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6" r:id="rId2"/>
    <p:sldMasterId id="2147483698" r:id="rId3"/>
    <p:sldMasterId id="2147483711" r:id="rId4"/>
  </p:sldMasterIdLst>
  <p:notesMasterIdLst>
    <p:notesMasterId r:id="rId23"/>
  </p:notesMasterIdLst>
  <p:sldIdLst>
    <p:sldId id="3601" r:id="rId5"/>
    <p:sldId id="3629" r:id="rId6"/>
    <p:sldId id="3632" r:id="rId7"/>
    <p:sldId id="3631" r:id="rId8"/>
    <p:sldId id="3703" r:id="rId9"/>
    <p:sldId id="3542" r:id="rId10"/>
    <p:sldId id="2147470431" r:id="rId11"/>
    <p:sldId id="3715" r:id="rId12"/>
    <p:sldId id="3625" r:id="rId13"/>
    <p:sldId id="3606" r:id="rId14"/>
    <p:sldId id="3617" r:id="rId15"/>
    <p:sldId id="3623" r:id="rId16"/>
    <p:sldId id="3680" r:id="rId17"/>
    <p:sldId id="326" r:id="rId18"/>
    <p:sldId id="3630" r:id="rId19"/>
    <p:sldId id="3706" r:id="rId20"/>
    <p:sldId id="258" r:id="rId21"/>
    <p:sldId id="21474704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D51"/>
    <a:srgbClr val="75BF43"/>
    <a:srgbClr val="FF755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07"/>
    <p:restoredTop sz="96190"/>
  </p:normalViewPr>
  <p:slideViewPr>
    <p:cSldViewPr snapToGrid="0">
      <p:cViewPr varScale="1">
        <p:scale>
          <a:sx n="103" d="100"/>
          <a:sy n="103" d="100"/>
        </p:scale>
        <p:origin x="184" y="51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F285D-29DD-B14C-A86C-BE3C700B9C18}" type="datetimeFigureOut">
              <a:rPr lang="en-US" smtClean="0"/>
              <a:t>4/1/25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5A1BB-6ECB-DC4D-93E5-97DE91C89EF4}" type="slidenum">
              <a:rPr lang="en-US" smtClean="0"/>
              <a:t>‹#›</a:t>
            </a:fld>
            <a:endParaRPr lang="en-US"/>
          </a:p>
        </p:txBody>
      </p:sp>
    </p:spTree>
    <p:extLst>
      <p:ext uri="{BB962C8B-B14F-4D97-AF65-F5344CB8AC3E}">
        <p14:creationId xmlns:p14="http://schemas.microsoft.com/office/powerpoint/2010/main" val="286171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	</a:t>
            </a:r>
            <a:endParaRPr dirty="0"/>
          </a:p>
        </p:txBody>
      </p:sp>
    </p:spTree>
    <p:extLst>
      <p:ext uri="{BB962C8B-B14F-4D97-AF65-F5344CB8AC3E}">
        <p14:creationId xmlns:p14="http://schemas.microsoft.com/office/powerpoint/2010/main" val="32747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3f2109e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3f2109e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372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0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4/1/25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318184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4/1/25</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27740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372048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C8C7-4663-03ED-6AB7-A8AC8183D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56BDB-0EFB-4905-D054-F2958EB0A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87227-6E3A-8F86-78AD-15BE279308A4}"/>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1660D20A-76BA-FB4B-4AA6-931691D10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520E0-74B8-7697-B88E-E9560DE989C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5870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3887-B7EF-1BE5-6B85-FC68C32D6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FDDDD-75FB-C883-8CC4-32E1B60A8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E3868-C09E-D36E-9535-B7DC8CCA6156}"/>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57221FEA-C6E8-A72C-6487-C2498838E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E9C2E-8919-48F4-43BC-5E1BAD7A0C3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82259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FE5B-2FD5-2C35-3658-A3E42C9716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358FE8-EA75-449B-13A8-DDE85116A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EA9E58-6D2E-226A-35E6-2814731F9019}"/>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5B98221D-CCEF-EE09-E9A5-1114A6C35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59FBC-2062-9328-46B8-A5C6FC84BE7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9740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6B1D-8854-6909-EF92-9E9B840E7D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6BD89-C967-4819-C301-B999CD1B1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61521-C054-7AD7-0973-5F80ADFBA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640EA-73BE-39DF-0A4F-2CECB138F67C}"/>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6" name="Footer Placeholder 5">
            <a:extLst>
              <a:ext uri="{FF2B5EF4-FFF2-40B4-BE49-F238E27FC236}">
                <a16:creationId xmlns:a16="http://schemas.microsoft.com/office/drawing/2014/main" id="{A15E02B3-01F1-A090-164E-931CB4B85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F4E1-0554-092A-4626-88003D342BF9}"/>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413687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DC5-2C0E-8889-2C28-EAECD57850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A8D6D-A580-4795-4FE0-00DF2899B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18076D-60E3-5908-6B27-F1344EDA67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CAE958-9AC9-3EC1-BBDB-DA6758D7D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9A69E-3D70-29FE-D9D8-2B4A1B0ED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AB46F-808A-BB80-7686-EB10EDB6C235}"/>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8" name="Footer Placeholder 7">
            <a:extLst>
              <a:ext uri="{FF2B5EF4-FFF2-40B4-BE49-F238E27FC236}">
                <a16:creationId xmlns:a16="http://schemas.microsoft.com/office/drawing/2014/main" id="{12D50038-EA24-8184-044D-2E561CAF6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AF33D-0A01-5C1D-2381-6FF08C327ED3}"/>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57138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850F9-E04E-2A07-A4FB-5F8C1FE4C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AD566-7492-4794-B265-0DD5C438C987}"/>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4" name="Footer Placeholder 3">
            <a:extLst>
              <a:ext uri="{FF2B5EF4-FFF2-40B4-BE49-F238E27FC236}">
                <a16:creationId xmlns:a16="http://schemas.microsoft.com/office/drawing/2014/main" id="{34F83CDA-EE2A-0E61-2543-1972EFA801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D2D5D-07E0-5E50-43E4-4BECA740AB67}"/>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45979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139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B6124-6533-BB5A-6BD1-1BBCF8F0224A}"/>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3" name="Footer Placeholder 2">
            <a:extLst>
              <a:ext uri="{FF2B5EF4-FFF2-40B4-BE49-F238E27FC236}">
                <a16:creationId xmlns:a16="http://schemas.microsoft.com/office/drawing/2014/main" id="{E7AF61D6-F9D0-8FA9-DCFF-87166C38C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27345-C26C-045C-D4A1-E1E48145ED8B}"/>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251437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B56C-10BE-5044-DDEB-82CE28432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77BAE-B126-4194-7D4D-5B5A1F167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B5F4D-FC97-936D-230B-93AD5B52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1B972-B7EC-743C-1B08-BC7BBA17EBE5}"/>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6" name="Footer Placeholder 5">
            <a:extLst>
              <a:ext uri="{FF2B5EF4-FFF2-40B4-BE49-F238E27FC236}">
                <a16:creationId xmlns:a16="http://schemas.microsoft.com/office/drawing/2014/main" id="{2D248F86-5115-B8D3-1709-3B43CAB05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E6437-3EC5-961A-A319-6D5E783619A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96802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80E0-F0CE-3631-64A3-342D80B5C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0A146-C1FD-2C94-EC6B-D1013098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0F66D-8BED-479D-E7B0-A4386BE9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43518-A7FB-7A7C-9A0A-8C464DD471EE}"/>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6" name="Footer Placeholder 5">
            <a:extLst>
              <a:ext uri="{FF2B5EF4-FFF2-40B4-BE49-F238E27FC236}">
                <a16:creationId xmlns:a16="http://schemas.microsoft.com/office/drawing/2014/main" id="{69F56B5A-9BDB-0980-B45E-604EB1DCB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8B4FF-D643-DC15-40D2-012D328A839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371083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F946-CAD1-8B6C-2B11-02CA3BFB4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5BE4D-ABC0-C061-EDB2-C4D2D4B43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35942-6E09-4C9B-27E1-47665CFA41A0}"/>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81C19547-0758-E1AE-81A7-352805634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79DAE-85A0-1258-277E-0D1A2598F44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649851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EF40A-679A-D7BB-5D0A-AAC99757D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6D629E-59E2-242B-D76A-807A2C72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8BD97-8E45-F232-05DE-1F2AC35FEF71}"/>
              </a:ext>
            </a:extLst>
          </p:cNvPr>
          <p:cNvSpPr>
            <a:spLocks noGrp="1"/>
          </p:cNvSpPr>
          <p:nvPr>
            <p:ph type="dt" sz="half" idx="10"/>
          </p:nvPr>
        </p:nvSpPr>
        <p:spPr/>
        <p:txBody>
          <a:body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7E1D0D7D-58F2-EAE3-7615-5BF41AB3D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4966C-267D-355D-2104-1CAD0B567CCC}"/>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851253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578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7318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757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8325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3125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5544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813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813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2021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1949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4/1/25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566555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4/1/25</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3796013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57119653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DC8165A3-AE5E-FD9A-CB7F-59DC1EC60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0520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56D8-1C6B-11D2-E560-1DC282DFB3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369A65-DFEB-F628-CBD0-D7218140F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515E8-3965-638C-FD2E-B68DDA0511ED}"/>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5" name="Footer Placeholder 4">
            <a:extLst>
              <a:ext uri="{FF2B5EF4-FFF2-40B4-BE49-F238E27FC236}">
                <a16:creationId xmlns:a16="http://schemas.microsoft.com/office/drawing/2014/main" id="{7BED3EFA-5A73-EC7E-FC5A-4B10603C9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F4D5E-DBCC-FA62-BBBE-257750237B3C}"/>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3605137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9851-3966-69D9-CAA9-5D160678F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7E120-F878-922B-F966-3D867B367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F00C6-C5BE-85B5-5002-A451B5858AF3}"/>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5" name="Footer Placeholder 4">
            <a:extLst>
              <a:ext uri="{FF2B5EF4-FFF2-40B4-BE49-F238E27FC236}">
                <a16:creationId xmlns:a16="http://schemas.microsoft.com/office/drawing/2014/main" id="{C2AC3F4B-25FC-F0F3-DDDF-1041B33D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E0469-6429-7300-0E94-08DBFA2FA080}"/>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2562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6972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7014-634E-B065-9B80-25181930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DE0E1-199B-8737-E950-C492B4C4A9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4776E-FC23-4D92-DD42-2E59182BD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9FC2B-DD16-3EF4-F1B2-F0FDEF042D93}"/>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6" name="Footer Placeholder 5">
            <a:extLst>
              <a:ext uri="{FF2B5EF4-FFF2-40B4-BE49-F238E27FC236}">
                <a16:creationId xmlns:a16="http://schemas.microsoft.com/office/drawing/2014/main" id="{EF196142-AC6E-B477-2758-B6C4A13C3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082D7-8A44-336B-4AF5-42C226905D5E}"/>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4259441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F59F-A06D-446F-FDDF-0953228DB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C6770-60C2-F741-CF9A-2C4D35E77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BA18D-ABFB-9014-93DE-23FF4F9FA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13ABD-A39D-8975-9DCF-59420A4E9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29E766-08BA-8F49-4DFB-516B87020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7C1642-1668-39CE-2667-7FAC3E5456C3}"/>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8" name="Footer Placeholder 7">
            <a:extLst>
              <a:ext uri="{FF2B5EF4-FFF2-40B4-BE49-F238E27FC236}">
                <a16:creationId xmlns:a16="http://schemas.microsoft.com/office/drawing/2014/main" id="{6225260A-F372-4BCB-8DB2-26ADD0B9F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EF22E-F6B6-B502-9024-4F81DE9BBE53}"/>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872056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1670-D1F0-81B0-62A6-8999DB0490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244C0-2021-262A-4D72-DD16B3EF683E}"/>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4" name="Footer Placeholder 3">
            <a:extLst>
              <a:ext uri="{FF2B5EF4-FFF2-40B4-BE49-F238E27FC236}">
                <a16:creationId xmlns:a16="http://schemas.microsoft.com/office/drawing/2014/main" id="{C374E0A2-D1E4-E537-B422-0AB69C92F9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A26AA-9A9C-22A5-4968-FE9809565AA4}"/>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885205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10BC5-7EA5-3854-3FA2-59D58D238515}"/>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3" name="Footer Placeholder 2">
            <a:extLst>
              <a:ext uri="{FF2B5EF4-FFF2-40B4-BE49-F238E27FC236}">
                <a16:creationId xmlns:a16="http://schemas.microsoft.com/office/drawing/2014/main" id="{60643B87-70B9-85D2-C390-A81406F933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EB68F3-5D9B-9055-619B-80B9CFFAEA81}"/>
              </a:ext>
            </a:extLst>
          </p:cNvPr>
          <p:cNvSpPr>
            <a:spLocks noGrp="1"/>
          </p:cNvSpPr>
          <p:nvPr>
            <p:ph type="sldNum" sz="quarter" idx="12"/>
          </p:nvPr>
        </p:nvSpPr>
        <p:spPr/>
        <p:txBody>
          <a:bodyPr/>
          <a:lstStyle/>
          <a:p>
            <a:fld id="{F66E986C-2E05-4EA7-A27E-A3D62E2A0125}" type="slidenum">
              <a:rPr lang="en-US" smtClean="0"/>
              <a:t>‹#›</a:t>
            </a:fld>
            <a:endParaRPr lang="en-US"/>
          </a:p>
        </p:txBody>
      </p:sp>
      <p:sp>
        <p:nvSpPr>
          <p:cNvPr id="8" name="TextBox 7">
            <a:extLst>
              <a:ext uri="{FF2B5EF4-FFF2-40B4-BE49-F238E27FC236}">
                <a16:creationId xmlns:a16="http://schemas.microsoft.com/office/drawing/2014/main" id="{EE2A02D9-1F6C-031B-BCCD-B82E27780C32}"/>
              </a:ext>
            </a:extLst>
          </p:cNvPr>
          <p:cNvSpPr txBox="1"/>
          <p:nvPr userDrawn="1"/>
        </p:nvSpPr>
        <p:spPr>
          <a:xfrm>
            <a:off x="3872049" y="6594517"/>
            <a:ext cx="4447903" cy="253916"/>
          </a:xfrm>
          <a:prstGeom prst="rect">
            <a:avLst/>
          </a:prstGeom>
          <a:noFill/>
        </p:spPr>
        <p:txBody>
          <a:bodyPr wrap="square" rtlCol="0">
            <a:spAutoFit/>
          </a:bodyPr>
          <a:lstStyle/>
          <a:p>
            <a:r>
              <a:rPr lang="en-US" sz="1050" i="1" dirty="0">
                <a:solidFill>
                  <a:schemeClr val="tx1">
                    <a:lumMod val="50000"/>
                    <a:lumOff val="50000"/>
                  </a:schemeClr>
                </a:solidFill>
                <a:effectLst/>
                <a:latin typeface="+mj-lt"/>
                <a:ea typeface="Aptos" panose="020B0004020202020204" pitchFamily="34" charset="0"/>
                <a:cs typeface="Aptos" panose="020B0004020202020204" pitchFamily="34" charset="0"/>
              </a:rPr>
              <a:t>©2024 ACN Opportunity, LLC | June Bonus Product Promos-USEN | BS-053024</a:t>
            </a:r>
            <a:endParaRPr lang="en-US" sz="1050" i="1" dirty="0">
              <a:solidFill>
                <a:schemeClr val="tx1">
                  <a:lumMod val="50000"/>
                  <a:lumOff val="50000"/>
                </a:schemeClr>
              </a:solidFill>
              <a:latin typeface="+mj-lt"/>
            </a:endParaRPr>
          </a:p>
        </p:txBody>
      </p:sp>
    </p:spTree>
    <p:extLst>
      <p:ext uri="{BB962C8B-B14F-4D97-AF65-F5344CB8AC3E}">
        <p14:creationId xmlns:p14="http://schemas.microsoft.com/office/powerpoint/2010/main" val="3558743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1E68-6BE3-0CEC-25A7-45C4C2BBE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61E0E-F063-95C2-AB0F-6FEB3E25B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E125A2-6B86-F6D8-4E37-98DE40A2F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3EF02-94F7-9AD5-0BAA-A376F1747549}"/>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6" name="Footer Placeholder 5">
            <a:extLst>
              <a:ext uri="{FF2B5EF4-FFF2-40B4-BE49-F238E27FC236}">
                <a16:creationId xmlns:a16="http://schemas.microsoft.com/office/drawing/2014/main" id="{1B4194DA-86B3-4EA3-F83F-C2FA68442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4CBFC-C8C8-BED3-687C-3CD8C2C1B205}"/>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1045623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638E-F3E1-DE8F-22F8-E5FD0FEA2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D72F2-AA54-A837-FD7E-A7C732772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D61238-AE56-DD5F-840A-4B2101188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3856D-4808-15EE-BCEC-4932039DEA83}"/>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6" name="Footer Placeholder 5">
            <a:extLst>
              <a:ext uri="{FF2B5EF4-FFF2-40B4-BE49-F238E27FC236}">
                <a16:creationId xmlns:a16="http://schemas.microsoft.com/office/drawing/2014/main" id="{82071B61-9B37-CCE2-44BA-BE8FF9297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7BEC5-AB62-CE05-1719-71D6C1B2D70D}"/>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1912068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540D-13A0-DA71-8D2C-C95F8521B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430C9-D24C-B5F4-E327-16310B1EE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3DBAA-DAB4-20E7-D5C1-F271D550A739}"/>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5" name="Footer Placeholder 4">
            <a:extLst>
              <a:ext uri="{FF2B5EF4-FFF2-40B4-BE49-F238E27FC236}">
                <a16:creationId xmlns:a16="http://schemas.microsoft.com/office/drawing/2014/main" id="{ACEA4C6E-25E4-44B8-126A-5BD5459F3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E1FCB-7B64-533C-1686-7B8ECD91BE32}"/>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2300729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C17EED-3A44-28A2-C603-B62CD6D2E1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00D0D8-7BDF-2751-417E-CE797A8CF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27E00-8CEC-39A1-D254-C548577E80DA}"/>
              </a:ext>
            </a:extLst>
          </p:cNvPr>
          <p:cNvSpPr>
            <a:spLocks noGrp="1"/>
          </p:cNvSpPr>
          <p:nvPr>
            <p:ph type="dt" sz="half" idx="10"/>
          </p:nvPr>
        </p:nvSpPr>
        <p:spPr/>
        <p:txBody>
          <a:bodyPr/>
          <a:lstStyle/>
          <a:p>
            <a:fld id="{7EC458E8-AD54-459D-B2BF-03B378107707}" type="datetimeFigureOut">
              <a:rPr lang="en-US" smtClean="0"/>
              <a:t>4/1/25</a:t>
            </a:fld>
            <a:endParaRPr lang="en-US"/>
          </a:p>
        </p:txBody>
      </p:sp>
      <p:sp>
        <p:nvSpPr>
          <p:cNvPr id="5" name="Footer Placeholder 4">
            <a:extLst>
              <a:ext uri="{FF2B5EF4-FFF2-40B4-BE49-F238E27FC236}">
                <a16:creationId xmlns:a16="http://schemas.microsoft.com/office/drawing/2014/main" id="{C42DCBB6-9B9A-B37C-606A-161F4564D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A5689-560F-ECDC-BD59-73BAC0039618}"/>
              </a:ext>
            </a:extLst>
          </p:cNvPr>
          <p:cNvSpPr>
            <a:spLocks noGrp="1"/>
          </p:cNvSpPr>
          <p:nvPr>
            <p:ph type="sldNum" sz="quarter" idx="12"/>
          </p:nvPr>
        </p:nvSpPr>
        <p:spPr/>
        <p:txBody>
          <a:bodyPr/>
          <a:lstStyle/>
          <a:p>
            <a:fld id="{F66E986C-2E05-4EA7-A27E-A3D62E2A0125}" type="slidenum">
              <a:rPr lang="en-US" smtClean="0"/>
              <a:t>‹#›</a:t>
            </a:fld>
            <a:endParaRPr lang="en-US"/>
          </a:p>
        </p:txBody>
      </p:sp>
    </p:spTree>
    <p:extLst>
      <p:ext uri="{BB962C8B-B14F-4D97-AF65-F5344CB8AC3E}">
        <p14:creationId xmlns:p14="http://schemas.microsoft.com/office/powerpoint/2010/main" val="28010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51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068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241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795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715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00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42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049585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60133-3CCC-087A-B5C2-8E1AC6F3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F2E5B-434D-943C-991F-4C37B8D22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1AD66-72AE-9079-52F2-C32AD6D33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D50B-2D33-E848-9F9E-36811EE3CD4D}" type="datetimeFigureOut">
              <a:rPr lang="en-US" smtClean="0"/>
              <a:t>4/1/25</a:t>
            </a:fld>
            <a:endParaRPr lang="en-US"/>
          </a:p>
        </p:txBody>
      </p:sp>
      <p:sp>
        <p:nvSpPr>
          <p:cNvPr id="5" name="Footer Placeholder 4">
            <a:extLst>
              <a:ext uri="{FF2B5EF4-FFF2-40B4-BE49-F238E27FC236}">
                <a16:creationId xmlns:a16="http://schemas.microsoft.com/office/drawing/2014/main" id="{C5D4BEC2-012C-2BCF-0738-758D44F64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0DBFF7-DABE-E5E7-0F2E-BEAB4AA6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A44FA-4E1C-2B47-9FAC-2E756D51855A}" type="slidenum">
              <a:rPr lang="en-US" smtClean="0"/>
              <a:t>‹#›</a:t>
            </a:fld>
            <a:endParaRPr lang="en-US"/>
          </a:p>
        </p:txBody>
      </p:sp>
    </p:spTree>
    <p:extLst>
      <p:ext uri="{BB962C8B-B14F-4D97-AF65-F5344CB8AC3E}">
        <p14:creationId xmlns:p14="http://schemas.microsoft.com/office/powerpoint/2010/main" val="34570571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7664544"/>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B502E-626D-0775-E71F-DFCF1A99C3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D4F340-E989-03CA-0FE3-B2CF5A605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8715C-6D13-D1D6-3F12-1FFE1D9DF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458E8-AD54-459D-B2BF-03B378107707}" type="datetimeFigureOut">
              <a:rPr lang="en-US" smtClean="0"/>
              <a:t>4/1/25</a:t>
            </a:fld>
            <a:endParaRPr lang="en-US"/>
          </a:p>
        </p:txBody>
      </p:sp>
      <p:sp>
        <p:nvSpPr>
          <p:cNvPr id="5" name="Footer Placeholder 4">
            <a:extLst>
              <a:ext uri="{FF2B5EF4-FFF2-40B4-BE49-F238E27FC236}">
                <a16:creationId xmlns:a16="http://schemas.microsoft.com/office/drawing/2014/main" id="{F8C9AB19-1FB7-103B-722F-C8B837CEC7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7FF2E-D1E7-5CD4-92DE-A2235838F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E986C-2E05-4EA7-A27E-A3D62E2A0125}" type="slidenum">
              <a:rPr lang="en-US" smtClean="0"/>
              <a:t>‹#›</a:t>
            </a:fld>
            <a:endParaRPr lang="en-US"/>
          </a:p>
        </p:txBody>
      </p:sp>
    </p:spTree>
    <p:extLst>
      <p:ext uri="{BB962C8B-B14F-4D97-AF65-F5344CB8AC3E}">
        <p14:creationId xmlns:p14="http://schemas.microsoft.com/office/powerpoint/2010/main" val="25224000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4.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svg"/><Relationship Id="rId3" Type="http://schemas.openxmlformats.org/officeDocument/2006/relationships/image" Target="../media/image18.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0"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0" y="0"/>
            <a:ext cx="12203328"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486" y="1926893"/>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0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5" name="Picture 14" descr="A blue and black background with text&#10;&#10;Description automatically generated">
            <a:extLst>
              <a:ext uri="{FF2B5EF4-FFF2-40B4-BE49-F238E27FC236}">
                <a16:creationId xmlns:a16="http://schemas.microsoft.com/office/drawing/2014/main" id="{B06C9743-CB4B-D1FC-33FC-0CAA08ED1552}"/>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Personally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algn="ctr">
              <a:lnSpc>
                <a:spcPts val="1505"/>
              </a:lnSpc>
            </a:pP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a16="http://schemas.microsoft.com/office/drawing/2014/main" id="{5E94B6B4-D5A5-4614-FAAB-52F809F8274C}"/>
              </a:ext>
            </a:extLst>
          </p:cNvPr>
          <p:cNvGrpSpPr/>
          <p:nvPr/>
        </p:nvGrpSpPr>
        <p:grpSpPr>
          <a:xfrm>
            <a:off x="706195" y="1098508"/>
            <a:ext cx="5226206" cy="4947893"/>
            <a:chOff x="706195" y="1098508"/>
            <a:chExt cx="5226206" cy="4947893"/>
          </a:xfrm>
        </p:grpSpPr>
        <p:sp>
          <p:nvSpPr>
            <p:cNvPr id="3" name="Rectangle 2">
              <a:extLst>
                <a:ext uri="{FF2B5EF4-FFF2-40B4-BE49-F238E27FC236}">
                  <a16:creationId xmlns:a16="http://schemas.microsoft.com/office/drawing/2014/main" id="{02131173-5BBC-4C56-0E5B-9585933E2789}"/>
                </a:ext>
              </a:extLst>
            </p:cNvPr>
            <p:cNvSpPr/>
            <p:nvPr/>
          </p:nvSpPr>
          <p:spPr>
            <a:xfrm>
              <a:off x="920366" y="2794372"/>
              <a:ext cx="4800600" cy="1960869"/>
            </a:xfrm>
            <a:prstGeom prst="rect">
              <a:avLst/>
            </a:prstGeom>
            <a:solidFill>
              <a:srgbClr val="75BF43"/>
            </a:solidFill>
            <a:ln w="381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D56E988-2001-D093-6D2A-CC9B26124340}"/>
                </a:ext>
              </a:extLst>
            </p:cNvPr>
            <p:cNvGrpSpPr/>
            <p:nvPr/>
          </p:nvGrpSpPr>
          <p:grpSpPr>
            <a:xfrm>
              <a:off x="706195"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431164"/>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Acquire Customers Totaling:</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Customer Bonuses</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818475"/>
                <a:ext cx="9592056" cy="1938952"/>
              </a:xfrm>
              <a:prstGeom prst="rect">
                <a:avLst/>
              </a:prstGeom>
              <a:noFill/>
              <a:ln w="57150" cap="flat" cmpd="sng">
                <a:solidFill>
                  <a:srgbClr val="0D2D51"/>
                </a:solidFill>
                <a:prstDash val="solid"/>
                <a:round/>
                <a:headEnd type="none" w="sm" len="sm"/>
                <a:tailEnd type="none" w="sm" len="sm"/>
              </a:ln>
            </p:spPr>
            <p:txBody>
              <a:bodyPr spcFirstLastPara="1" wrap="square" lIns="45713" tIns="22850" rIns="45713" bIns="22850" anchor="t" anchorCtr="0">
                <a:spAutoFit/>
              </a:bodyPr>
              <a:lstStyle/>
              <a:p>
                <a:pPr algn="ctr" defTabSz="457200">
                  <a:buClr>
                    <a:srgbClr val="3782CD"/>
                  </a:buClr>
                  <a:buSzPts val="6600"/>
                  <a:defRPr/>
                </a:pPr>
                <a:r>
                  <a:rPr lang="en-US" sz="3300" b="1" kern="0" dirty="0">
                    <a:solidFill>
                      <a:srgbClr val="0D2D53"/>
                    </a:solidFill>
                    <a:latin typeface="Calibri" panose="020F0502020204030204" pitchFamily="34" charset="0"/>
                    <a:ea typeface="Helvetica Neue"/>
                    <a:cs typeface="Calibri" panose="020F0502020204030204" pitchFamily="34" charset="0"/>
                    <a:sym typeface="Helvetica Neue"/>
                  </a:rPr>
                  <a:t>Plus </a:t>
                </a:r>
                <a:r>
                  <a:rPr lang="en-US" sz="36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$200 </a:t>
                </a:r>
                <a:endParaRPr sz="7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3782CD"/>
                  </a:buClr>
                  <a:buSzPts val="4800"/>
                  <a:defRPr/>
                </a:pPr>
                <a:r>
                  <a:rPr lang="en-US" sz="2400" kern="0" dirty="0">
                    <a:solidFill>
                      <a:srgbClr val="0D2D53"/>
                    </a:solidFill>
                    <a:latin typeface="Calibri" panose="020F0502020204030204" pitchFamily="34" charset="0"/>
                    <a:ea typeface="Helvetica Neue"/>
                    <a:cs typeface="Calibri" panose="020F0502020204030204" pitchFamily="34" charset="0"/>
                    <a:sym typeface="Helvetica Neue"/>
                  </a:rPr>
                  <a:t>for Every Additional 3 Services*</a:t>
                </a:r>
                <a:endParaRPr sz="3300" kern="0" dirty="0">
                  <a:solidFill>
                    <a:srgbClr val="0D2D53"/>
                  </a:solidFill>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5952710"/>
                <a:ext cx="9592056" cy="3231654"/>
              </a:xfrm>
              <a:prstGeom prst="rect">
                <a:avLst/>
              </a:prstGeom>
              <a:noFill/>
              <a:ln w="38100">
                <a:noFill/>
              </a:ln>
            </p:spPr>
            <p:txBody>
              <a:bodyPr wrap="square" anchor="ctr">
                <a:spAutoFit/>
              </a:bodyPr>
              <a:lstStyle/>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5 	Services 	= 	</a:t>
                </a:r>
                <a:r>
                  <a:rPr lang="en-US" sz="3300" b="1" kern="0" dirty="0">
                    <a:solidFill>
                      <a:srgbClr val="0D2D53"/>
                    </a:solidFill>
                    <a:latin typeface="Calibri" panose="020F0502020204030204" pitchFamily="34" charset="0"/>
                    <a:cs typeface="Calibri" panose="020F0502020204030204" pitchFamily="34" charset="0"/>
                    <a:sym typeface="Myriad Pro"/>
                  </a:rPr>
                  <a:t>$200</a:t>
                </a:r>
              </a:p>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8 	Services 	= 	</a:t>
                </a:r>
                <a:r>
                  <a:rPr lang="en-US" sz="3300" b="1" kern="0" dirty="0">
                    <a:solidFill>
                      <a:srgbClr val="0D2D53"/>
                    </a:solidFill>
                    <a:latin typeface="Calibri" panose="020F0502020204030204" pitchFamily="34" charset="0"/>
                    <a:cs typeface="Calibri" panose="020F0502020204030204" pitchFamily="34" charset="0"/>
                    <a:sym typeface="Myriad Pro"/>
                  </a:rPr>
                  <a:t>$400</a:t>
                </a:r>
              </a:p>
              <a:p>
                <a:pPr defTabSz="228600" hangingPunct="0">
                  <a:buClr>
                    <a:srgbClr val="000000"/>
                  </a:buClr>
                  <a:tabLst>
                    <a:tab pos="682625" algn="l"/>
                    <a:tab pos="1311275" algn="l"/>
                    <a:tab pos="2913063" algn="l"/>
                    <a:tab pos="3360738" algn="l"/>
                  </a:tabLst>
                  <a:defRPr/>
                </a:pPr>
                <a:r>
                  <a:rPr lang="en-US" sz="3300" kern="0" dirty="0">
                    <a:solidFill>
                      <a:srgbClr val="0D2D53"/>
                    </a:solidFill>
                    <a:latin typeface="Calibri" panose="020F0502020204030204" pitchFamily="34" charset="0"/>
                    <a:cs typeface="Calibri" panose="020F0502020204030204" pitchFamily="34" charset="0"/>
                    <a:sym typeface="Myriad Pro"/>
                  </a:rPr>
                  <a:t>	11 	Services 	=</a:t>
                </a:r>
                <a:r>
                  <a:rPr lang="en-US" sz="3300" b="1" kern="0" dirty="0">
                    <a:solidFill>
                      <a:srgbClr val="0D2D53"/>
                    </a:solidFill>
                    <a:latin typeface="Calibri" panose="020F0502020204030204" pitchFamily="34" charset="0"/>
                    <a:cs typeface="Calibri" panose="020F0502020204030204" pitchFamily="34" charset="0"/>
                    <a:sym typeface="Myriad Pro"/>
                  </a:rPr>
                  <a:t> 	$600</a:t>
                </a:r>
              </a:p>
            </p:txBody>
          </p:sp>
        </p:gr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431165"/>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Earn Monthly On Your Customers</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Residual Income</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5588743"/>
              <a:ext cx="9595728" cy="3921740"/>
            </a:xfrm>
            <a:prstGeom prst="rect">
              <a:avLst/>
            </a:prstGeom>
            <a:solidFill>
              <a:srgbClr val="75BF43"/>
            </a:solidFill>
            <a:ln w="38100">
              <a:solidFill>
                <a:srgbClr val="0D2D53"/>
              </a:solidFill>
            </a:ln>
          </p:spPr>
          <p:txBody>
            <a:bodyPr spcFirstLastPara="1" wrap="square" lIns="45713" tIns="22850" rIns="45713" bIns="22850" anchor="ctr" anchorCtr="0">
              <a:noAutofit/>
            </a:bodyPr>
            <a:lstStyle/>
            <a:p>
              <a:pPr algn="ctr" defTabSz="457200">
                <a:buClr>
                  <a:srgbClr val="FFFFFF"/>
                </a:buClr>
                <a:buSzPts val="8800"/>
                <a:defRPr/>
              </a:pPr>
              <a:r>
                <a:rPr lang="en-US" sz="48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3% to 20%</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FFFFFF"/>
                </a:buClr>
                <a:buSzPts val="6200"/>
                <a:defRPr/>
              </a:pPr>
              <a:r>
                <a:rPr lang="en-US" sz="3300"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Commissionable Revenue*</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10149216"/>
              <a:ext cx="7069872" cy="1292662"/>
            </a:xfrm>
            <a:prstGeom prst="rect">
              <a:avLst/>
            </a:prstGeom>
            <a:noFill/>
          </p:spPr>
          <p:txBody>
            <a:bodyPr wrap="square">
              <a:spAutoFit/>
            </a:bodyPr>
            <a:lstStyle/>
            <a:p>
              <a:pPr algn="ctr" defTabSz="457200">
                <a:buClr>
                  <a:srgbClr val="4B8DCD"/>
                </a:buClr>
                <a:buSzPts val="5400"/>
                <a:defRPr/>
              </a:pP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Paid monthly on </a:t>
              </a:r>
              <a:r>
                <a:rPr lang="en-US" b="1" i="1" kern="0" dirty="0">
                  <a:solidFill>
                    <a:srgbClr val="0D2D53"/>
                  </a:solidFill>
                  <a:latin typeface="Calibri" panose="020F0502020204030204" pitchFamily="34" charset="0"/>
                  <a:ea typeface="Helvetica Neue"/>
                  <a:cs typeface="Calibri" panose="020F0502020204030204" pitchFamily="34" charset="0"/>
                  <a:sym typeface="Helvetica Neue"/>
                </a:rPr>
                <a:t>your </a:t>
              </a: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customers Monthly Commissionable Revenue</a:t>
              </a:r>
              <a:r>
                <a:rPr lang="en-US" i="1" kern="0" dirty="0">
                  <a:solidFill>
                    <a:srgbClr val="FFFFFF"/>
                  </a:solidFill>
                  <a:latin typeface="Calibri" panose="020F0502020204030204" pitchFamily="34" charset="0"/>
                  <a:ea typeface="Helvetica Neue"/>
                  <a:cs typeface="Calibri" panose="020F0502020204030204" pitchFamily="34" charset="0"/>
                  <a:sym typeface="Helvetica Neue"/>
                </a:rPr>
                <a:t>*</a:t>
              </a:r>
              <a:endParaRPr lang="en-US" sz="8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570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3" name="Picture 2" descr="A blue and black background with text&#10;&#10;Description automatically generated">
            <a:extLst>
              <a:ext uri="{FF2B5EF4-FFF2-40B4-BE49-F238E27FC236}">
                <a16:creationId xmlns:a16="http://schemas.microsoft.com/office/drawing/2014/main" id="{88049E06-AC94-58D7-9682-239EE97BEA3C}"/>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Team’s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algn="ctr" defTabSz="457200">
              <a:buClr>
                <a:srgbClr val="A19E9E"/>
              </a:buClr>
              <a:buSzPts val="3600"/>
              <a:defRPr/>
            </a:pPr>
            <a:r>
              <a:rPr lang="en-US" i="1" kern="0" dirty="0">
                <a:solidFill>
                  <a:srgbClr val="A19E9E"/>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sz="800" kern="0" dirty="0">
              <a:solidFill>
                <a:srgbClr val="000000"/>
              </a:solidFill>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buClr>
                  <a:srgbClr val="000000"/>
                </a:buClr>
                <a:defRPr/>
              </a:pPr>
              <a:r>
                <a:rPr lang="en-US" sz="2400" b="1" kern="0" dirty="0">
                  <a:solidFill>
                    <a:srgbClr val="FFFFFF"/>
                  </a:solidFill>
                  <a:effectLst>
                    <a:outerShdw blurRad="50800" dist="38100" dir="2700000" algn="tl" rotWithShape="0">
                      <a:prstClr val="black">
                        <a:alpha val="40000"/>
                      </a:prstClr>
                    </a:outerShdw>
                  </a:effectLst>
                  <a:latin typeface="Myriad Pro"/>
                  <a:sym typeface="Myriad Pro"/>
                </a:rPr>
                <a:t>Up to</a:t>
              </a:r>
            </a:p>
            <a:p>
              <a:pPr algn="ctr" defTabSz="228600" hangingPunct="0">
                <a:buClr>
                  <a:srgbClr val="000000"/>
                </a:buClr>
                <a:defRPr/>
              </a:pPr>
              <a:r>
                <a:rPr lang="en-US" sz="4800" b="1" kern="0" dirty="0">
                  <a:solidFill>
                    <a:srgbClr val="FFFFFF"/>
                  </a:solidFill>
                  <a:effectLst>
                    <a:outerShdw blurRad="50800" dist="38100" dir="2700000" algn="tl" rotWithShape="0">
                      <a:prstClr val="black">
                        <a:alpha val="40000"/>
                      </a:prstClr>
                    </a:outerShdw>
                  </a:effectLst>
                  <a:latin typeface="Myriad Pro"/>
                  <a:sym typeface="Myriad Pro"/>
                </a:rPr>
                <a:t>4%</a:t>
              </a:r>
            </a:p>
            <a:p>
              <a:pPr algn="ctr" defTabSz="228600" hangingPunct="0">
                <a:buClr>
                  <a:srgbClr val="000000"/>
                </a:buClr>
                <a:defRPr/>
              </a:pPr>
              <a:r>
                <a:rPr lang="en-US" sz="3000" i="1" kern="0" dirty="0">
                  <a:solidFill>
                    <a:srgbClr val="FFFFFF"/>
                  </a:solidFill>
                  <a:effectLst>
                    <a:outerShdw blurRad="50800" dist="38100" dir="2700000" algn="tl" rotWithShape="0">
                      <a:prstClr val="black">
                        <a:alpha val="40000"/>
                      </a:prstClr>
                    </a:outerShdw>
                  </a:effectLst>
                  <a:latin typeface="Myriad Pro"/>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Residual Income</a:t>
              </a:r>
            </a:p>
            <a:p>
              <a:pPr algn="ctr" defTabSz="457200">
                <a:buClr>
                  <a:srgbClr val="000000"/>
                </a:buClr>
                <a:defRPr/>
              </a:pPr>
              <a:r>
                <a:rPr lang="en-US" sz="1600" i="1" kern="0" dirty="0">
                  <a:solidFill>
                    <a:srgbClr val="0D2D53"/>
                  </a:solidFill>
                  <a:latin typeface="Arial"/>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RC</a:t>
              </a:r>
              <a:endParaRPr lang="en-US" sz="2700" b="1" dirty="0">
                <a:solidFill>
                  <a:srgbClr val="FFFFFF"/>
                </a:solidFill>
                <a:highlight>
                  <a:srgbClr val="929292"/>
                </a:highlight>
                <a:latin typeface="Arial"/>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kern="0" dirty="0">
                  <a:solidFill>
                    <a:srgbClr val="FFFFFF"/>
                  </a:solidFill>
                  <a:latin typeface="Arial"/>
                  <a:ea typeface="Roboto Black" panose="02000000000000000000" pitchFamily="2" charset="0"/>
                  <a:sym typeface="Arial"/>
                </a:rPr>
                <a:t>RVP</a:t>
              </a:r>
              <a:endParaRPr lang="en-US" sz="2700" b="1" dirty="0">
                <a:solidFill>
                  <a:srgbClr val="FFFFFF"/>
                </a:solidFill>
                <a:latin typeface="Arial"/>
                <a:ea typeface="Roboto Black" panose="02000000000000000000" pitchFamily="2" charset="0"/>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a:p>
              <a:pPr algn="ctr" defTabSz="457200">
                <a:defRPr/>
              </a:pPr>
              <a:r>
                <a:rPr lang="en-US" sz="1200" b="1" i="1" kern="0" dirty="0">
                  <a:solidFill>
                    <a:srgbClr val="FFFFFF"/>
                  </a:solidFill>
                  <a:latin typeface="Arial"/>
                  <a:ea typeface="Roboto" panose="02000000000000000000" pitchFamily="2" charset="0"/>
                  <a:sym typeface="Arial"/>
                </a:rPr>
                <a:t>Platinum</a:t>
              </a:r>
              <a:endParaRPr lang="en-US" sz="800" b="1" i="1" dirty="0">
                <a:solidFill>
                  <a:srgbClr val="FFFFFF"/>
                </a:solidFill>
                <a:latin typeface="Arial"/>
                <a:ea typeface="Roboto" panose="02000000000000000000" pitchFamily="2" charset="0"/>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Customer Acquisition Bonuses</a:t>
            </a:r>
          </a:p>
          <a:p>
            <a:pPr algn="ctr" defTabSz="457200">
              <a:buClr>
                <a:srgbClr val="000000"/>
              </a:buClr>
              <a:defRPr/>
            </a:pPr>
            <a:r>
              <a:rPr lang="en-US" sz="1600" i="1" kern="0" dirty="0">
                <a:solidFill>
                  <a:srgbClr val="0D2D53"/>
                </a:solidFill>
                <a:latin typeface="Arial"/>
                <a:cs typeface="Arial"/>
                <a:sym typeface="Arial"/>
              </a:rPr>
              <a:t>Earned once, when your team becomes customer qualified</a:t>
            </a:r>
          </a:p>
        </p:txBody>
      </p:sp>
    </p:spTree>
    <p:extLst>
      <p:ext uri="{BB962C8B-B14F-4D97-AF65-F5344CB8AC3E}">
        <p14:creationId xmlns:p14="http://schemas.microsoft.com/office/powerpoint/2010/main" val="27565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up)">
                                      <p:cBhvr>
                                        <p:cTn id="1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3" name="Picture 2" descr="A blue and black background with text&#10;&#10;Description automatically generated">
            <a:extLst>
              <a:ext uri="{FF2B5EF4-FFF2-40B4-BE49-F238E27FC236}">
                <a16:creationId xmlns:a16="http://schemas.microsoft.com/office/drawing/2014/main" id="{D14DFB8A-0038-BB3E-1660-D412181895A3}"/>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EARN BONUSES</a:t>
              </a:r>
              <a:endParaRPr sz="1600" kern="0" dirty="0">
                <a:solidFill>
                  <a:srgbClr val="0D2D5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defRPr/>
              </a:pPr>
              <a:r>
                <a:rPr lang="en-US" sz="3600" i="1" kern="0" dirty="0">
                  <a:solidFill>
                    <a:srgbClr val="3A7BC8"/>
                  </a:solidFill>
                  <a:latin typeface="Calibri Light" panose="020F0302020204030204" pitchFamily="34" charset="0"/>
                  <a:ea typeface="Helvetica Neue"/>
                  <a:cs typeface="Calibri Light" panose="020F0302020204030204" pitchFamily="34" charset="0"/>
                  <a:sym typeface="Helvetica Neue"/>
                </a:rPr>
                <a:t>To Cover Your Services*</a:t>
              </a:r>
              <a:endParaRPr lang="en-US" sz="2000" i="1" kern="0" dirty="0">
                <a:solidFill>
                  <a:srgbClr val="3A7BC8"/>
                </a:solidFill>
                <a:latin typeface="Calibri Light" panose="020F0302020204030204" pitchFamily="34" charset="0"/>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r>
              <a:rPr lang="en-US" sz="3000" b="1" kern="0" dirty="0">
                <a:solidFill>
                  <a:srgbClr val="FFFFFF"/>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IMAGINE HOW MUCH YOU CAN SAVE </a:t>
            </a:r>
            <a:r>
              <a:rPr lang="en-US" sz="3000" b="1" kern="0" dirty="0">
                <a:solidFill>
                  <a:srgbClr val="FFFF00"/>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ts val="1850"/>
              </a:lnSpc>
            </a:pPr>
            <a:r>
              <a:rPr lang="en-US" i="1" dirty="0">
                <a:solidFill>
                  <a:schemeClr val="bg1">
                    <a:lumMod val="65000"/>
                  </a:schemeClr>
                </a:solidFill>
                <a:latin typeface="Calibri" panose="020F0502020204030204" pitchFamily="34" charset="0"/>
                <a:cs typeface="Calibri" panose="020F0502020204030204" pitchFamily="34" charset="0"/>
              </a:rPr>
              <a:t>*</a:t>
            </a: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a:p>
            <a:pPr algn="ctr" defTabSz="228600" hangingPunct="0">
              <a:lnSpc>
                <a:spcPts val="1850"/>
              </a:lnSpc>
            </a:pPr>
            <a:r>
              <a:rPr lang="en-US" i="1" kern="0" dirty="0">
                <a:solidFill>
                  <a:schemeClr val="bg1">
                    <a:lumMod val="65000"/>
                  </a:schemeClr>
                </a:solidFill>
                <a:latin typeface="Calibri" panose="020F0502020204030204" pitchFamily="34" charset="0"/>
                <a:cs typeface="Calibri" panose="020F0502020204030204" pitchFamily="34" charset="0"/>
                <a:sym typeface="Myriad Pro"/>
              </a:rPr>
              <a:t>**Excludes taxes and surcharges. Terms and conditions apply. </a:t>
            </a:r>
            <a:endParaRPr lang="en-US" kern="0" dirty="0">
              <a:solidFill>
                <a:schemeClr val="bg1">
                  <a:lumMod val="65000"/>
                </a:schemeClr>
              </a:solidFill>
              <a:latin typeface="Calibri" panose="020F0502020204030204" pitchFamily="34" charset="0"/>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Enroll &amp; authenticate 5+ customers with an </a:t>
              </a:r>
              <a:r>
                <a:rPr lang="en-US" kern="0" dirty="0" err="1">
                  <a:solidFill>
                    <a:srgbClr val="002554"/>
                  </a:solidFill>
                  <a:latin typeface="Calibri" panose="020F0502020204030204" pitchFamily="34" charset="0"/>
                  <a:cs typeface="Calibri" panose="020F0502020204030204" pitchFamily="34" charset="0"/>
                  <a:sym typeface="Myriad Pro"/>
                </a:rPr>
                <a:t>IDSeal</a:t>
              </a:r>
              <a:r>
                <a:rPr lang="en-US" kern="0" dirty="0">
                  <a:solidFill>
                    <a:srgbClr val="002554"/>
                  </a:solidFill>
                  <a:latin typeface="Calibri" panose="020F0502020204030204" pitchFamily="34" charset="0"/>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12+ XOOM Energy Residential</a:t>
              </a:r>
            </a:p>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POWERUP</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spTree>
    <p:extLst>
      <p:ext uri="{BB962C8B-B14F-4D97-AF65-F5344CB8AC3E}">
        <p14:creationId xmlns:p14="http://schemas.microsoft.com/office/powerpoint/2010/main" val="42828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6" descr="A blue and black background with text&#10;&#10;Description automatically generated">
            <a:extLst>
              <a:ext uri="{FF2B5EF4-FFF2-40B4-BE49-F238E27FC236}">
                <a16:creationId xmlns:a16="http://schemas.microsoft.com/office/drawing/2014/main" id="{370E07D9-FD16-E40E-A32D-2819C2800F17}"/>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ACN Loyalty Reward Program</a:t>
              </a: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25717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a star&#10;&#10;AI-generated content may be incorrect.">
            <a:extLst>
              <a:ext uri="{FF2B5EF4-FFF2-40B4-BE49-F238E27FC236}">
                <a16:creationId xmlns:a16="http://schemas.microsoft.com/office/drawing/2014/main" id="{FF4C4F5A-9131-B83D-0BEA-3BA3F85D48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54"/>
            <a:ext cx="12297140" cy="6942035"/>
          </a:xfrm>
          <a:prstGeom prst="rect">
            <a:avLst/>
          </a:prstGeom>
        </p:spPr>
      </p:pic>
      <p:pic>
        <p:nvPicPr>
          <p:cNvPr id="5" name="Picture 4" descr="A flag on a ball&#10;&#10;Description automatically generated">
            <a:extLst>
              <a:ext uri="{FF2B5EF4-FFF2-40B4-BE49-F238E27FC236}">
                <a16:creationId xmlns:a16="http://schemas.microsoft.com/office/drawing/2014/main" id="{8344178F-FE4C-73CF-C40A-018F354900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3654" y="303040"/>
            <a:ext cx="718325" cy="718325"/>
          </a:xfrm>
          <a:prstGeom prst="rect">
            <a:avLst/>
          </a:prstGeom>
        </p:spPr>
      </p:pic>
      <p:sp>
        <p:nvSpPr>
          <p:cNvPr id="8" name="TextBox 7">
            <a:extLst>
              <a:ext uri="{FF2B5EF4-FFF2-40B4-BE49-F238E27FC236}">
                <a16:creationId xmlns:a16="http://schemas.microsoft.com/office/drawing/2014/main" id="{4C6A292B-C76C-5239-E259-663718629DFE}"/>
              </a:ext>
            </a:extLst>
          </p:cNvPr>
          <p:cNvSpPr txBox="1"/>
          <p:nvPr/>
        </p:nvSpPr>
        <p:spPr>
          <a:xfrm>
            <a:off x="3693020" y="6604084"/>
            <a:ext cx="48059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1E98CE"/>
                </a:solidFill>
                <a:effectLst/>
                <a:uLnTx/>
                <a:uFillTx/>
                <a:latin typeface="Calibri Light" panose="020F0302020204030204"/>
                <a:ea typeface="Aptos" panose="020B0004020202020204" pitchFamily="34" charset="0"/>
                <a:cs typeface="Aptos" panose="020B0004020202020204" pitchFamily="34" charset="0"/>
              </a:rPr>
              <a:t>©2025 ACN Opportunity, LLC |  February Bonus Product Promos-USEN | ES-012725</a:t>
            </a:r>
            <a:endParaRPr kumimoji="0" lang="en-US" sz="1050" b="0" i="1" u="none" strike="noStrike" kern="1200" cap="none" spc="0" normalizeH="0" baseline="0" noProof="0" dirty="0">
              <a:ln>
                <a:noFill/>
              </a:ln>
              <a:solidFill>
                <a:srgbClr val="1E98CE"/>
              </a:solidFill>
              <a:effectLst/>
              <a:uLnTx/>
              <a:uFillTx/>
              <a:latin typeface="Calibri Light" panose="020F0302020204030204"/>
              <a:ea typeface="+mn-ea"/>
              <a:cs typeface="+mn-cs"/>
            </a:endParaRPr>
          </a:p>
        </p:txBody>
      </p:sp>
      <p:pic>
        <p:nvPicPr>
          <p:cNvPr id="10" name="Picture 9" descr="A white letter on a black background&#10;&#10;AI-generated content may be incorrect.">
            <a:extLst>
              <a:ext uri="{FF2B5EF4-FFF2-40B4-BE49-F238E27FC236}">
                <a16:creationId xmlns:a16="http://schemas.microsoft.com/office/drawing/2014/main" id="{EC5ACBE7-7021-48E0-BD92-798C181FF6AD}"/>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a:off x="11062850" y="6471168"/>
            <a:ext cx="939932" cy="247258"/>
          </a:xfrm>
          <a:prstGeom prst="rect">
            <a:avLst/>
          </a:prstGeom>
        </p:spPr>
      </p:pic>
      <p:sp>
        <p:nvSpPr>
          <p:cNvPr id="12" name="Rectangle 11">
            <a:extLst>
              <a:ext uri="{FF2B5EF4-FFF2-40B4-BE49-F238E27FC236}">
                <a16:creationId xmlns:a16="http://schemas.microsoft.com/office/drawing/2014/main" id="{9EB315EA-2F25-E9C6-49C3-F83CEF7BCC03}"/>
              </a:ext>
            </a:extLst>
          </p:cNvPr>
          <p:cNvSpPr/>
          <p:nvPr/>
        </p:nvSpPr>
        <p:spPr>
          <a:xfrm>
            <a:off x="-24460" y="469419"/>
            <a:ext cx="2779577" cy="481979"/>
          </a:xfrm>
          <a:prstGeom prst="rect">
            <a:avLst/>
          </a:prstGeom>
          <a:gradFill>
            <a:gsLst>
              <a:gs pos="0">
                <a:srgbClr val="073B69"/>
              </a:gs>
              <a:gs pos="70000">
                <a:srgbClr val="1D78A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EA04E5A-53B7-349B-5EC4-F5AF86A1D1BA}"/>
              </a:ext>
            </a:extLst>
          </p:cNvPr>
          <p:cNvSpPr txBox="1"/>
          <p:nvPr/>
        </p:nvSpPr>
        <p:spPr>
          <a:xfrm>
            <a:off x="57333" y="508833"/>
            <a:ext cx="270331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6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APRIL</a:t>
            </a:r>
            <a:r>
              <a:rPr kumimoji="0" lang="en-US" sz="2000" b="0" i="0" u="none" strike="noStrike" kern="1200" cap="none" spc="60" normalizeH="0" baseline="0" noProof="0" dirty="0">
                <a:ln>
                  <a:noFill/>
                </a:ln>
                <a:solidFill>
                  <a:srgbClr val="E8B100"/>
                </a:solidFill>
                <a:effectLst/>
                <a:uLnTx/>
                <a:uFillTx/>
                <a:latin typeface="Arial Narrow" panose="020B0604020202020204" pitchFamily="34" charset="0"/>
                <a:ea typeface="+mn-ea"/>
                <a:cs typeface="Arial Narrow" panose="020B0604020202020204" pitchFamily="34" charset="0"/>
              </a:rPr>
              <a:t>  </a:t>
            </a:r>
            <a:r>
              <a:rPr kumimoji="0" lang="en-US" sz="2000" b="1" i="0" u="none" strike="noStrike" kern="1200" cap="none" spc="60" normalizeH="0" baseline="0" noProof="0" dirty="0">
                <a:ln>
                  <a:noFill/>
                </a:ln>
                <a:solidFill>
                  <a:srgbClr val="E8B100"/>
                </a:solidFill>
                <a:effectLst/>
                <a:uLnTx/>
                <a:uFillTx/>
                <a:latin typeface="Arial Narrow" panose="020B0604020202020204" pitchFamily="34" charset="0"/>
                <a:ea typeface="+mn-ea"/>
                <a:cs typeface="Arial Narrow" panose="020B0604020202020204" pitchFamily="34" charset="0"/>
              </a:rPr>
              <a:t>| </a:t>
            </a:r>
            <a:r>
              <a:rPr kumimoji="0" lang="en-US" sz="2000" b="0" i="0" u="none" strike="noStrike" kern="1200" cap="none" spc="60" normalizeH="0" baseline="0" noProof="0" dirty="0">
                <a:ln>
                  <a:noFill/>
                </a:ln>
                <a:solidFill>
                  <a:srgbClr val="E8B100"/>
                </a:solidFill>
                <a:effectLst/>
                <a:uLnTx/>
                <a:uFillTx/>
                <a:latin typeface="Arial Narrow" panose="020B0604020202020204" pitchFamily="34" charset="0"/>
                <a:ea typeface="+mn-ea"/>
                <a:cs typeface="Arial Narrow" panose="020B0604020202020204" pitchFamily="34" charset="0"/>
              </a:rPr>
              <a:t> </a:t>
            </a:r>
            <a:r>
              <a:rPr kumimoji="0" lang="en-US" sz="2000" b="0" i="0" u="none" strike="noStrike" kern="1200" cap="none" spc="6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2025</a:t>
            </a:r>
          </a:p>
        </p:txBody>
      </p:sp>
      <p:pic>
        <p:nvPicPr>
          <p:cNvPr id="16" name="Picture 15">
            <a:extLst>
              <a:ext uri="{FF2B5EF4-FFF2-40B4-BE49-F238E27FC236}">
                <a16:creationId xmlns:a16="http://schemas.microsoft.com/office/drawing/2014/main" id="{FA3B5EEF-BA3A-13AA-1C00-46CA30C9ED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75988" y="1509181"/>
            <a:ext cx="3396192" cy="4552067"/>
          </a:xfrm>
          <a:prstGeom prst="rect">
            <a:avLst/>
          </a:prstGeom>
          <a:effectLst>
            <a:outerShdw blurRad="50800" dist="38100" dir="2700000" algn="tl" rotWithShape="0">
              <a:prstClr val="black">
                <a:alpha val="40000"/>
              </a:prstClr>
            </a:outerShdw>
          </a:effectLst>
        </p:spPr>
      </p:pic>
      <p:pic>
        <p:nvPicPr>
          <p:cNvPr id="17" name="Picture 16" descr="A blue and gold card with white text&#10;&#10;AI-generated content may be incorrect.">
            <a:extLst>
              <a:ext uri="{FF2B5EF4-FFF2-40B4-BE49-F238E27FC236}">
                <a16:creationId xmlns:a16="http://schemas.microsoft.com/office/drawing/2014/main" id="{B5A66BA6-0E89-E024-D1E8-053A9DD0F7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1560" y="1334161"/>
            <a:ext cx="3368211" cy="4727087"/>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1E3402C5-543A-434A-1670-D7F35807EBC5}"/>
              </a:ext>
            </a:extLst>
          </p:cNvPr>
          <p:cNvSpPr/>
          <p:nvPr/>
        </p:nvSpPr>
        <p:spPr>
          <a:xfrm>
            <a:off x="2075988" y="1045088"/>
            <a:ext cx="3368211" cy="461665"/>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mn-cs"/>
              </a:rPr>
              <a:t>Fast Start Bonus</a:t>
            </a:r>
            <a:endParaRPr kumimoji="0" lang="en-US" sz="2400" b="1" i="0" u="none" strike="noStrike" kern="1200" cap="none" spc="0" normalizeH="0" baseline="0" noProof="0" dirty="0">
              <a:ln>
                <a:noFill/>
              </a:ln>
              <a:solidFill>
                <a:prstClr val="white"/>
              </a:solidFill>
              <a:effectLst/>
              <a:uLnTx/>
              <a:uFillTx/>
              <a:latin typeface="Helvetica" pitchFamily="2"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B7443049-8441-A8B6-1EAD-FA53DF0BB93F}"/>
              </a:ext>
            </a:extLst>
          </p:cNvPr>
          <p:cNvSpPr/>
          <p:nvPr/>
        </p:nvSpPr>
        <p:spPr>
          <a:xfrm>
            <a:off x="6563579" y="1071318"/>
            <a:ext cx="3368211" cy="461665"/>
          </a:xfrm>
          <a:prstGeom prst="rect">
            <a:avLst/>
          </a:prstGeom>
          <a:effectLst>
            <a:outerShdw blurRad="50800" dist="38100" dir="8100000" algn="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mn-cs"/>
              </a:rPr>
              <a:t>ETL Plus Bonus</a:t>
            </a:r>
            <a:endParaRPr kumimoji="0" lang="en-US" sz="2400" b="1" i="0" u="none" strike="noStrike" kern="1200" cap="none" spc="0" normalizeH="0" baseline="0" noProof="0" dirty="0">
              <a:ln>
                <a:noFill/>
              </a:ln>
              <a:solidFill>
                <a:prstClr val="white"/>
              </a:solidFill>
              <a:effectLst/>
              <a:uLnTx/>
              <a:uFillTx/>
              <a:latin typeface="Helvetica" pitchFamily="2" charset="0"/>
              <a:ea typeface="+mn-ea"/>
              <a:cs typeface="Helvetica" panose="020B0604020202020204" pitchFamily="34" charset="0"/>
            </a:endParaRPr>
          </a:p>
        </p:txBody>
      </p:sp>
      <p:sp>
        <p:nvSpPr>
          <p:cNvPr id="20" name="TextBox 19">
            <a:extLst>
              <a:ext uri="{FF2B5EF4-FFF2-40B4-BE49-F238E27FC236}">
                <a16:creationId xmlns:a16="http://schemas.microsoft.com/office/drawing/2014/main" id="{96968FD5-C8AE-3FEF-53B8-320BF910C3B2}"/>
              </a:ext>
            </a:extLst>
          </p:cNvPr>
          <p:cNvSpPr txBox="1"/>
          <p:nvPr/>
        </p:nvSpPr>
        <p:spPr>
          <a:xfrm>
            <a:off x="5180557" y="2972105"/>
            <a:ext cx="161310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gradFill>
                  <a:gsLst>
                    <a:gs pos="26000">
                      <a:prstClr val="white"/>
                    </a:gs>
                    <a:gs pos="71000">
                      <a:srgbClr val="E7A81F"/>
                    </a:gs>
                  </a:gsLst>
                  <a:lin ang="5400000" scaled="0"/>
                </a:gradFill>
                <a:effectLst/>
                <a:uLnTx/>
                <a:uFillTx/>
                <a:latin typeface="Helvetica" pitchFamily="2" charset="0"/>
                <a:ea typeface="+mn-ea"/>
                <a:cs typeface="Helvetica" panose="020B0604020202020204" pitchFamily="34" charset="0"/>
              </a:rPr>
              <a:t>+</a:t>
            </a:r>
          </a:p>
        </p:txBody>
      </p:sp>
      <p:sp>
        <p:nvSpPr>
          <p:cNvPr id="21" name="TextBox 20">
            <a:extLst>
              <a:ext uri="{FF2B5EF4-FFF2-40B4-BE49-F238E27FC236}">
                <a16:creationId xmlns:a16="http://schemas.microsoft.com/office/drawing/2014/main" id="{AFF1E0FF-7F8F-8FE3-EF68-44C24A5A5F06}"/>
              </a:ext>
            </a:extLst>
          </p:cNvPr>
          <p:cNvSpPr txBox="1"/>
          <p:nvPr/>
        </p:nvSpPr>
        <p:spPr>
          <a:xfrm>
            <a:off x="485718" y="6199152"/>
            <a:ext cx="109728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8B100"/>
                </a:solidFill>
                <a:effectLst/>
                <a:uLnTx/>
                <a:uFillTx/>
                <a:latin typeface="Helvetica" pitchFamily="2" charset="0"/>
                <a:ea typeface="+mn-ea"/>
                <a:cs typeface="Helvetica" panose="020B0604020202020204" pitchFamily="34" charset="0"/>
              </a:rPr>
              <a:t>*See the ACN Compensation Plan and the Latest Updates in the New IBO Back Office for Details.</a:t>
            </a:r>
          </a:p>
        </p:txBody>
      </p:sp>
    </p:spTree>
    <p:extLst>
      <p:ext uri="{BB962C8B-B14F-4D97-AF65-F5344CB8AC3E}">
        <p14:creationId xmlns:p14="http://schemas.microsoft.com/office/powerpoint/2010/main" val="12136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3" name="Picture 2" descr="A blue and black background with text&#10;&#10;Description automatically generated">
            <a:extLst>
              <a:ext uri="{FF2B5EF4-FFF2-40B4-BE49-F238E27FC236}">
                <a16:creationId xmlns:a16="http://schemas.microsoft.com/office/drawing/2014/main" id="{AB0674FB-5D3C-0F7D-9948-8B927F6812C9}"/>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algn="ctr" defTabSz="457200">
              <a:buClr>
                <a:srgbClr val="000000"/>
              </a:buClr>
              <a:defRPr/>
            </a:pPr>
            <a:r>
              <a:rPr lang="en-US" sz="5750" b="1" kern="0" dirty="0">
                <a:solidFill>
                  <a:srgbClr val="0D2D51"/>
                </a:solidFill>
                <a:latin typeface="Calibri" panose="020F0502020204030204" pitchFamily="34" charset="0"/>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defTabSz="228600" hangingPunct="0">
              <a:lnSpc>
                <a:spcPct val="80000"/>
              </a:lnSpc>
              <a:defRPr sz="9000" b="1">
                <a:solidFill>
                  <a:srgbClr val="4F92D3"/>
                </a:solidFill>
              </a:defRPr>
            </a:pPr>
            <a:r>
              <a:rPr lang="en-US" sz="4000" i="1" kern="0" dirty="0">
                <a:solidFill>
                  <a:srgbClr val="5092D4">
                    <a:alpha val="84705"/>
                  </a:srgbClr>
                </a:solidFill>
                <a:latin typeface="Calibri Light" panose="020F0302020204030204" pitchFamily="34" charset="0"/>
                <a:cs typeface="Calibri Light" panose="020F0302020204030204" pitchFamily="34" charset="0"/>
                <a:sym typeface="Myriad Pro"/>
              </a:rPr>
              <a:t>Training &amp; Support</a:t>
            </a:r>
            <a:endParaRPr sz="4000" i="1" kern="0" dirty="0">
              <a:solidFill>
                <a:srgbClr val="5092D4">
                  <a:alpha val="84705"/>
                </a:srgbClr>
              </a:solidFill>
              <a:latin typeface="Calibri Light" panose="020F0302020204030204" pitchFamily="34" charset="0"/>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PARTICIPATE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TRAINING</a:t>
              </a:r>
              <a:endParaRPr sz="24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UTILIZE </a:t>
              </a:r>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SUPPORT SYSTEM</a:t>
              </a:r>
            </a:p>
            <a:p>
              <a:pPr algn="ctr" defTabSz="410766" hangingPunct="0"/>
              <a:endParaRPr lang="en-US" sz="2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ACN Online Presentations</a:t>
              </a:r>
              <a:b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 Trainings</a:t>
              </a:r>
            </a:p>
            <a:p>
              <a:pPr marL="596900" indent="-342900" defTabSz="410766" hangingPunct="0">
                <a:buFont typeface="Arial" panose="020B0604020202020204" pitchFamily="34" charset="0"/>
                <a:buChar char="•"/>
              </a:pPr>
              <a:endParaRPr lang="en-US" sz="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ACQUIRE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CUSTOMERS</a:t>
              </a:r>
            </a:p>
            <a:p>
              <a:pPr algn="ctr" defTabSz="410766" hangingPunct="0"/>
              <a:r>
                <a:rPr lang="en-US" sz="1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a:t>
              </a:r>
            </a:p>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ENROLL</a:t>
              </a:r>
            </a:p>
            <a:p>
              <a:pPr algn="ctr" defTabSz="410766" hangingPunct="0"/>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AS AN IBO</a:t>
              </a:r>
              <a:b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(Independent Business Owner)</a:t>
              </a:r>
            </a:p>
            <a:p>
              <a:pPr algn="ctr" defTabSz="410766" hangingPunct="0"/>
              <a:endParaRPr lang="en-US" sz="9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defTabSz="410766" hangingPunct="0"/>
              <a:r>
                <a:rPr lang="en-US" sz="1600" b="1" kern="0" dirty="0">
                  <a:latin typeface="Calibri" panose="020F0502020204030204" pitchFamily="34" charset="0"/>
                  <a:cs typeface="Calibri" panose="020F0502020204030204" pitchFamily="34" charset="0"/>
                </a:rPr>
                <a:t>Get with the person who invited you</a:t>
              </a:r>
            </a:p>
            <a:p>
              <a:pPr algn="ctr" defTabSz="410766" hangingPunct="0"/>
              <a:r>
                <a:rPr lang="en-US" sz="1600" b="1" kern="0" dirty="0">
                  <a:latin typeface="Calibri" panose="020F0502020204030204" pitchFamily="34" charset="0"/>
                  <a:cs typeface="Calibri" panose="020F0502020204030204" pitchFamily="34" charset="0"/>
                </a:rPr>
                <a:t>and they’ll send you a link to their website!</a:t>
              </a:r>
            </a:p>
            <a:p>
              <a:pPr algn="ctr" defTabSz="410766" hangingPunct="0"/>
              <a:endParaRPr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algn="ctr" defTabSz="228600" hangingPunct="0">
              <a:lnSpc>
                <a:spcPts val="1850"/>
              </a:lnSpc>
            </a:pPr>
            <a:r>
              <a:rPr lang="en-US" sz="2700" b="1" kern="0" dirty="0">
                <a:solidFill>
                  <a:srgbClr val="0D2D51"/>
                </a:solidFill>
                <a:latin typeface="Calibri" panose="020F0502020204030204" pitchFamily="34" charset="0"/>
                <a:cs typeface="Calibri" panose="020F0502020204030204" pitchFamily="34" charset="0"/>
                <a:sym typeface="Myriad Pro"/>
              </a:rPr>
              <a:t>IN BUSINESS FOR YOURSELF, </a:t>
            </a:r>
            <a:r>
              <a:rPr lang="en-US" sz="3000" b="1" u="sng" kern="0" dirty="0">
                <a:solidFill>
                  <a:srgbClr val="4B8DCD"/>
                </a:solidFill>
                <a:latin typeface="Calibri" panose="020F0502020204030204" pitchFamily="34" charset="0"/>
                <a:cs typeface="Calibri" panose="020F0502020204030204" pitchFamily="34" charset="0"/>
                <a:sym typeface="Myriad Pro"/>
              </a:rPr>
              <a:t>NEVER</a:t>
            </a:r>
            <a:r>
              <a:rPr lang="en-US" sz="2400" b="1" kern="0" dirty="0">
                <a:solidFill>
                  <a:srgbClr val="4B8DCD"/>
                </a:solidFill>
                <a:latin typeface="Calibri" panose="020F0502020204030204" pitchFamily="34" charset="0"/>
                <a:cs typeface="Calibri" panose="020F0502020204030204" pitchFamily="34" charset="0"/>
                <a:sym typeface="Myriad Pro"/>
              </a:rPr>
              <a:t>  </a:t>
            </a:r>
            <a:r>
              <a:rPr lang="en-US" sz="2700" b="1" kern="0" dirty="0">
                <a:solidFill>
                  <a:srgbClr val="0D2D51"/>
                </a:solidFill>
                <a:latin typeface="Calibri" panose="020F0502020204030204" pitchFamily="34" charset="0"/>
                <a:cs typeface="Calibri" panose="020F0502020204030204" pitchFamily="34" charset="0"/>
                <a:sym typeface="Myriad Pro"/>
              </a:rPr>
              <a:t>BY YOURSELF!</a:t>
            </a:r>
          </a:p>
        </p:txBody>
      </p:sp>
    </p:spTree>
    <p:extLst>
      <p:ext uri="{BB962C8B-B14F-4D97-AF65-F5344CB8AC3E}">
        <p14:creationId xmlns:p14="http://schemas.microsoft.com/office/powerpoint/2010/main" val="23585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5000">
              <a:schemeClr val="accent1"/>
            </a:gs>
            <a:gs pos="87000">
              <a:schemeClr val="accent3"/>
            </a:gs>
          </a:gsLst>
          <a:lin ang="5400000" scaled="1"/>
          <a:tileRect/>
        </a:gradFill>
        <a:effectLst/>
      </p:bgPr>
    </p:bg>
    <p:spTree>
      <p:nvGrpSpPr>
        <p:cNvPr id="1" name="Shape 167"/>
        <p:cNvGrpSpPr/>
        <p:nvPr/>
      </p:nvGrpSpPr>
      <p:grpSpPr>
        <a:xfrm>
          <a:off x="0" y="0"/>
          <a:ext cx="0" cy="0"/>
          <a:chOff x="0" y="0"/>
          <a:chExt cx="0" cy="0"/>
        </a:xfrm>
      </p:grpSpPr>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23" name="Group 22">
            <a:extLst>
              <a:ext uri="{FF2B5EF4-FFF2-40B4-BE49-F238E27FC236}">
                <a16:creationId xmlns:a16="http://schemas.microsoft.com/office/drawing/2014/main" id="{2ADA5199-94CC-CC8D-76EC-25CA6310D2D7}"/>
              </a:ext>
            </a:extLst>
          </p:cNvPr>
          <p:cNvGrpSpPr/>
          <p:nvPr/>
        </p:nvGrpSpPr>
        <p:grpSpPr>
          <a:xfrm>
            <a:off x="5097346" y="1885118"/>
            <a:ext cx="2012725" cy="4030133"/>
            <a:chOff x="5097346" y="1885118"/>
            <a:chExt cx="2012725" cy="4030133"/>
          </a:xfrm>
        </p:grpSpPr>
        <p:sp>
          <p:nvSpPr>
            <p:cNvPr id="18" name="Rectangle 17">
              <a:extLst>
                <a:ext uri="{FF2B5EF4-FFF2-40B4-BE49-F238E27FC236}">
                  <a16:creationId xmlns:a16="http://schemas.microsoft.com/office/drawing/2014/main" id="{E739B4BC-DE2F-09BA-3E28-62073AF33984}"/>
                </a:ext>
              </a:extLst>
            </p:cNvPr>
            <p:cNvSpPr/>
            <p:nvPr/>
          </p:nvSpPr>
          <p:spPr>
            <a:xfrm>
              <a:off x="5097346"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3927978"/>
              <a:chOff x="5100196" y="1789984"/>
              <a:chExt cx="2009875" cy="3927978"/>
            </a:xfrm>
          </p:grpSpPr>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24499"/>
                <a:ext cx="1973336" cy="2062103"/>
              </a:xfrm>
              <a:prstGeom prst="rect">
                <a:avLst/>
              </a:prstGeom>
              <a:noFill/>
            </p:spPr>
            <p:txBody>
              <a:bodyPr wrap="square" lIns="0" rIns="0">
                <a:spAutoFit/>
              </a:bodyPr>
              <a:lstStyle/>
              <a:p>
                <a:pPr algn="ctr">
                  <a:defRPr/>
                </a:pPr>
                <a:r>
                  <a:rPr kumimoji="0" lang="en-US" sz="2400" b="1" i="0" u="none" strike="noStrike" kern="1200" cap="none" spc="0" normalizeH="0" baseline="0" noProof="0" dirty="0">
                    <a:ln>
                      <a:noFill/>
                    </a:ln>
                    <a:solidFill>
                      <a:srgbClr val="00274C"/>
                    </a:solidFill>
                    <a:effectLst/>
                    <a:uLnTx/>
                    <a:uFillTx/>
                    <a:latin typeface="Calibri" panose="020F0502020204030204"/>
                    <a:ea typeface="+mn-ea"/>
                    <a:cs typeface="+mn-cs"/>
                  </a:rPr>
                  <a:t>BUSINESS PRESENTATION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5" name="Group 24">
            <a:extLst>
              <a:ext uri="{FF2B5EF4-FFF2-40B4-BE49-F238E27FC236}">
                <a16:creationId xmlns:a16="http://schemas.microsoft.com/office/drawing/2014/main" id="{9C223EDE-71FF-F8F4-4A83-66988391C49B}"/>
              </a:ext>
            </a:extLst>
          </p:cNvPr>
          <p:cNvGrpSpPr/>
          <p:nvPr/>
        </p:nvGrpSpPr>
        <p:grpSpPr>
          <a:xfrm>
            <a:off x="9573165" y="1885118"/>
            <a:ext cx="2000742" cy="4030133"/>
            <a:chOff x="9573165" y="1885118"/>
            <a:chExt cx="2000742" cy="4030133"/>
          </a:xfrm>
        </p:grpSpPr>
        <p:sp>
          <p:nvSpPr>
            <p:cNvPr id="20" name="Rectangle 19">
              <a:extLst>
                <a:ext uri="{FF2B5EF4-FFF2-40B4-BE49-F238E27FC236}">
                  <a16:creationId xmlns:a16="http://schemas.microsoft.com/office/drawing/2014/main" id="{2862334A-0366-50EA-5D29-A60AB14EF7A7}"/>
                </a:ext>
              </a:extLst>
            </p:cNvPr>
            <p:cNvSpPr/>
            <p:nvPr/>
          </p:nvSpPr>
          <p:spPr>
            <a:xfrm>
              <a:off x="9582301"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7" cy="3927978"/>
              <a:chOff x="9573165" y="1789984"/>
              <a:chExt cx="1991607" cy="3927978"/>
            </a:xfrm>
          </p:grpSpPr>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24499"/>
                <a:ext cx="1973336" cy="2062103"/>
              </a:xfrm>
              <a:prstGeom prst="rect">
                <a:avLst/>
              </a:prstGeom>
              <a:noFill/>
            </p:spPr>
            <p:txBody>
              <a:bodyPr wrap="square" lIns="0" rIns="0">
                <a:spAutoFit/>
              </a:bodyPr>
              <a:lstStyle/>
              <a:p>
                <a:pPr algn="ctr">
                  <a:defRPr/>
                </a:pPr>
                <a:r>
                  <a:rPr kumimoji="0" lang="en-US" sz="2400" b="1" i="0" u="none" strike="noStrike" kern="1200" cap="none" spc="0" normalizeH="0" baseline="0" noProof="0" dirty="0">
                    <a:ln>
                      <a:noFill/>
                    </a:ln>
                    <a:solidFill>
                      <a:srgbClr val="00274C"/>
                    </a:solidFill>
                    <a:effectLst/>
                    <a:uLnTx/>
                    <a:uFillTx/>
                    <a:latin typeface="Calibri" panose="020F0502020204030204"/>
                    <a:ea typeface="+mn-ea"/>
                    <a:cs typeface="+mn-cs"/>
                  </a:rPr>
                  <a:t>BUSINESS PRESENTATION &amp;</a:t>
                </a:r>
                <a:endPar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2F65A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2" name="Group 21">
            <a:extLst>
              <a:ext uri="{FF2B5EF4-FFF2-40B4-BE49-F238E27FC236}">
                <a16:creationId xmlns:a16="http://schemas.microsoft.com/office/drawing/2014/main" id="{FAFF113E-9D37-C32C-9583-250B29BD1D70}"/>
              </a:ext>
            </a:extLst>
          </p:cNvPr>
          <p:cNvGrpSpPr/>
          <p:nvPr/>
        </p:nvGrpSpPr>
        <p:grpSpPr>
          <a:xfrm>
            <a:off x="2851609" y="1885118"/>
            <a:ext cx="2003708" cy="4030133"/>
            <a:chOff x="2851609" y="1885118"/>
            <a:chExt cx="2003708" cy="4030133"/>
          </a:xfrm>
        </p:grpSpPr>
        <p:sp>
          <p:nvSpPr>
            <p:cNvPr id="17" name="Rectangle 16">
              <a:extLst>
                <a:ext uri="{FF2B5EF4-FFF2-40B4-BE49-F238E27FC236}">
                  <a16:creationId xmlns:a16="http://schemas.microsoft.com/office/drawing/2014/main" id="{B114B2C9-2C42-100B-0DE5-5150A3EB12A1}"/>
                </a:ext>
              </a:extLst>
            </p:cNvPr>
            <p:cNvSpPr/>
            <p:nvPr/>
          </p:nvSpPr>
          <p:spPr>
            <a:xfrm>
              <a:off x="2854868"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3927978"/>
              <a:chOff x="2851609" y="1789984"/>
              <a:chExt cx="2003708" cy="3927978"/>
            </a:xfrm>
          </p:grpSpPr>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F65A7"/>
                    </a:solidFill>
                    <a:effectLst/>
                    <a:uLnTx/>
                    <a:uFillTx/>
                    <a:latin typeface="Calibri" panose="020F0502020204030204"/>
                    <a:ea typeface="+mn-ea"/>
                    <a:cs typeface="+mn-cs"/>
                  </a:rPr>
                  <a:t>Invite Your Guests</a:t>
                </a:r>
              </a:p>
            </p:txBody>
          </p:sp>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grpSp>
      </p:grpSp>
      <p:grpSp>
        <p:nvGrpSpPr>
          <p:cNvPr id="21" name="Group 20">
            <a:extLst>
              <a:ext uri="{FF2B5EF4-FFF2-40B4-BE49-F238E27FC236}">
                <a16:creationId xmlns:a16="http://schemas.microsoft.com/office/drawing/2014/main" id="{3AEE04C6-78B1-BCC6-2C44-3BA2A7FADA1E}"/>
              </a:ext>
            </a:extLst>
          </p:cNvPr>
          <p:cNvGrpSpPr/>
          <p:nvPr/>
        </p:nvGrpSpPr>
        <p:grpSpPr>
          <a:xfrm>
            <a:off x="615126" y="1886590"/>
            <a:ext cx="2022569" cy="4030133"/>
            <a:chOff x="615126" y="1886590"/>
            <a:chExt cx="2022569" cy="4030133"/>
          </a:xfrm>
        </p:grpSpPr>
        <p:sp>
          <p:nvSpPr>
            <p:cNvPr id="16" name="Rectangle 15">
              <a:extLst>
                <a:ext uri="{FF2B5EF4-FFF2-40B4-BE49-F238E27FC236}">
                  <a16:creationId xmlns:a16="http://schemas.microsoft.com/office/drawing/2014/main" id="{C6520418-803B-9E3E-542E-2410C8AB60E6}"/>
                </a:ext>
              </a:extLst>
            </p:cNvPr>
            <p:cNvSpPr/>
            <p:nvPr/>
          </p:nvSpPr>
          <p:spPr>
            <a:xfrm>
              <a:off x="624260" y="1886590"/>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3927978"/>
              <a:chOff x="615126" y="1789984"/>
              <a:chExt cx="2022569" cy="3927978"/>
            </a:xfrm>
          </p:grpSpPr>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4"/>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grpSp>
      </p:grpSp>
      <p:sp>
        <p:nvSpPr>
          <p:cNvPr id="94" name="TextBox 93">
            <a:extLst>
              <a:ext uri="{FF2B5EF4-FFF2-40B4-BE49-F238E27FC236}">
                <a16:creationId xmlns:a16="http://schemas.microsoft.com/office/drawing/2014/main" id="{8A72D37E-6B86-14B9-F5B1-EADCE33BD67C}"/>
              </a:ext>
            </a:extLst>
          </p:cNvPr>
          <p:cNvSpPr txBox="1"/>
          <p:nvPr/>
        </p:nvSpPr>
        <p:spPr>
          <a:xfrm>
            <a:off x="1" y="969524"/>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The Healthcare Coverage informational Zoom will be followed by a short business overview</a:t>
            </a:r>
          </a:p>
        </p:txBody>
      </p:sp>
      <p:grpSp>
        <p:nvGrpSpPr>
          <p:cNvPr id="24" name="Group 23">
            <a:extLst>
              <a:ext uri="{FF2B5EF4-FFF2-40B4-BE49-F238E27FC236}">
                <a16:creationId xmlns:a16="http://schemas.microsoft.com/office/drawing/2014/main" id="{8A0AD85E-B09A-3F3D-915B-16E742C1F668}"/>
              </a:ext>
            </a:extLst>
          </p:cNvPr>
          <p:cNvGrpSpPr/>
          <p:nvPr/>
        </p:nvGrpSpPr>
        <p:grpSpPr>
          <a:xfrm>
            <a:off x="7333653" y="1885118"/>
            <a:ext cx="1997777" cy="4030133"/>
            <a:chOff x="7333653" y="1885118"/>
            <a:chExt cx="1997777" cy="4030133"/>
          </a:xfrm>
        </p:grpSpPr>
        <p:sp>
          <p:nvSpPr>
            <p:cNvPr id="19" name="Rectangle 18">
              <a:extLst>
                <a:ext uri="{FF2B5EF4-FFF2-40B4-BE49-F238E27FC236}">
                  <a16:creationId xmlns:a16="http://schemas.microsoft.com/office/drawing/2014/main" id="{7328B8E9-B5E5-65DD-12A3-82E65F9A7CD7}"/>
                </a:ext>
              </a:extLst>
            </p:cNvPr>
            <p:cNvSpPr/>
            <p:nvPr/>
          </p:nvSpPr>
          <p:spPr>
            <a:xfrm>
              <a:off x="7339824"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74C"/>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3927978"/>
              <a:chOff x="7333653" y="1886591"/>
              <a:chExt cx="1994634" cy="3927978"/>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3927978"/>
                <a:chOff x="7333653" y="1789984"/>
                <a:chExt cx="1994634" cy="3927978"/>
              </a:xfrm>
            </p:grpSpPr>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74C"/>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74C"/>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09691BFE-15B6-1742-735D-6BE20EA5B816}"/>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FFFFFF"/>
                </a:solidFill>
                <a:effectLst/>
                <a:uLnTx/>
                <a:uFillTx/>
                <a:latin typeface="Calibri Light" panose="020F0302020204030204" pitchFamily="34" charset="0"/>
                <a:ea typeface="+mn-ea"/>
                <a:cs typeface="Calibri Light" panose="020F0302020204030204" pitchFamily="34" charset="0"/>
              </a:rPr>
              <a:t>LegacyPartners.biz</a:t>
            </a:r>
            <a:endParaRPr kumimoji="0" lang="en-US" sz="1800" b="0" i="1"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FFFFFF"/>
                </a:solidFill>
                <a:effectLst/>
                <a:uLnTx/>
                <a:uFillTx/>
                <a:latin typeface="Calibri Light" panose="020F0302020204030204" pitchFamily="34" charset="0"/>
                <a:ea typeface="+mn-ea"/>
                <a:cs typeface="Calibri Light" panose="020F0302020204030204" pitchFamily="34" charset="0"/>
              </a:rPr>
              <a:t>TheSVPSystem.com</a:t>
            </a:r>
            <a:endParaRPr kumimoji="0" lang="en-US" sz="1800" b="0" i="1"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15" name="Picture 14" descr="A blue and yellow sign with a white circle in the middle&#10;&#10;Description automatically generated">
            <a:extLst>
              <a:ext uri="{FF2B5EF4-FFF2-40B4-BE49-F238E27FC236}">
                <a16:creationId xmlns:a16="http://schemas.microsoft.com/office/drawing/2014/main" id="{E0876A0F-6FD4-D11E-4D71-4C0076A3F4B2}"/>
              </a:ext>
            </a:extLst>
          </p:cNvPr>
          <p:cNvPicPr>
            <a:picLocks noChangeAspect="1"/>
          </p:cNvPicPr>
          <p:nvPr/>
        </p:nvPicPr>
        <p:blipFill>
          <a:blip r:embed="rId8"/>
          <a:stretch>
            <a:fillRect/>
          </a:stretch>
        </p:blipFill>
        <p:spPr>
          <a:xfrm>
            <a:off x="3847155" y="-4186"/>
            <a:ext cx="4497690" cy="1324901"/>
          </a:xfrm>
          <a:prstGeom prst="rect">
            <a:avLst/>
          </a:prstGeom>
        </p:spPr>
      </p:pic>
      <p:pic>
        <p:nvPicPr>
          <p:cNvPr id="26" name="Picture 25">
            <a:extLst>
              <a:ext uri="{FF2B5EF4-FFF2-40B4-BE49-F238E27FC236}">
                <a16:creationId xmlns:a16="http://schemas.microsoft.com/office/drawing/2014/main" id="{CB0589D1-7D1F-25CE-E804-2471914D138E}"/>
              </a:ext>
            </a:extLst>
          </p:cNvPr>
          <p:cNvPicPr>
            <a:picLocks noChangeAspect="1"/>
          </p:cNvPicPr>
          <p:nvPr/>
        </p:nvPicPr>
        <p:blipFill rotWithShape="1">
          <a:blip r:embed="rId9"/>
          <a:srcRect l="-3732" r="-8168"/>
          <a:stretch/>
        </p:blipFill>
        <p:spPr>
          <a:xfrm>
            <a:off x="10038299" y="6438550"/>
            <a:ext cx="2067322" cy="245835"/>
          </a:xfrm>
          <a:prstGeom prst="rect">
            <a:avLst/>
          </a:prstGeom>
        </p:spPr>
      </p:pic>
      <p:pic>
        <p:nvPicPr>
          <p:cNvPr id="27" name="Picture 26">
            <a:extLst>
              <a:ext uri="{FF2B5EF4-FFF2-40B4-BE49-F238E27FC236}">
                <a16:creationId xmlns:a16="http://schemas.microsoft.com/office/drawing/2014/main" id="{35742AD6-79DC-BBA7-B45D-01C87CD5632A}"/>
              </a:ext>
            </a:extLst>
          </p:cNvPr>
          <p:cNvPicPr>
            <a:picLocks noChangeAspect="1"/>
          </p:cNvPicPr>
          <p:nvPr/>
        </p:nvPicPr>
        <p:blipFill>
          <a:blip r:embed="rId10"/>
          <a:srcRect/>
          <a:stretch/>
        </p:blipFill>
        <p:spPr>
          <a:xfrm>
            <a:off x="10038299" y="6145009"/>
            <a:ext cx="2067322" cy="288376"/>
          </a:xfrm>
          <a:prstGeom prst="rect">
            <a:avLst/>
          </a:prstGeom>
        </p:spPr>
      </p:pic>
    </p:spTree>
    <p:extLst>
      <p:ext uri="{BB962C8B-B14F-4D97-AF65-F5344CB8AC3E}">
        <p14:creationId xmlns:p14="http://schemas.microsoft.com/office/powerpoint/2010/main" val="47746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up)">
                                      <p:cBhvr>
                                        <p:cTn id="23" dur="500"/>
                                        <p:tgtEl>
                                          <p:spTgt spid="24"/>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D265F"/>
            </a:gs>
            <a:gs pos="100000">
              <a:srgbClr val="FDD541"/>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Universal Studios Orlando Resort Theme Park | OrlandoVacation.com – Orlando  Vacation">
            <a:extLst>
              <a:ext uri="{FF2B5EF4-FFF2-40B4-BE49-F238E27FC236}">
                <a16:creationId xmlns:a16="http://schemas.microsoft.com/office/drawing/2014/main" id="{020538EB-C732-E877-737D-1D219744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40" r="-2" b="6806"/>
          <a:stretch/>
        </p:blipFill>
        <p:spPr bwMode="auto">
          <a:xfrm>
            <a:off x="321734" y="46461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istory of Downtown Orlando: Origin and Development Today">
            <a:extLst>
              <a:ext uri="{FF2B5EF4-FFF2-40B4-BE49-F238E27FC236}">
                <a16:creationId xmlns:a16="http://schemas.microsoft.com/office/drawing/2014/main" id="{986C605A-CB6A-114C-644F-895308B43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21" r="12252" b="-1"/>
          <a:stretch/>
        </p:blipFill>
        <p:spPr bwMode="auto">
          <a:xfrm>
            <a:off x="321735" y="366716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5 Best Things to Do in Orlando | Condé Nast Traveler">
            <a:extLst>
              <a:ext uri="{FF2B5EF4-FFF2-40B4-BE49-F238E27FC236}">
                <a16:creationId xmlns:a16="http://schemas.microsoft.com/office/drawing/2014/main" id="{E95CD4E5-D0F1-F34A-69F0-1EE0EFFF1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336" r="13382"/>
          <a:stretch/>
        </p:blipFill>
        <p:spPr bwMode="auto">
          <a:xfrm>
            <a:off x="3159553" y="365773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ide to Walt Disney World® Resort | Experience Kissimmee">
            <a:extLst>
              <a:ext uri="{FF2B5EF4-FFF2-40B4-BE49-F238E27FC236}">
                <a16:creationId xmlns:a16="http://schemas.microsoft.com/office/drawing/2014/main" id="{05358C78-A9D9-4F89-4892-245E967AB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78" r="4082" b="4817"/>
          <a:stretch/>
        </p:blipFill>
        <p:spPr bwMode="auto">
          <a:xfrm>
            <a:off x="6195373" y="464613"/>
            <a:ext cx="5674892" cy="59790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and pink gradients&#10;&#10;Description automatically generated">
            <a:extLst>
              <a:ext uri="{FF2B5EF4-FFF2-40B4-BE49-F238E27FC236}">
                <a16:creationId xmlns:a16="http://schemas.microsoft.com/office/drawing/2014/main" id="{4417234F-DDE5-BD6B-4B4D-758E717F075F}"/>
              </a:ext>
            </a:extLst>
          </p:cNvPr>
          <p:cNvPicPr>
            <a:picLocks noChangeAspect="1"/>
          </p:cNvPicPr>
          <p:nvPr/>
        </p:nvPicPr>
        <p:blipFill>
          <a:blip r:embed="rId6"/>
          <a:stretch>
            <a:fillRect/>
          </a:stretch>
        </p:blipFill>
        <p:spPr>
          <a:xfrm>
            <a:off x="1325905" y="2725319"/>
            <a:ext cx="3514895" cy="1680343"/>
          </a:xfrm>
          <a:prstGeom prst="rect">
            <a:avLst/>
          </a:prstGeom>
          <a:solidFill>
            <a:srgbClr val="FFFFFF"/>
          </a:solidFill>
          <a:ln w="133350" cap="rnd">
            <a:solidFill>
              <a:srgbClr val="ED265F"/>
            </a:solidFill>
            <a:round/>
          </a:ln>
        </p:spPr>
      </p:pic>
      <p:sp>
        <p:nvSpPr>
          <p:cNvPr id="3" name="Rounded Rectangle 2">
            <a:extLst>
              <a:ext uri="{FF2B5EF4-FFF2-40B4-BE49-F238E27FC236}">
                <a16:creationId xmlns:a16="http://schemas.microsoft.com/office/drawing/2014/main" id="{1D7C058A-2E3C-CF1E-29D9-650D6C3B3FEF}"/>
              </a:ext>
            </a:extLst>
          </p:cNvPr>
          <p:cNvSpPr/>
          <p:nvPr/>
        </p:nvSpPr>
        <p:spPr>
          <a:xfrm>
            <a:off x="6195372" y="700073"/>
            <a:ext cx="5674893" cy="1898388"/>
          </a:xfrm>
          <a:prstGeom prst="roundRect">
            <a:avLst>
              <a:gd name="adj" fmla="val 0"/>
            </a:avLst>
          </a:prstGeom>
          <a:solidFill>
            <a:schemeClr val="accent1">
              <a:alpha val="73616"/>
            </a:schemeClr>
          </a:solidFill>
          <a:ln w="155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rgbClr val="ED265F"/>
                    </a:gs>
                    <a:gs pos="100000">
                      <a:srgbClr val="FDD541"/>
                    </a:gs>
                  </a:gsLst>
                  <a:lin ang="5400000" scaled="0"/>
                </a:gradFill>
                <a:effectLst>
                  <a:outerShdw blurRad="50800" dist="38100" dir="2700000" algn="tl" rotWithShape="0">
                    <a:prstClr val="black">
                      <a:alpha val="40000"/>
                    </a:prstClr>
                  </a:outerShdw>
                </a:effectLst>
                <a:uLnTx/>
                <a:uFillTx/>
                <a:latin typeface="ADLaM Display" panose="02010000000000000000" pitchFamily="2" charset="77"/>
                <a:ea typeface="ADLaM Display" panose="02010000000000000000" pitchFamily="2" charset="77"/>
                <a:cs typeface="ADLaM Display" panose="02010000000000000000" pitchFamily="2" charset="77"/>
              </a:rPr>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rgbClr val="ED265F"/>
                    </a:gs>
                    <a:gs pos="100000">
                      <a:srgbClr val="FDD541"/>
                    </a:gs>
                  </a:gsLst>
                  <a:lin ang="5400000" scaled="0"/>
                </a:gradFill>
                <a:effectLst>
                  <a:outerShdw blurRad="50800" dist="38100" dir="2700000" algn="tl" rotWithShape="0">
                    <a:prstClr val="black">
                      <a:alpha val="40000"/>
                    </a:prstClr>
                  </a:outerShdw>
                </a:effectLst>
                <a:uLnTx/>
                <a:uFillTx/>
                <a:latin typeface="ADLaM Display" panose="02010000000000000000" pitchFamily="2" charset="77"/>
                <a:ea typeface="ADLaM Display" panose="02010000000000000000" pitchFamily="2" charset="77"/>
                <a:cs typeface="ADLaM Display" panose="02010000000000000000" pitchFamily="2" charset="77"/>
              </a:rPr>
              <a:t>6 – 7</a:t>
            </a:r>
            <a:endParaRPr kumimoji="0" lang="en-US" sz="4400" b="0" i="0" u="none" strike="noStrike" kern="1200" cap="none" spc="0" normalizeH="0" baseline="0" noProof="0" dirty="0">
              <a:ln>
                <a:noFill/>
              </a:ln>
              <a:gradFill>
                <a:gsLst>
                  <a:gs pos="0">
                    <a:srgbClr val="ED265F"/>
                  </a:gs>
                  <a:gs pos="100000">
                    <a:srgbClr val="FDD541"/>
                  </a:gs>
                </a:gsLst>
                <a:lin ang="5400000" scaled="0"/>
              </a:gra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mn-cs"/>
              </a:rPr>
              <a:t>REGISTER &gt;&gt;&gt; </a:t>
            </a:r>
            <a:r>
              <a:rPr kumimoji="0" lang="en-US" sz="2800" b="0" i="1"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mn-cs"/>
              </a:rPr>
              <a:t>ACNElevate.com</a:t>
            </a:r>
            <a:endParaRPr kumimoji="0" lang="en-US" sz="2800" b="0"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mn-cs"/>
            </a:endParaRPr>
          </a:p>
        </p:txBody>
      </p:sp>
      <p:pic>
        <p:nvPicPr>
          <p:cNvPr id="5" name="Picture 4" descr="A qr code on a white background&#10;&#10;Description automatically generated">
            <a:extLst>
              <a:ext uri="{FF2B5EF4-FFF2-40B4-BE49-F238E27FC236}">
                <a16:creationId xmlns:a16="http://schemas.microsoft.com/office/drawing/2014/main" id="{69B02F0B-DEC7-F636-115D-69ACAAB4B9C3}"/>
              </a:ext>
            </a:extLst>
          </p:cNvPr>
          <p:cNvPicPr>
            <a:picLocks noChangeAspect="1"/>
          </p:cNvPicPr>
          <p:nvPr/>
        </p:nvPicPr>
        <p:blipFill>
          <a:blip r:embed="rId7"/>
          <a:stretch>
            <a:fillRect/>
          </a:stretch>
        </p:blipFill>
        <p:spPr>
          <a:xfrm>
            <a:off x="10158413" y="4747387"/>
            <a:ext cx="1410540" cy="1410540"/>
          </a:xfrm>
          <a:prstGeom prst="rect">
            <a:avLst/>
          </a:prstGeom>
          <a:ln w="85725">
            <a:solidFill>
              <a:srgbClr val="ED265F"/>
            </a:solidFill>
          </a:ln>
        </p:spPr>
      </p:pic>
    </p:spTree>
    <p:extLst>
      <p:ext uri="{BB962C8B-B14F-4D97-AF65-F5344CB8AC3E}">
        <p14:creationId xmlns:p14="http://schemas.microsoft.com/office/powerpoint/2010/main" val="37026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39838C-2B81-A9F3-FAA3-B2792230CF51}"/>
              </a:ext>
            </a:extLst>
          </p:cNvPr>
          <p:cNvSpPr/>
          <p:nvPr/>
        </p:nvSpPr>
        <p:spPr>
          <a:xfrm>
            <a:off x="0" y="0"/>
            <a:ext cx="12203328"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5" name="Picture 4" descr="A white letters on a black background&#10;&#10;Description automatically generated">
            <a:extLst>
              <a:ext uri="{FF2B5EF4-FFF2-40B4-BE49-F238E27FC236}">
                <a16:creationId xmlns:a16="http://schemas.microsoft.com/office/drawing/2014/main" id="{8ACCF60C-4473-C635-98B3-E40148A22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486" y="1926893"/>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73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540291" y="3077238"/>
            <a:ext cx="3562350" cy="1104900"/>
          </a:xfrm>
          <a:prstGeom prst="rect">
            <a:avLst/>
          </a:prstGeom>
        </p:spPr>
      </p:pic>
      <p:sp>
        <p:nvSpPr>
          <p:cNvPr id="5" name="Rectangle 4">
            <a:extLst>
              <a:ext uri="{FF2B5EF4-FFF2-40B4-BE49-F238E27FC236}">
                <a16:creationId xmlns:a16="http://schemas.microsoft.com/office/drawing/2014/main" id="{03D69853-9EA9-CF12-6C88-E85661B0CB8E}"/>
              </a:ext>
            </a:extLst>
          </p:cNvPr>
          <p:cNvSpPr/>
          <p:nvPr/>
        </p:nvSpPr>
        <p:spPr>
          <a:xfrm>
            <a:off x="0" y="0"/>
            <a:ext cx="12203328"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6" name="Picture 5" descr="A white letters on a black background&#10;&#10;Description automatically generated">
            <a:extLst>
              <a:ext uri="{FF2B5EF4-FFF2-40B4-BE49-F238E27FC236}">
                <a16:creationId xmlns:a16="http://schemas.microsoft.com/office/drawing/2014/main" id="{4F3F97E9-8E01-2A6D-3BE3-CB21B3988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486" y="1926893"/>
            <a:ext cx="7977027" cy="300421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7186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127000" algn="just" defTabSz="228600" hangingPunct="0">
              <a:spcBef>
                <a:spcPts val="600"/>
              </a:spcBef>
              <a:buSzPct val="145000"/>
              <a:defRPr sz="5500" spc="-165"/>
            </a:pPr>
            <a:r>
              <a:rPr lang="en-US" sz="3000" i="1" kern="0" spc="-83" dirty="0">
                <a:solidFill>
                  <a:srgbClr val="FFFFFF"/>
                </a:solidFill>
                <a:latin typeface="Calibri" panose="020F0502020204030204" pitchFamily="34" charset="0"/>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lang="en-US" sz="3000" i="1" kern="0" spc="-83" dirty="0">
                <a:solidFill>
                  <a:srgbClr val="FFFFFF"/>
                </a:solidFill>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9262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2"/>
          <a:stretch>
            <a:fillRect/>
          </a:stretch>
        </p:blipFill>
        <p:spPr>
          <a:xfrm rot="16200000">
            <a:off x="-2451080" y="3077239"/>
            <a:ext cx="3562350" cy="1104900"/>
          </a:xfrm>
          <a:prstGeom prst="rect">
            <a:avLst/>
          </a:prstGeom>
        </p:spPr>
      </p:pic>
      <p:sp>
        <p:nvSpPr>
          <p:cNvPr id="2" name="Rectangle 1">
            <a:extLst>
              <a:ext uri="{FF2B5EF4-FFF2-40B4-BE49-F238E27FC236}">
                <a16:creationId xmlns:a16="http://schemas.microsoft.com/office/drawing/2014/main" id="{A2E3C061-780C-2FAD-CF9C-F2A2027C74F3}"/>
              </a:ext>
            </a:extLst>
          </p:cNvPr>
          <p:cNvSpPr/>
          <p:nvPr/>
        </p:nvSpPr>
        <p:spPr>
          <a:xfrm>
            <a:off x="0" y="0"/>
            <a:ext cx="12203328"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4" name="Picture 3" descr="A white letters on a black background&#10;&#10;Description automatically generated">
            <a:extLst>
              <a:ext uri="{FF2B5EF4-FFF2-40B4-BE49-F238E27FC236}">
                <a16:creationId xmlns:a16="http://schemas.microsoft.com/office/drawing/2014/main" id="{A7A08FB0-23D5-A213-D0EF-D92BAAC9B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486" y="1926893"/>
            <a:ext cx="7977027" cy="3004213"/>
          </a:xfrm>
          <a:prstGeom prst="rect">
            <a:avLst/>
          </a:prstGeom>
          <a:ln>
            <a:noFill/>
          </a:ln>
          <a:effectLst>
            <a:outerShdw blurRad="292100" dist="139700" dir="2700000" algn="tl" rotWithShape="0">
              <a:srgbClr val="333333">
                <a:alpha val="65000"/>
              </a:srgbClr>
            </a:outerShdw>
          </a:effectLst>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1292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540291" y="3077238"/>
            <a:ext cx="3562350" cy="1104900"/>
          </a:xfrm>
          <a:prstGeom prst="rect">
            <a:avLst/>
          </a:prstGeom>
        </p:spPr>
      </p:pic>
      <p:sp>
        <p:nvSpPr>
          <p:cNvPr id="25" name="Rectangle 24">
            <a:extLst>
              <a:ext uri="{FF2B5EF4-FFF2-40B4-BE49-F238E27FC236}">
                <a16:creationId xmlns:a16="http://schemas.microsoft.com/office/drawing/2014/main" id="{9FA0ADBE-5354-AB3F-62B5-CC0312C92833}"/>
              </a:ext>
            </a:extLst>
          </p:cNvPr>
          <p:cNvSpPr/>
          <p:nvPr/>
        </p:nvSpPr>
        <p:spPr>
          <a:xfrm>
            <a:off x="0" y="0"/>
            <a:ext cx="12203328"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26" name="Picture 25" descr="A white letters on a black background&#10;&#10;Description automatically generated">
            <a:extLst>
              <a:ext uri="{FF2B5EF4-FFF2-40B4-BE49-F238E27FC236}">
                <a16:creationId xmlns:a16="http://schemas.microsoft.com/office/drawing/2014/main" id="{90DFB892-1E01-AFFA-0CB3-BF80A836D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486" y="1926893"/>
            <a:ext cx="7977027" cy="3004213"/>
          </a:xfrm>
          <a:prstGeom prst="rect">
            <a:avLst/>
          </a:prstGeom>
          <a:ln>
            <a:noFill/>
          </a:ln>
          <a:effectLst>
            <a:outerShdw blurRad="292100" dist="139700" dir="2700000" algn="tl" rotWithShape="0">
              <a:srgbClr val="333333">
                <a:alpha val="65000"/>
              </a:srgbClr>
            </a:outerShdw>
          </a:effectLst>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63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grpSp>
        <p:nvGrpSpPr>
          <p:cNvPr id="75" name="Group 74">
            <a:extLst>
              <a:ext uri="{FF2B5EF4-FFF2-40B4-BE49-F238E27FC236}">
                <a16:creationId xmlns:a16="http://schemas.microsoft.com/office/drawing/2014/main" id="{8C64A13D-C16B-526A-CEF6-72BBA221416E}"/>
              </a:ext>
            </a:extLst>
          </p:cNvPr>
          <p:cNvGrpSpPr/>
          <p:nvPr/>
        </p:nvGrpSpPr>
        <p:grpSpPr>
          <a:xfrm>
            <a:off x="186322" y="1563220"/>
            <a:ext cx="5481459" cy="5080789"/>
            <a:chOff x="738403" y="3126440"/>
            <a:chExt cx="10962918" cy="10161578"/>
          </a:xfrm>
        </p:grpSpPr>
        <p:sp>
          <p:nvSpPr>
            <p:cNvPr id="7" name="Oval 6">
              <a:extLst>
                <a:ext uri="{FF2B5EF4-FFF2-40B4-BE49-F238E27FC236}">
                  <a16:creationId xmlns:a16="http://schemas.microsoft.com/office/drawing/2014/main" id="{F806B502-B4E4-0513-3FE9-1F7038DFA7D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grpSp>
          <p:nvGrpSpPr>
            <p:cNvPr id="32" name="Group 31">
              <a:extLst>
                <a:ext uri="{FF2B5EF4-FFF2-40B4-BE49-F238E27FC236}">
                  <a16:creationId xmlns:a16="http://schemas.microsoft.com/office/drawing/2014/main" id="{016B861E-2F0D-75CC-9F63-64B2B9F7EEF6}"/>
                </a:ext>
              </a:extLst>
            </p:cNvPr>
            <p:cNvGrpSpPr>
              <a:grpSpLocks noChangeAspect="1"/>
            </p:cNvGrpSpPr>
            <p:nvPr/>
          </p:nvGrpSpPr>
          <p:grpSpPr>
            <a:xfrm>
              <a:off x="2457988" y="10717283"/>
              <a:ext cx="2319348" cy="1808927"/>
              <a:chOff x="19598105" y="4002670"/>
              <a:chExt cx="2048256" cy="1535462"/>
            </a:xfrm>
          </p:grpSpPr>
          <p:pic>
            <p:nvPicPr>
              <p:cNvPr id="53" name="Picture 52" descr="A blue dollar sign and a person's head&#10;&#10;Description automatically generated">
                <a:extLst>
                  <a:ext uri="{FF2B5EF4-FFF2-40B4-BE49-F238E27FC236}">
                    <a16:creationId xmlns:a16="http://schemas.microsoft.com/office/drawing/2014/main" id="{0DAAEBFD-F4B4-BE81-A98D-5F84F7F0F6EC}"/>
                  </a:ext>
                </a:extLst>
              </p:cNvPr>
              <p:cNvPicPr>
                <a:picLocks noChangeAspect="1"/>
              </p:cNvPicPr>
              <p:nvPr/>
            </p:nvPicPr>
            <p:blipFill>
              <a:blip r:embed="rId3"/>
              <a:stretch>
                <a:fillRect/>
              </a:stretch>
            </p:blipFill>
            <p:spPr>
              <a:xfrm>
                <a:off x="20185911" y="4002670"/>
                <a:ext cx="872645" cy="767792"/>
              </a:xfrm>
              <a:prstGeom prst="rect">
                <a:avLst/>
              </a:prstGeom>
            </p:spPr>
          </p:pic>
          <p:sp>
            <p:nvSpPr>
              <p:cNvPr id="56" name="TextBox 55">
                <a:extLst>
                  <a:ext uri="{FF2B5EF4-FFF2-40B4-BE49-F238E27FC236}">
                    <a16:creationId xmlns:a16="http://schemas.microsoft.com/office/drawing/2014/main" id="{EC7770C7-6627-B32A-B59F-95A12B3B4BEC}"/>
                  </a:ext>
                </a:extLst>
              </p:cNvPr>
              <p:cNvSpPr txBox="1"/>
              <p:nvPr/>
            </p:nvSpPr>
            <p:spPr>
              <a:xfrm>
                <a:off x="19598105" y="4754387"/>
                <a:ext cx="2048256"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PAYROLL</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SOLUTIONS</a:t>
                </a:r>
              </a:p>
            </p:txBody>
          </p:sp>
        </p:grpSp>
        <p:grpSp>
          <p:nvGrpSpPr>
            <p:cNvPr id="34" name="Group 33">
              <a:extLst>
                <a:ext uri="{FF2B5EF4-FFF2-40B4-BE49-F238E27FC236}">
                  <a16:creationId xmlns:a16="http://schemas.microsoft.com/office/drawing/2014/main" id="{FCF2376C-6472-FDA7-6CAE-7C122532ADFD}"/>
                </a:ext>
              </a:extLst>
            </p:cNvPr>
            <p:cNvGrpSpPr>
              <a:grpSpLocks noChangeAspect="1"/>
            </p:cNvGrpSpPr>
            <p:nvPr/>
          </p:nvGrpSpPr>
          <p:grpSpPr>
            <a:xfrm>
              <a:off x="4765890" y="11512490"/>
              <a:ext cx="2365739" cy="1775528"/>
              <a:chOff x="17495464" y="4016555"/>
              <a:chExt cx="2048256" cy="1537254"/>
            </a:xfrm>
          </p:grpSpPr>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4">
                <a:alphaModFix/>
              </a:blip>
              <a:srcRect l="94267" t="9760" r="1889" b="50043"/>
              <a:stretch/>
            </p:blipFill>
            <p:spPr>
              <a:xfrm>
                <a:off x="18103958" y="4016555"/>
                <a:ext cx="831268" cy="821590"/>
              </a:xfrm>
              <a:prstGeom prst="rect">
                <a:avLst/>
              </a:prstGeom>
              <a:noFill/>
              <a:ln>
                <a:noFill/>
              </a:ln>
            </p:spPr>
          </p:pic>
          <p:sp>
            <p:nvSpPr>
              <p:cNvPr id="57" name="TextBox 56">
                <a:extLst>
                  <a:ext uri="{FF2B5EF4-FFF2-40B4-BE49-F238E27FC236}">
                    <a16:creationId xmlns:a16="http://schemas.microsoft.com/office/drawing/2014/main" id="{2884A5C7-6484-7252-D46B-B97B67C8B523}"/>
                  </a:ext>
                </a:extLst>
              </p:cNvPr>
              <p:cNvSpPr txBox="1"/>
              <p:nvPr/>
            </p:nvSpPr>
            <p:spPr>
              <a:xfrm>
                <a:off x="17495464" y="4754389"/>
                <a:ext cx="2048256" cy="799420"/>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ID THEFT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18643032-AAC7-31D4-D1DB-48BF210A0235}"/>
                </a:ext>
              </a:extLst>
            </p:cNvPr>
            <p:cNvGrpSpPr>
              <a:grpSpLocks noChangeAspect="1"/>
            </p:cNvGrpSpPr>
            <p:nvPr/>
          </p:nvGrpSpPr>
          <p:grpSpPr>
            <a:xfrm>
              <a:off x="7173420" y="10917899"/>
              <a:ext cx="2319348" cy="1715130"/>
              <a:chOff x="15392823" y="3768790"/>
              <a:chExt cx="2048256" cy="1455845"/>
            </a:xfrm>
          </p:grpSpPr>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4">
                <a:alphaModFix/>
              </a:blip>
              <a:srcRect l="83325" t="-1" r="12397" b="46688"/>
              <a:stretch/>
            </p:blipFill>
            <p:spPr>
              <a:xfrm>
                <a:off x="15963669" y="3768790"/>
                <a:ext cx="924832" cy="1089674"/>
              </a:xfrm>
              <a:prstGeom prst="rect">
                <a:avLst/>
              </a:prstGeom>
              <a:noFill/>
              <a:ln>
                <a:noFill/>
              </a:ln>
            </p:spPr>
          </p:pic>
          <p:sp>
            <p:nvSpPr>
              <p:cNvPr id="58" name="TextBox 57">
                <a:extLst>
                  <a:ext uri="{FF2B5EF4-FFF2-40B4-BE49-F238E27FC236}">
                    <a16:creationId xmlns:a16="http://schemas.microsoft.com/office/drawing/2014/main" id="{CF3D494F-FEED-A53A-56C9-1B27128AF232}"/>
                  </a:ext>
                </a:extLst>
              </p:cNvPr>
              <p:cNvSpPr txBox="1"/>
              <p:nvPr/>
            </p:nvSpPr>
            <p:spPr>
              <a:xfrm>
                <a:off x="15392823" y="4754388"/>
                <a:ext cx="2048256" cy="470247"/>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TRAVEL</a:t>
                </a:r>
              </a:p>
            </p:txBody>
          </p:sp>
        </p:grpSp>
        <p:grpSp>
          <p:nvGrpSpPr>
            <p:cNvPr id="28" name="Group 27">
              <a:extLst>
                <a:ext uri="{FF2B5EF4-FFF2-40B4-BE49-F238E27FC236}">
                  <a16:creationId xmlns:a16="http://schemas.microsoft.com/office/drawing/2014/main" id="{8935D04F-624D-AE12-D612-265CC426DB20}"/>
                </a:ext>
              </a:extLst>
            </p:cNvPr>
            <p:cNvGrpSpPr>
              <a:grpSpLocks noChangeAspect="1"/>
            </p:cNvGrpSpPr>
            <p:nvPr/>
          </p:nvGrpSpPr>
          <p:grpSpPr>
            <a:xfrm>
              <a:off x="8997938" y="9066946"/>
              <a:ext cx="2319348" cy="1953491"/>
              <a:chOff x="13290182" y="3879963"/>
              <a:chExt cx="2048256" cy="1658170"/>
            </a:xfrm>
          </p:grpSpPr>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4">
                <a:alphaModFix/>
              </a:blip>
              <a:srcRect l="72714" t="5078" r="22198" b="48043"/>
              <a:stretch/>
            </p:blipFill>
            <p:spPr>
              <a:xfrm>
                <a:off x="13764338" y="3879963"/>
                <a:ext cx="1099944" cy="958182"/>
              </a:xfrm>
              <a:prstGeom prst="rect">
                <a:avLst/>
              </a:prstGeom>
              <a:noFill/>
              <a:ln>
                <a:noFill/>
              </a:ln>
            </p:spPr>
          </p:pic>
          <p:sp>
            <p:nvSpPr>
              <p:cNvPr id="59" name="TextBox 58">
                <a:extLst>
                  <a:ext uri="{FF2B5EF4-FFF2-40B4-BE49-F238E27FC236}">
                    <a16:creationId xmlns:a16="http://schemas.microsoft.com/office/drawing/2014/main" id="{F300EDFF-B7C2-D2DA-A1A0-0DDFF33A74A6}"/>
                  </a:ext>
                </a:extLst>
              </p:cNvPr>
              <p:cNvSpPr txBox="1"/>
              <p:nvPr/>
            </p:nvSpPr>
            <p:spPr>
              <a:xfrm>
                <a:off x="13290182" y="4754389"/>
                <a:ext cx="2048256"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PAYMENT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PROCESSING</a:t>
                </a:r>
              </a:p>
            </p:txBody>
          </p:sp>
        </p:grpSp>
        <p:grpSp>
          <p:nvGrpSpPr>
            <p:cNvPr id="23" name="Group 22">
              <a:extLst>
                <a:ext uri="{FF2B5EF4-FFF2-40B4-BE49-F238E27FC236}">
                  <a16:creationId xmlns:a16="http://schemas.microsoft.com/office/drawing/2014/main" id="{9FEAE070-A6D2-C66E-C3F4-24342E733B6F}"/>
                </a:ext>
              </a:extLst>
            </p:cNvPr>
            <p:cNvGrpSpPr/>
            <p:nvPr/>
          </p:nvGrpSpPr>
          <p:grpSpPr>
            <a:xfrm>
              <a:off x="9447897" y="6816616"/>
              <a:ext cx="2253424" cy="2034118"/>
              <a:chOff x="11187230" y="3792665"/>
              <a:chExt cx="2048567" cy="1761141"/>
            </a:xfrm>
          </p:grpSpPr>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4">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33C0B484-3EAB-B696-F5B5-E91275029422}"/>
                  </a:ext>
                </a:extLst>
              </p:cNvPr>
              <p:cNvSpPr txBox="1"/>
              <p:nvPr/>
            </p:nvSpPr>
            <p:spPr>
              <a:xfrm>
                <a:off x="11187230" y="4754387"/>
                <a:ext cx="2048567" cy="799419"/>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SECURITY &amp;</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AUTOMATION</a:t>
                </a:r>
              </a:p>
            </p:txBody>
          </p:sp>
        </p:grpSp>
        <p:grpSp>
          <p:nvGrpSpPr>
            <p:cNvPr id="21" name="Group 20">
              <a:extLst>
                <a:ext uri="{FF2B5EF4-FFF2-40B4-BE49-F238E27FC236}">
                  <a16:creationId xmlns:a16="http://schemas.microsoft.com/office/drawing/2014/main" id="{EAA1E197-3EAA-96A2-7C12-C63E01629B0C}"/>
                </a:ext>
              </a:extLst>
            </p:cNvPr>
            <p:cNvGrpSpPr>
              <a:grpSpLocks noChangeAspect="1"/>
            </p:cNvGrpSpPr>
            <p:nvPr/>
          </p:nvGrpSpPr>
          <p:grpSpPr>
            <a:xfrm>
              <a:off x="8550574" y="4527794"/>
              <a:ext cx="2319700" cy="2078267"/>
              <a:chOff x="9084278" y="3774048"/>
              <a:chExt cx="2048567" cy="1764085"/>
            </a:xfrm>
          </p:grpSpPr>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4">
                <a:alphaModFix/>
              </a:blip>
              <a:srcRect l="50159" r="44114" b="54284"/>
              <a:stretch/>
            </p:blipFill>
            <p:spPr>
              <a:xfrm>
                <a:off x="9448340" y="3774048"/>
                <a:ext cx="1320442" cy="996414"/>
              </a:xfrm>
              <a:prstGeom prst="rect">
                <a:avLst/>
              </a:prstGeom>
              <a:noFill/>
              <a:ln>
                <a:noFill/>
              </a:ln>
            </p:spPr>
          </p:pic>
          <p:sp>
            <p:nvSpPr>
              <p:cNvPr id="61" name="TextBox 60">
                <a:extLst>
                  <a:ext uri="{FF2B5EF4-FFF2-40B4-BE49-F238E27FC236}">
                    <a16:creationId xmlns:a16="http://schemas.microsoft.com/office/drawing/2014/main" id="{4AAE0455-765C-A324-7B12-941B19D72371}"/>
                  </a:ext>
                </a:extLst>
              </p:cNvPr>
              <p:cNvSpPr txBox="1"/>
              <p:nvPr/>
            </p:nvSpPr>
            <p:spPr>
              <a:xfrm>
                <a:off x="9084278" y="4754388"/>
                <a:ext cx="2048567"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HEALTH</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COVERAGE</a:t>
                </a:r>
              </a:p>
            </p:txBody>
          </p:sp>
        </p:grpSp>
        <p:grpSp>
          <p:nvGrpSpPr>
            <p:cNvPr id="20" name="Group 19">
              <a:extLst>
                <a:ext uri="{FF2B5EF4-FFF2-40B4-BE49-F238E27FC236}">
                  <a16:creationId xmlns:a16="http://schemas.microsoft.com/office/drawing/2014/main" id="{1FFF3360-1041-B5D3-2A99-D726B9F80198}"/>
                </a:ext>
              </a:extLst>
            </p:cNvPr>
            <p:cNvGrpSpPr>
              <a:grpSpLocks noChangeAspect="1"/>
            </p:cNvGrpSpPr>
            <p:nvPr/>
          </p:nvGrpSpPr>
          <p:grpSpPr>
            <a:xfrm>
              <a:off x="6463445" y="3126440"/>
              <a:ext cx="2319700" cy="1693719"/>
              <a:chOff x="6981326" y="3786967"/>
              <a:chExt cx="2048567" cy="1437668"/>
            </a:xfrm>
          </p:grpSpPr>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4">
                <a:alphaModFix/>
              </a:blip>
              <a:srcRect l="40737" t="1" r="54739" b="48465"/>
              <a:stretch/>
            </p:blipFill>
            <p:spPr>
              <a:xfrm>
                <a:off x="7516511" y="3786967"/>
                <a:ext cx="978197" cy="1053320"/>
              </a:xfrm>
              <a:prstGeom prst="rect">
                <a:avLst/>
              </a:prstGeom>
              <a:noFill/>
              <a:ln>
                <a:noFill/>
              </a:ln>
            </p:spPr>
          </p:pic>
          <p:sp>
            <p:nvSpPr>
              <p:cNvPr id="62" name="TextBox 61">
                <a:extLst>
                  <a:ext uri="{FF2B5EF4-FFF2-40B4-BE49-F238E27FC236}">
                    <a16:creationId xmlns:a16="http://schemas.microsoft.com/office/drawing/2014/main" id="{A71C4736-804D-92B0-1FC5-B9027BC7F328}"/>
                  </a:ext>
                </a:extLst>
              </p:cNvPr>
              <p:cNvSpPr txBox="1"/>
              <p:nvPr/>
            </p:nvSpPr>
            <p:spPr>
              <a:xfrm>
                <a:off x="6981326"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ENERGY</a:t>
                </a:r>
              </a:p>
            </p:txBody>
          </p:sp>
        </p:grpSp>
        <p:grpSp>
          <p:nvGrpSpPr>
            <p:cNvPr id="18" name="Group 17">
              <a:extLst>
                <a:ext uri="{FF2B5EF4-FFF2-40B4-BE49-F238E27FC236}">
                  <a16:creationId xmlns:a16="http://schemas.microsoft.com/office/drawing/2014/main" id="{CD0E0E2C-AA92-DC08-CA76-A9D280D7810E}"/>
                </a:ext>
              </a:extLst>
            </p:cNvPr>
            <p:cNvGrpSpPr>
              <a:grpSpLocks noChangeAspect="1"/>
            </p:cNvGrpSpPr>
            <p:nvPr/>
          </p:nvGrpSpPr>
          <p:grpSpPr>
            <a:xfrm>
              <a:off x="4142390" y="3199330"/>
              <a:ext cx="2319700" cy="1395879"/>
              <a:chOff x="4878374" y="4039780"/>
              <a:chExt cx="2048567" cy="1184852"/>
            </a:xfrm>
          </p:grpSpPr>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4">
                <a:alphaModFix/>
              </a:blip>
              <a:srcRect l="30612" t="12090" r="64863" b="51250"/>
              <a:stretch/>
            </p:blipFill>
            <p:spPr>
              <a:xfrm>
                <a:off x="5413559" y="4039780"/>
                <a:ext cx="978197" cy="749301"/>
              </a:xfrm>
              <a:prstGeom prst="rect">
                <a:avLst/>
              </a:prstGeom>
              <a:noFill/>
              <a:ln>
                <a:noFill/>
              </a:ln>
            </p:spPr>
          </p:pic>
          <p:sp>
            <p:nvSpPr>
              <p:cNvPr id="63" name="TextBox 62">
                <a:extLst>
                  <a:ext uri="{FF2B5EF4-FFF2-40B4-BE49-F238E27FC236}">
                    <a16:creationId xmlns:a16="http://schemas.microsoft.com/office/drawing/2014/main" id="{859BA376-A2AF-B1C3-6E77-E2A56A1AB495}"/>
                  </a:ext>
                </a:extLst>
              </p:cNvPr>
              <p:cNvSpPr txBox="1"/>
              <p:nvPr/>
            </p:nvSpPr>
            <p:spPr>
              <a:xfrm>
                <a:off x="4878374" y="4754387"/>
                <a:ext cx="2048567" cy="4702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TELEVISION</a:t>
                </a:r>
              </a:p>
            </p:txBody>
          </p:sp>
        </p:grpSp>
        <p:grpSp>
          <p:nvGrpSpPr>
            <p:cNvPr id="17" name="Group 16">
              <a:extLst>
                <a:ext uri="{FF2B5EF4-FFF2-40B4-BE49-F238E27FC236}">
                  <a16:creationId xmlns:a16="http://schemas.microsoft.com/office/drawing/2014/main" id="{1A5EB201-B5D6-3180-9903-C20CA3C089DB}"/>
                </a:ext>
              </a:extLst>
            </p:cNvPr>
            <p:cNvGrpSpPr>
              <a:grpSpLocks noChangeAspect="1"/>
            </p:cNvGrpSpPr>
            <p:nvPr/>
          </p:nvGrpSpPr>
          <p:grpSpPr>
            <a:xfrm>
              <a:off x="1931103" y="4190639"/>
              <a:ext cx="2319700" cy="1891233"/>
              <a:chOff x="2775422" y="3932808"/>
              <a:chExt cx="2048567" cy="1605323"/>
            </a:xfrm>
          </p:grpSpPr>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4">
                <a:alphaModFix/>
              </a:blip>
              <a:srcRect l="9952" t="8545" r="84731" b="49924"/>
              <a:stretch/>
            </p:blipFill>
            <p:spPr>
              <a:xfrm>
                <a:off x="3240043" y="3932808"/>
                <a:ext cx="1119324" cy="848853"/>
              </a:xfrm>
              <a:prstGeom prst="rect">
                <a:avLst/>
              </a:prstGeom>
              <a:noFill/>
              <a:ln>
                <a:noFill/>
              </a:ln>
            </p:spPr>
          </p:pic>
          <p:sp>
            <p:nvSpPr>
              <p:cNvPr id="64" name="TextBox 63">
                <a:extLst>
                  <a:ext uri="{FF2B5EF4-FFF2-40B4-BE49-F238E27FC236}">
                    <a16:creationId xmlns:a16="http://schemas.microsoft.com/office/drawing/2014/main" id="{B2655017-AF39-420E-77CD-12071328B27E}"/>
                  </a:ext>
                </a:extLst>
              </p:cNvPr>
              <p:cNvSpPr txBox="1"/>
              <p:nvPr/>
            </p:nvSpPr>
            <p:spPr>
              <a:xfrm>
                <a:off x="2775422" y="4754387"/>
                <a:ext cx="2048567"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HIGH SPEED</a:t>
                </a:r>
                <a:br>
                  <a:rPr lang="en-US" sz="1200" b="1" kern="0" dirty="0">
                    <a:solidFill>
                      <a:srgbClr val="0D2D51"/>
                    </a:solidFill>
                    <a:latin typeface="Calibri" panose="020F0502020204030204" pitchFamily="34" charset="0"/>
                    <a:cs typeface="Calibri" panose="020F0502020204030204" pitchFamily="34" charset="0"/>
                    <a:sym typeface="Arial"/>
                  </a:rPr>
                </a:br>
                <a:r>
                  <a:rPr lang="en-US" sz="1200" b="1" kern="0" dirty="0">
                    <a:solidFill>
                      <a:srgbClr val="0D2D51"/>
                    </a:solidFill>
                    <a:latin typeface="Calibri" panose="020F0502020204030204" pitchFamily="34" charset="0"/>
                    <a:cs typeface="Calibri" panose="020F0502020204030204" pitchFamily="34" charset="0"/>
                    <a:sym typeface="Arial"/>
                  </a:rPr>
                  <a:t>INTERNET</a:t>
                </a:r>
              </a:p>
            </p:txBody>
          </p:sp>
        </p:grpSp>
        <p:grpSp>
          <p:nvGrpSpPr>
            <p:cNvPr id="12" name="Group 11">
              <a:extLst>
                <a:ext uri="{FF2B5EF4-FFF2-40B4-BE49-F238E27FC236}">
                  <a16:creationId xmlns:a16="http://schemas.microsoft.com/office/drawing/2014/main" id="{A477107C-0DB6-3779-7CEC-3012BF6AEB70}"/>
                </a:ext>
              </a:extLst>
            </p:cNvPr>
            <p:cNvGrpSpPr>
              <a:grpSpLocks noChangeAspect="1"/>
            </p:cNvGrpSpPr>
            <p:nvPr/>
          </p:nvGrpSpPr>
          <p:grpSpPr>
            <a:xfrm>
              <a:off x="738403" y="6339126"/>
              <a:ext cx="2319700" cy="1951763"/>
              <a:chOff x="672470" y="3567933"/>
              <a:chExt cx="2048567" cy="1656702"/>
            </a:xfrm>
          </p:grpSpPr>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4">
                <a:alphaModFix/>
              </a:blip>
              <a:srcRect l="928" t="4657" r="95718" b="48464"/>
              <a:stretch/>
            </p:blipFill>
            <p:spPr>
              <a:xfrm>
                <a:off x="1187944" y="3567933"/>
                <a:ext cx="1050514" cy="1198977"/>
              </a:xfrm>
              <a:prstGeom prst="rect">
                <a:avLst/>
              </a:prstGeom>
              <a:noFill/>
              <a:ln>
                <a:noFill/>
              </a:ln>
            </p:spPr>
          </p:pic>
          <p:sp>
            <p:nvSpPr>
              <p:cNvPr id="65" name="TextBox 64">
                <a:extLst>
                  <a:ext uri="{FF2B5EF4-FFF2-40B4-BE49-F238E27FC236}">
                    <a16:creationId xmlns:a16="http://schemas.microsoft.com/office/drawing/2014/main" id="{EC6A03FF-9963-0F0F-8015-983206028E8E}"/>
                  </a:ext>
                </a:extLst>
              </p:cNvPr>
              <p:cNvSpPr txBox="1"/>
              <p:nvPr/>
            </p:nvSpPr>
            <p:spPr>
              <a:xfrm>
                <a:off x="672470"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MOBILE</a:t>
                </a:r>
              </a:p>
            </p:txBody>
          </p:sp>
        </p:grpSp>
        <p:grpSp>
          <p:nvGrpSpPr>
            <p:cNvPr id="30" name="Group 29">
              <a:extLst>
                <a:ext uri="{FF2B5EF4-FFF2-40B4-BE49-F238E27FC236}">
                  <a16:creationId xmlns:a16="http://schemas.microsoft.com/office/drawing/2014/main" id="{E06CE7EF-85F4-E962-C065-81C5C4CE0CB3}"/>
                </a:ext>
              </a:extLst>
            </p:cNvPr>
            <p:cNvGrpSpPr>
              <a:grpSpLocks noChangeAspect="1"/>
            </p:cNvGrpSpPr>
            <p:nvPr/>
          </p:nvGrpSpPr>
          <p:grpSpPr>
            <a:xfrm>
              <a:off x="1048011" y="9032371"/>
              <a:ext cx="2319348" cy="1772231"/>
              <a:chOff x="21700749" y="4033820"/>
              <a:chExt cx="2048256" cy="1504310"/>
            </a:xfrm>
          </p:grpSpPr>
          <p:pic>
            <p:nvPicPr>
              <p:cNvPr id="55" name="Picture 54" descr="A black and orange cloud with connected lines&#10;&#10;Description automatically generated">
                <a:extLst>
                  <a:ext uri="{FF2B5EF4-FFF2-40B4-BE49-F238E27FC236}">
                    <a16:creationId xmlns:a16="http://schemas.microsoft.com/office/drawing/2014/main" id="{15167223-DF92-B2C2-EC21-39F0C29C0E07}"/>
                  </a:ext>
                </a:extLst>
              </p:cNvPr>
              <p:cNvPicPr>
                <a:picLocks noChangeAspect="1"/>
              </p:cNvPicPr>
              <p:nvPr/>
            </p:nvPicPr>
            <p:blipFill>
              <a:blip r:embed="rId5"/>
              <a:stretch>
                <a:fillRect/>
              </a:stretch>
            </p:blipFill>
            <p:spPr>
              <a:xfrm>
                <a:off x="22347247" y="4033820"/>
                <a:ext cx="755261" cy="755261"/>
              </a:xfrm>
              <a:prstGeom prst="rect">
                <a:avLst/>
              </a:prstGeom>
            </p:spPr>
          </p:pic>
          <p:sp>
            <p:nvSpPr>
              <p:cNvPr id="66" name="TextBox 65">
                <a:extLst>
                  <a:ext uri="{FF2B5EF4-FFF2-40B4-BE49-F238E27FC236}">
                    <a16:creationId xmlns:a16="http://schemas.microsoft.com/office/drawing/2014/main" id="{50A4E239-2264-EEFB-5F46-7A3F2A51D883}"/>
                  </a:ext>
                </a:extLst>
              </p:cNvPr>
              <p:cNvSpPr txBox="1"/>
              <p:nvPr/>
            </p:nvSpPr>
            <p:spPr>
              <a:xfrm>
                <a:off x="21700749" y="4754387"/>
                <a:ext cx="2048256" cy="783743"/>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CLOUD SOLUTIONS</a:t>
                </a:r>
              </a:p>
            </p:txBody>
          </p:sp>
        </p:grpSp>
      </p:grpSp>
      <p:pic>
        <p:nvPicPr>
          <p:cNvPr id="29" name="Picture 28" descr="A blue and black background with text&#10;&#10;Description automatically generated">
            <a:extLst>
              <a:ext uri="{FF2B5EF4-FFF2-40B4-BE49-F238E27FC236}">
                <a16:creationId xmlns:a16="http://schemas.microsoft.com/office/drawing/2014/main" id="{FAEA72E5-DB4A-F4E3-04DE-63522CF029B2}"/>
              </a:ext>
            </a:extLst>
          </p:cNvPr>
          <p:cNvPicPr>
            <a:picLocks noChangeAspect="1"/>
          </p:cNvPicPr>
          <p:nvPr/>
        </p:nvPicPr>
        <p:blipFill rotWithShape="1">
          <a:blip r:embed="rId6">
            <a:alphaModFix amt="4000"/>
          </a:blip>
          <a:srcRect l="7326" t="17627" r="7326"/>
          <a:stretch/>
        </p:blipFill>
        <p:spPr>
          <a:xfrm>
            <a:off x="0" y="15498"/>
            <a:ext cx="12192000" cy="6858000"/>
          </a:xfrm>
          <a:prstGeom prst="rect">
            <a:avLst/>
          </a:prstGeom>
        </p:spPr>
      </p:pic>
      <p:sp>
        <p:nvSpPr>
          <p:cNvPr id="2" name="Rectangle 1">
            <a:extLst>
              <a:ext uri="{FF2B5EF4-FFF2-40B4-BE49-F238E27FC236}">
                <a16:creationId xmlns:a16="http://schemas.microsoft.com/office/drawing/2014/main" id="{A6627EF7-2901-D972-4953-71D0AE10E1B8}"/>
              </a:ext>
            </a:extLst>
          </p:cNvPr>
          <p:cNvSpPr/>
          <p:nvPr/>
        </p:nvSpPr>
        <p:spPr>
          <a:xfrm>
            <a:off x="0" y="39115"/>
            <a:ext cx="12192000" cy="6858000"/>
          </a:xfrm>
          <a:prstGeom prst="rect">
            <a:avLst/>
          </a:prstGeom>
          <a:no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ln>
                <a:solidFill>
                  <a:srgbClr val="0D2D53"/>
                </a:solidFill>
              </a:ln>
              <a:noFill/>
              <a:latin typeface="Arial"/>
              <a:sym typeface="Arial"/>
            </a:endParaRPr>
          </a:p>
        </p:txBody>
      </p:sp>
      <p:grpSp>
        <p:nvGrpSpPr>
          <p:cNvPr id="26" name="Group 25">
            <a:extLst>
              <a:ext uri="{FF2B5EF4-FFF2-40B4-BE49-F238E27FC236}">
                <a16:creationId xmlns:a16="http://schemas.microsoft.com/office/drawing/2014/main" id="{78032DAF-BEE2-8A3D-0B7F-C1CE3E8A31BE}"/>
              </a:ext>
            </a:extLst>
          </p:cNvPr>
          <p:cNvGrpSpPr/>
          <p:nvPr/>
        </p:nvGrpSpPr>
        <p:grpSpPr>
          <a:xfrm>
            <a:off x="234050" y="324956"/>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pPr>
              <a:r>
                <a:rPr lang="en-US" sz="5750" b="1" kern="0" dirty="0">
                  <a:solidFill>
                    <a:srgbClr val="ED7D31"/>
                  </a:solidFill>
                  <a:latin typeface="Calibri" panose="020F0502020204030204" pitchFamily="34" charset="0"/>
                  <a:ea typeface="Helvetica Neue"/>
                  <a:cs typeface="Calibri" panose="020F0502020204030204" pitchFamily="34" charset="0"/>
                  <a:sym typeface="Helvetica Neue"/>
                </a:rPr>
                <a:t>ESSENTIAL SERVICES</a:t>
              </a:r>
              <a:endParaRPr sz="1400" kern="0" dirty="0">
                <a:solidFill>
                  <a:srgbClr val="ED7D3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pP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Residential</a:t>
              </a:r>
              <a:r>
                <a:rPr lang="en-US" sz="4000" kern="0" dirty="0" err="1">
                  <a:solidFill>
                    <a:srgbClr val="ED7D31"/>
                  </a:solidFill>
                  <a:latin typeface="Calibri" panose="020F0502020204030204" pitchFamily="34" charset="0"/>
                  <a:ea typeface="Helvetica Neue"/>
                  <a:cs typeface="Calibri" panose="020F0502020204030204" pitchFamily="34" charset="0"/>
                  <a:sym typeface="Helvetica Neue"/>
                </a:rPr>
                <a:t>|</a:t>
              </a: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Business</a:t>
              </a:r>
              <a:endParaRPr lang="en-US" sz="2200" kern="0" dirty="0">
                <a:solidFill>
                  <a:srgbClr val="000000"/>
                </a:solidFill>
                <a:latin typeface="Calibri" panose="020F0502020204030204" pitchFamily="34" charset="0"/>
                <a:cs typeface="Calibri" panose="020F0502020204030204" pitchFamily="34" charset="0"/>
                <a:sym typeface="Arial"/>
              </a:endParaRPr>
            </a:p>
          </p:txBody>
        </p:sp>
      </p:grpSp>
      <p:pic>
        <p:nvPicPr>
          <p:cNvPr id="38" name="Picture 37" descr="A person in a white shirt&#10;&#10;Description automatically generated with medium confidence">
            <a:extLst>
              <a:ext uri="{FF2B5EF4-FFF2-40B4-BE49-F238E27FC236}">
                <a16:creationId xmlns:a16="http://schemas.microsoft.com/office/drawing/2014/main" id="{B17CAC02-8E90-074A-5F1F-B7E0377BC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998" y="2461875"/>
            <a:ext cx="484837" cy="1474909"/>
          </a:xfrm>
          <a:prstGeom prst="rect">
            <a:avLst/>
          </a:prstGeom>
          <a:ln>
            <a:noFill/>
          </a:ln>
          <a:effectLst>
            <a:outerShdw blurRad="292100" dist="139700" dir="2700000" algn="tl" rotWithShape="0">
              <a:srgbClr val="333333">
                <a:alpha val="65000"/>
              </a:srgbClr>
            </a:outerShdw>
          </a:effectLst>
        </p:spPr>
      </p:pic>
      <p:sp>
        <p:nvSpPr>
          <p:cNvPr id="76" name="Rounded Rectangle 75">
            <a:extLst>
              <a:ext uri="{FF2B5EF4-FFF2-40B4-BE49-F238E27FC236}">
                <a16:creationId xmlns:a16="http://schemas.microsoft.com/office/drawing/2014/main" id="{E28C4C9C-0291-9466-266A-91073F66E144}"/>
              </a:ext>
            </a:extLst>
          </p:cNvPr>
          <p:cNvSpPr/>
          <p:nvPr/>
        </p:nvSpPr>
        <p:spPr>
          <a:xfrm>
            <a:off x="5686075" y="2229399"/>
            <a:ext cx="6091397" cy="4127782"/>
          </a:xfrm>
          <a:prstGeom prst="roundRect">
            <a:avLst>
              <a:gd name="adj" fmla="val 4483"/>
            </a:avLst>
          </a:prstGeom>
          <a:solidFill>
            <a:schemeClr val="tx2">
              <a:alpha val="396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pic>
        <p:nvPicPr>
          <p:cNvPr id="40" name="Picture 39" descr="A red and black logo&#10;&#10;Description automatically generated">
            <a:extLst>
              <a:ext uri="{FF2B5EF4-FFF2-40B4-BE49-F238E27FC236}">
                <a16:creationId xmlns:a16="http://schemas.microsoft.com/office/drawing/2014/main" id="{CA3F39B4-785F-3C5E-A181-DD5CF886D7A9}"/>
              </a:ext>
            </a:extLst>
          </p:cNvPr>
          <p:cNvPicPr>
            <a:picLocks noChangeAspect="1"/>
          </p:cNvPicPr>
          <p:nvPr/>
        </p:nvPicPr>
        <p:blipFill>
          <a:blip r:embed="rId8"/>
          <a:stretch>
            <a:fillRect/>
          </a:stretch>
        </p:blipFill>
        <p:spPr>
          <a:xfrm>
            <a:off x="8138402" y="3683621"/>
            <a:ext cx="1183061" cy="522748"/>
          </a:xfrm>
          <a:prstGeom prst="rect">
            <a:avLst/>
          </a:prstGeom>
        </p:spPr>
      </p:pic>
      <p:pic>
        <p:nvPicPr>
          <p:cNvPr id="42" name="Picture 41" descr="A blue and black logo&#10;&#10;Description automatically generated">
            <a:extLst>
              <a:ext uri="{FF2B5EF4-FFF2-40B4-BE49-F238E27FC236}">
                <a16:creationId xmlns:a16="http://schemas.microsoft.com/office/drawing/2014/main" id="{04AB66CE-1605-1A37-0EFB-94CA35C4AA58}"/>
              </a:ext>
            </a:extLst>
          </p:cNvPr>
          <p:cNvPicPr>
            <a:picLocks noChangeAspect="1"/>
          </p:cNvPicPr>
          <p:nvPr/>
        </p:nvPicPr>
        <p:blipFill>
          <a:blip r:embed="rId9"/>
          <a:stretch>
            <a:fillRect/>
          </a:stretch>
        </p:blipFill>
        <p:spPr>
          <a:xfrm>
            <a:off x="6125117" y="5788550"/>
            <a:ext cx="1517972" cy="278157"/>
          </a:xfrm>
          <a:prstGeom prst="rect">
            <a:avLst/>
          </a:prstGeom>
        </p:spPr>
      </p:pic>
      <p:pic>
        <p:nvPicPr>
          <p:cNvPr id="44" name="Picture 43" descr="A purple logo with black background&#10;&#10;Description automatically generated">
            <a:extLst>
              <a:ext uri="{FF2B5EF4-FFF2-40B4-BE49-F238E27FC236}">
                <a16:creationId xmlns:a16="http://schemas.microsoft.com/office/drawing/2014/main" id="{56D24DB5-B9B6-2D29-3856-ABD4CDDCECBE}"/>
              </a:ext>
            </a:extLst>
          </p:cNvPr>
          <p:cNvPicPr>
            <a:picLocks noChangeAspect="1"/>
          </p:cNvPicPr>
          <p:nvPr/>
        </p:nvPicPr>
        <p:blipFill>
          <a:blip r:embed="rId10"/>
          <a:stretch>
            <a:fillRect/>
          </a:stretch>
        </p:blipFill>
        <p:spPr>
          <a:xfrm>
            <a:off x="6330051" y="3109291"/>
            <a:ext cx="1108105" cy="689040"/>
          </a:xfrm>
          <a:prstGeom prst="rect">
            <a:avLst/>
          </a:prstGeom>
        </p:spPr>
      </p:pic>
      <p:pic>
        <p:nvPicPr>
          <p:cNvPr id="46" name="Picture 45" descr="A red text on a black background&#10;&#10;Description automatically generated">
            <a:extLst>
              <a:ext uri="{FF2B5EF4-FFF2-40B4-BE49-F238E27FC236}">
                <a16:creationId xmlns:a16="http://schemas.microsoft.com/office/drawing/2014/main" id="{CDEAA3C4-31B1-2A93-DECD-8E978CD94DDB}"/>
              </a:ext>
            </a:extLst>
          </p:cNvPr>
          <p:cNvPicPr>
            <a:picLocks noChangeAspect="1"/>
          </p:cNvPicPr>
          <p:nvPr/>
        </p:nvPicPr>
        <p:blipFill>
          <a:blip r:embed="rId11"/>
          <a:stretch>
            <a:fillRect/>
          </a:stretch>
        </p:blipFill>
        <p:spPr>
          <a:xfrm>
            <a:off x="9670700" y="2329791"/>
            <a:ext cx="1911531" cy="689040"/>
          </a:xfrm>
          <a:prstGeom prst="rect">
            <a:avLst/>
          </a:prstGeom>
        </p:spPr>
      </p:pic>
      <p:pic>
        <p:nvPicPr>
          <p:cNvPr id="48" name="Picture 47" descr="A close up of a logo&#10;&#10;Description automatically generated">
            <a:extLst>
              <a:ext uri="{FF2B5EF4-FFF2-40B4-BE49-F238E27FC236}">
                <a16:creationId xmlns:a16="http://schemas.microsoft.com/office/drawing/2014/main" id="{66F969F7-AD52-4B04-254A-599A6717967D}"/>
              </a:ext>
            </a:extLst>
          </p:cNvPr>
          <p:cNvPicPr>
            <a:picLocks noChangeAspect="1"/>
          </p:cNvPicPr>
          <p:nvPr/>
        </p:nvPicPr>
        <p:blipFill>
          <a:blip r:embed="rId12"/>
          <a:stretch>
            <a:fillRect/>
          </a:stretch>
        </p:blipFill>
        <p:spPr>
          <a:xfrm>
            <a:off x="7812475" y="3197541"/>
            <a:ext cx="1790241" cy="411799"/>
          </a:xfrm>
          <a:prstGeom prst="rect">
            <a:avLst/>
          </a:prstGeom>
        </p:spPr>
      </p:pic>
      <p:pic>
        <p:nvPicPr>
          <p:cNvPr id="50" name="Picture 49" descr="A blue and black logo&#10;&#10;Description automatically generated">
            <a:extLst>
              <a:ext uri="{FF2B5EF4-FFF2-40B4-BE49-F238E27FC236}">
                <a16:creationId xmlns:a16="http://schemas.microsoft.com/office/drawing/2014/main" id="{2D8EC756-61E4-7B0D-0DD2-32120911BC73}"/>
              </a:ext>
            </a:extLst>
          </p:cNvPr>
          <p:cNvPicPr>
            <a:picLocks noChangeAspect="1"/>
          </p:cNvPicPr>
          <p:nvPr/>
        </p:nvPicPr>
        <p:blipFill>
          <a:blip r:embed="rId13"/>
          <a:stretch>
            <a:fillRect/>
          </a:stretch>
        </p:blipFill>
        <p:spPr>
          <a:xfrm>
            <a:off x="7880472" y="2469174"/>
            <a:ext cx="1654247" cy="435067"/>
          </a:xfrm>
          <a:prstGeom prst="rect">
            <a:avLst/>
          </a:prstGeom>
        </p:spPr>
      </p:pic>
      <p:pic>
        <p:nvPicPr>
          <p:cNvPr id="52" name="Picture 51" descr="A black background with red and orange squares&#10;&#10;Description automatically generated">
            <a:extLst>
              <a:ext uri="{FF2B5EF4-FFF2-40B4-BE49-F238E27FC236}">
                <a16:creationId xmlns:a16="http://schemas.microsoft.com/office/drawing/2014/main" id="{1011D9A4-745D-B79D-5F1E-8D40A5E80DB8}"/>
              </a:ext>
            </a:extLst>
          </p:cNvPr>
          <p:cNvPicPr>
            <a:picLocks noChangeAspect="1"/>
          </p:cNvPicPr>
          <p:nvPr/>
        </p:nvPicPr>
        <p:blipFill>
          <a:blip r:embed="rId14"/>
          <a:stretch>
            <a:fillRect/>
          </a:stretch>
        </p:blipFill>
        <p:spPr>
          <a:xfrm>
            <a:off x="9793027" y="4775329"/>
            <a:ext cx="1666877" cy="73652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B77D24B6-382E-DFEE-D5E1-27240BF62584}"/>
              </a:ext>
            </a:extLst>
          </p:cNvPr>
          <p:cNvPicPr>
            <a:picLocks noChangeAspect="1"/>
          </p:cNvPicPr>
          <p:nvPr/>
        </p:nvPicPr>
        <p:blipFill>
          <a:blip r:embed="rId15"/>
          <a:stretch>
            <a:fillRect/>
          </a:stretch>
        </p:blipFill>
        <p:spPr>
          <a:xfrm>
            <a:off x="7988816" y="4946095"/>
            <a:ext cx="1437559" cy="472797"/>
          </a:xfrm>
          <a:prstGeom prst="rect">
            <a:avLst/>
          </a:prstGeom>
        </p:spPr>
      </p:pic>
      <p:pic>
        <p:nvPicPr>
          <p:cNvPr id="67" name="Picture 66" descr="A logo with a black background&#10;&#10;Description automatically generated">
            <a:extLst>
              <a:ext uri="{FF2B5EF4-FFF2-40B4-BE49-F238E27FC236}">
                <a16:creationId xmlns:a16="http://schemas.microsoft.com/office/drawing/2014/main" id="{C5B13C62-A642-C0B8-D7B2-DA462A619D24}"/>
              </a:ext>
            </a:extLst>
          </p:cNvPr>
          <p:cNvPicPr>
            <a:picLocks noChangeAspect="1"/>
          </p:cNvPicPr>
          <p:nvPr/>
        </p:nvPicPr>
        <p:blipFill>
          <a:blip r:embed="rId16"/>
          <a:stretch>
            <a:fillRect/>
          </a:stretch>
        </p:blipFill>
        <p:spPr>
          <a:xfrm>
            <a:off x="9808615" y="5590588"/>
            <a:ext cx="1635701" cy="722752"/>
          </a:xfrm>
          <a:prstGeom prst="rect">
            <a:avLst/>
          </a:prstGeom>
        </p:spPr>
      </p:pic>
      <p:pic>
        <p:nvPicPr>
          <p:cNvPr id="68" name="Picture 67" descr="A blue text on a black background&#10;&#10;Description automatically generated">
            <a:extLst>
              <a:ext uri="{FF2B5EF4-FFF2-40B4-BE49-F238E27FC236}">
                <a16:creationId xmlns:a16="http://schemas.microsoft.com/office/drawing/2014/main" id="{0BAC2DF3-66C9-2EDB-63B6-66B4225AE15B}"/>
              </a:ext>
            </a:extLst>
          </p:cNvPr>
          <p:cNvPicPr>
            <a:picLocks noChangeAspect="1"/>
          </p:cNvPicPr>
          <p:nvPr/>
        </p:nvPicPr>
        <p:blipFill>
          <a:blip r:embed="rId17"/>
          <a:stretch>
            <a:fillRect/>
          </a:stretch>
        </p:blipFill>
        <p:spPr>
          <a:xfrm>
            <a:off x="6152973" y="4982725"/>
            <a:ext cx="1462260" cy="472797"/>
          </a:xfrm>
          <a:prstGeom prst="rect">
            <a:avLst/>
          </a:prstGeom>
        </p:spPr>
      </p:pic>
      <p:pic>
        <p:nvPicPr>
          <p:cNvPr id="69" name="Picture 68" descr="A purple logo with a white background&#10;&#10;Description automatically generated">
            <a:extLst>
              <a:ext uri="{FF2B5EF4-FFF2-40B4-BE49-F238E27FC236}">
                <a16:creationId xmlns:a16="http://schemas.microsoft.com/office/drawing/2014/main" id="{ED936A96-08ED-EF58-47C4-8EC1ABD7B77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793195" y="5743054"/>
            <a:ext cx="1828800" cy="457200"/>
          </a:xfrm>
          <a:prstGeom prst="rect">
            <a:avLst/>
          </a:prstGeom>
        </p:spPr>
      </p:pic>
      <p:pic>
        <p:nvPicPr>
          <p:cNvPr id="70" name="Picture 69" descr="A logo with blue and purple letters&#10;&#10;Description automatically generated">
            <a:extLst>
              <a:ext uri="{FF2B5EF4-FFF2-40B4-BE49-F238E27FC236}">
                <a16:creationId xmlns:a16="http://schemas.microsoft.com/office/drawing/2014/main" id="{002C6921-FD75-5229-91C1-F7F7E5DB3E6D}"/>
              </a:ext>
            </a:extLst>
          </p:cNvPr>
          <p:cNvPicPr>
            <a:picLocks noChangeAspect="1"/>
          </p:cNvPicPr>
          <p:nvPr/>
        </p:nvPicPr>
        <p:blipFill>
          <a:blip r:embed="rId19"/>
          <a:stretch>
            <a:fillRect/>
          </a:stretch>
        </p:blipFill>
        <p:spPr>
          <a:xfrm>
            <a:off x="6314298" y="4099970"/>
            <a:ext cx="1139610" cy="481647"/>
          </a:xfrm>
          <a:prstGeom prst="rect">
            <a:avLst/>
          </a:prstGeom>
        </p:spPr>
      </p:pic>
      <p:pic>
        <p:nvPicPr>
          <p:cNvPr id="71" name="Picture 70" descr="A close-up of a logo&#10;&#10;Description automatically generated">
            <a:extLst>
              <a:ext uri="{FF2B5EF4-FFF2-40B4-BE49-F238E27FC236}">
                <a16:creationId xmlns:a16="http://schemas.microsoft.com/office/drawing/2014/main" id="{B4902CDC-42CB-B952-879F-0A472C568A87}"/>
              </a:ext>
            </a:extLst>
          </p:cNvPr>
          <p:cNvPicPr>
            <a:picLocks noChangeAspect="1"/>
          </p:cNvPicPr>
          <p:nvPr/>
        </p:nvPicPr>
        <p:blipFill>
          <a:blip r:embed="rId20"/>
          <a:stretch>
            <a:fillRect/>
          </a:stretch>
        </p:blipFill>
        <p:spPr>
          <a:xfrm>
            <a:off x="6183293" y="2548143"/>
            <a:ext cx="1401621" cy="398060"/>
          </a:xfrm>
          <a:prstGeom prst="rect">
            <a:avLst/>
          </a:prstGeom>
        </p:spPr>
      </p:pic>
      <p:pic>
        <p:nvPicPr>
          <p:cNvPr id="72" name="Picture 71" descr="A black background with green and blue text&#10;&#10;Description automatically generated">
            <a:extLst>
              <a:ext uri="{FF2B5EF4-FFF2-40B4-BE49-F238E27FC236}">
                <a16:creationId xmlns:a16="http://schemas.microsoft.com/office/drawing/2014/main" id="{EB70D15B-11BB-405D-3908-E30F08C3950A}"/>
              </a:ext>
            </a:extLst>
          </p:cNvPr>
          <p:cNvPicPr>
            <a:picLocks noChangeAspect="1"/>
          </p:cNvPicPr>
          <p:nvPr/>
        </p:nvPicPr>
        <p:blipFill>
          <a:blip r:embed="rId21"/>
          <a:stretch>
            <a:fillRect/>
          </a:stretch>
        </p:blipFill>
        <p:spPr>
          <a:xfrm>
            <a:off x="9808615" y="4034626"/>
            <a:ext cx="1635701" cy="545234"/>
          </a:xfrm>
          <a:prstGeom prst="rect">
            <a:avLst/>
          </a:prstGeom>
        </p:spPr>
      </p:pic>
      <p:pic>
        <p:nvPicPr>
          <p:cNvPr id="74" name="Picture 73" descr="A blue and black logo&#10;&#10;Description automatically generated">
            <a:extLst>
              <a:ext uri="{FF2B5EF4-FFF2-40B4-BE49-F238E27FC236}">
                <a16:creationId xmlns:a16="http://schemas.microsoft.com/office/drawing/2014/main" id="{BDBA675A-B482-54EF-F6E6-62C49DAF6A7E}"/>
              </a:ext>
            </a:extLst>
          </p:cNvPr>
          <p:cNvPicPr>
            <a:picLocks noChangeAspect="1"/>
          </p:cNvPicPr>
          <p:nvPr/>
        </p:nvPicPr>
        <p:blipFill>
          <a:blip r:embed="rId22"/>
          <a:stretch>
            <a:fillRect/>
          </a:stretch>
        </p:blipFill>
        <p:spPr>
          <a:xfrm>
            <a:off x="9922140" y="3124268"/>
            <a:ext cx="1408651" cy="586938"/>
          </a:xfrm>
          <a:prstGeom prst="rect">
            <a:avLst/>
          </a:prstGeom>
        </p:spPr>
      </p:pic>
      <p:sp>
        <p:nvSpPr>
          <p:cNvPr id="77" name="TextBox 76">
            <a:extLst>
              <a:ext uri="{FF2B5EF4-FFF2-40B4-BE49-F238E27FC236}">
                <a16:creationId xmlns:a16="http://schemas.microsoft.com/office/drawing/2014/main" id="{22CB7D87-72B6-1010-CA55-D2056CD90B35}"/>
              </a:ext>
            </a:extLst>
          </p:cNvPr>
          <p:cNvSpPr txBox="1"/>
          <p:nvPr/>
        </p:nvSpPr>
        <p:spPr>
          <a:xfrm>
            <a:off x="6028192" y="1697620"/>
            <a:ext cx="5407161" cy="769441"/>
          </a:xfrm>
          <a:prstGeom prst="rect">
            <a:avLst/>
          </a:prstGeom>
          <a:noFill/>
        </p:spPr>
        <p:txBody>
          <a:bodyPr wrap="square" rtlCol="0">
            <a:spAutoFit/>
          </a:bodyPr>
          <a:lstStyle/>
          <a:p>
            <a:pPr algn="ctr" defTabSz="457200">
              <a:buClr>
                <a:srgbClr val="000000"/>
              </a:buClr>
            </a:pPr>
            <a:r>
              <a:rPr lang="en-US" sz="4400" i="1" kern="0" dirty="0">
                <a:solidFill>
                  <a:srgbClr val="ED7D31"/>
                </a:solidFill>
                <a:latin typeface="Roboto Light" panose="02000000000000000000" pitchFamily="2" charset="0"/>
                <a:ea typeface="Roboto Light" panose="02000000000000000000" pitchFamily="2" charset="0"/>
                <a:cs typeface="Arial"/>
                <a:sym typeface="Arial"/>
              </a:rPr>
              <a:t>Trusted Partners</a:t>
            </a:r>
          </a:p>
        </p:txBody>
      </p:sp>
      <p:pic>
        <p:nvPicPr>
          <p:cNvPr id="3" name="Image" descr="Image">
            <a:extLst>
              <a:ext uri="{FF2B5EF4-FFF2-40B4-BE49-F238E27FC236}">
                <a16:creationId xmlns:a16="http://schemas.microsoft.com/office/drawing/2014/main" id="{5E275A86-D669-B4ED-04CA-F86843CACFC3}"/>
              </a:ext>
            </a:extLst>
          </p:cNvPr>
          <p:cNvPicPr>
            <a:picLocks noChangeAspect="1"/>
          </p:cNvPicPr>
          <p:nvPr/>
        </p:nvPicPr>
        <p:blipFill>
          <a:blip r:embed="rId23"/>
          <a:stretch>
            <a:fillRect/>
          </a:stretch>
        </p:blipFill>
        <p:spPr>
          <a:xfrm>
            <a:off x="1283456" y="3911925"/>
            <a:ext cx="3107759" cy="1492385"/>
          </a:xfrm>
          <a:prstGeom prst="rect">
            <a:avLst/>
          </a:prstGeom>
          <a:ln w="12700">
            <a:miter lim="400000"/>
          </a:ln>
          <a:effectLst>
            <a:outerShdw blurRad="50800" dist="38100" dir="2700000" algn="tl" rotWithShape="0">
              <a:prstClr val="black">
                <a:alpha val="40000"/>
              </a:prstClr>
            </a:outerShdw>
          </a:effectLst>
        </p:spPr>
      </p:pic>
      <p:pic>
        <p:nvPicPr>
          <p:cNvPr id="5" name="Picture 4" descr="A black and white text&#10;&#10;Description automatically generated">
            <a:extLst>
              <a:ext uri="{FF2B5EF4-FFF2-40B4-BE49-F238E27FC236}">
                <a16:creationId xmlns:a16="http://schemas.microsoft.com/office/drawing/2014/main" id="{920D346A-178A-43FA-B54C-2D0FCB0833EE}"/>
              </a:ext>
            </a:extLst>
          </p:cNvPr>
          <p:cNvPicPr>
            <a:picLocks noChangeAspect="1"/>
          </p:cNvPicPr>
          <p:nvPr/>
        </p:nvPicPr>
        <p:blipFill>
          <a:blip r:embed="rId24"/>
          <a:stretch>
            <a:fillRect/>
          </a:stretch>
        </p:blipFill>
        <p:spPr>
          <a:xfrm>
            <a:off x="8138402" y="4330708"/>
            <a:ext cx="1480862" cy="370956"/>
          </a:xfrm>
          <a:prstGeom prst="rect">
            <a:avLst/>
          </a:prstGeom>
        </p:spPr>
      </p:pic>
    </p:spTree>
    <p:extLst>
      <p:ext uri="{BB962C8B-B14F-4D97-AF65-F5344CB8AC3E}">
        <p14:creationId xmlns:p14="http://schemas.microsoft.com/office/powerpoint/2010/main" val="4055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1000"/>
                                        <p:tgtEl>
                                          <p:spTgt spid="7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200"/>
                                        <p:tgtEl>
                                          <p:spTgt spid="71"/>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
                                        <p:tgtEl>
                                          <p:spTgt spid="50"/>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
                                        <p:tgtEl>
                                          <p:spTgt spid="46"/>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200"/>
                                        <p:tgtEl>
                                          <p:spTgt spid="74"/>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200"/>
                                        <p:tgtEl>
                                          <p:spTgt spid="7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00"/>
                                        <p:tgtEl>
                                          <p:spTgt spid="52"/>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3800"/>
                            </p:stCondLst>
                            <p:childTnLst>
                              <p:par>
                                <p:cTn id="57" presetID="10"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00"/>
                                        <p:tgtEl>
                                          <p:spTgt spid="6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200"/>
                                        <p:tgtEl>
                                          <p:spTgt spid="70"/>
                                        </p:tgtEl>
                                      </p:cBhvr>
                                    </p:animEffect>
                                  </p:childTnLst>
                                </p:cTn>
                              </p:par>
                            </p:childTnLst>
                          </p:cTn>
                        </p:par>
                        <p:par>
                          <p:cTn id="64" fill="hold">
                            <p:stCondLst>
                              <p:cond delay="4200"/>
                            </p:stCondLst>
                            <p:childTnLst>
                              <p:par>
                                <p:cTn id="65" presetID="10"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00"/>
                                        <p:tgtEl>
                                          <p:spTgt spid="44"/>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
                                        <p:tgtEl>
                                          <p:spTgt spid="48"/>
                                        </p:tgtEl>
                                      </p:cBhvr>
                                    </p:animEffect>
                                  </p:childTnLst>
                                </p:cTn>
                              </p:par>
                            </p:childTnLst>
                          </p:cTn>
                        </p:par>
                        <p:par>
                          <p:cTn id="72" fill="hold">
                            <p:stCondLst>
                              <p:cond delay="4600"/>
                            </p:stCondLst>
                            <p:childTnLst>
                              <p:par>
                                <p:cTn id="73" presetID="10"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200"/>
                                        <p:tgtEl>
                                          <p:spTgt spid="40"/>
                                        </p:tgtEl>
                                      </p:cBhvr>
                                    </p:animEffect>
                                  </p:childTnLst>
                                </p:cTn>
                              </p:par>
                            </p:childTnLst>
                          </p:cTn>
                        </p:par>
                        <p:par>
                          <p:cTn id="76" fill="hold">
                            <p:stCondLst>
                              <p:cond delay="4800"/>
                            </p:stCondLst>
                            <p:childTnLst>
                              <p:par>
                                <p:cTn id="77" presetID="10"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5000"/>
                            </p:stCondLst>
                            <p:childTnLst>
                              <p:par>
                                <p:cTn id="81" presetID="10"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200"/>
                                        <p:tgtEl>
                                          <p:spTgt spid="54"/>
                                        </p:tgtEl>
                                      </p:cBhvr>
                                    </p:animEffect>
                                  </p:childTnLst>
                                </p:cTn>
                              </p:par>
                            </p:childTnLst>
                          </p:cTn>
                        </p:par>
                        <p:par>
                          <p:cTn id="84" fill="hold">
                            <p:stCondLst>
                              <p:cond delay="5200"/>
                            </p:stCondLst>
                            <p:childTnLst>
                              <p:par>
                                <p:cTn id="85" presetID="53" presetClass="entr" presetSubtype="16"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1000" fill="hold"/>
                                        <p:tgtEl>
                                          <p:spTgt spid="38"/>
                                        </p:tgtEl>
                                        <p:attrNameLst>
                                          <p:attrName>ppt_w</p:attrName>
                                        </p:attrNameLst>
                                      </p:cBhvr>
                                      <p:tavLst>
                                        <p:tav tm="0">
                                          <p:val>
                                            <p:fltVal val="0"/>
                                          </p:val>
                                        </p:tav>
                                        <p:tav tm="100000">
                                          <p:val>
                                            <p:strVal val="#ppt_w"/>
                                          </p:val>
                                        </p:tav>
                                      </p:tavLst>
                                    </p:anim>
                                    <p:anim calcmode="lin" valueType="num">
                                      <p:cBhvr>
                                        <p:cTn id="88" dur="1000" fill="hold"/>
                                        <p:tgtEl>
                                          <p:spTgt spid="38"/>
                                        </p:tgtEl>
                                        <p:attrNameLst>
                                          <p:attrName>ppt_h</p:attrName>
                                        </p:attrNameLst>
                                      </p:cBhvr>
                                      <p:tavLst>
                                        <p:tav tm="0">
                                          <p:val>
                                            <p:fltVal val="0"/>
                                          </p:val>
                                        </p:tav>
                                        <p:tav tm="100000">
                                          <p:val>
                                            <p:strVal val="#ppt_h"/>
                                          </p:val>
                                        </p:tav>
                                      </p:tavLst>
                                    </p:anim>
                                    <p:animEffect transition="in" filter="fade">
                                      <p:cBhvr>
                                        <p:cTn id="89" dur="1000"/>
                                        <p:tgtEl>
                                          <p:spTgt spid="38"/>
                                        </p:tgtEl>
                                      </p:cBhvr>
                                    </p:animEffect>
                                  </p:childTnLst>
                                </p:cTn>
                              </p:par>
                            </p:childTnLst>
                          </p:cTn>
                        </p:par>
                        <p:par>
                          <p:cTn id="90" fill="hold">
                            <p:stCondLst>
                              <p:cond delay="6200"/>
                            </p:stCondLst>
                            <p:childTnLst>
                              <p:par>
                                <p:cTn id="91" presetID="53" presetClass="entr" presetSubtype="16"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1000" fill="hold"/>
                                        <p:tgtEl>
                                          <p:spTgt spid="3"/>
                                        </p:tgtEl>
                                        <p:attrNameLst>
                                          <p:attrName>ppt_w</p:attrName>
                                        </p:attrNameLst>
                                      </p:cBhvr>
                                      <p:tavLst>
                                        <p:tav tm="0">
                                          <p:val>
                                            <p:fltVal val="0"/>
                                          </p:val>
                                        </p:tav>
                                        <p:tav tm="100000">
                                          <p:val>
                                            <p:strVal val="#ppt_w"/>
                                          </p:val>
                                        </p:tav>
                                      </p:tavLst>
                                    </p:anim>
                                    <p:anim calcmode="lin" valueType="num">
                                      <p:cBhvr>
                                        <p:cTn id="94" dur="1000" fill="hold"/>
                                        <p:tgtEl>
                                          <p:spTgt spid="3"/>
                                        </p:tgtEl>
                                        <p:attrNameLst>
                                          <p:attrName>ppt_h</p:attrName>
                                        </p:attrNameLst>
                                      </p:cBhvr>
                                      <p:tavLst>
                                        <p:tav tm="0">
                                          <p:val>
                                            <p:fltVal val="0"/>
                                          </p:val>
                                        </p:tav>
                                        <p:tav tm="100000">
                                          <p:val>
                                            <p:strVal val="#ppt_h"/>
                                          </p:val>
                                        </p:tav>
                                      </p:tavLst>
                                    </p:anim>
                                    <p:animEffect transition="in" filter="fade">
                                      <p:cBhvr>
                                        <p:cTn id="95" dur="1000"/>
                                        <p:tgtEl>
                                          <p:spTgt spid="3"/>
                                        </p:tgtEl>
                                      </p:cBhvr>
                                    </p:animEffect>
                                  </p:childTnLst>
                                </p:cTn>
                              </p:par>
                            </p:childTnLst>
                          </p:cTn>
                        </p:par>
                        <p:par>
                          <p:cTn id="96" fill="hold">
                            <p:stCondLst>
                              <p:cond delay="7200"/>
                            </p:stCondLst>
                            <p:childTnLst>
                              <p:par>
                                <p:cTn id="97" presetID="26" presetClass="emph" presetSubtype="0" fill="hold" nodeType="afterEffect">
                                  <p:stCondLst>
                                    <p:cond delay="0"/>
                                  </p:stCondLst>
                                  <p:childTnLst>
                                    <p:animEffect transition="out" filter="fade">
                                      <p:cBhvr>
                                        <p:cTn id="98" dur="1000" tmFilter="0, 0; .2, .5; .8, .5; 1, 0"/>
                                        <p:tgtEl>
                                          <p:spTgt spid="3"/>
                                        </p:tgtEl>
                                      </p:cBhvr>
                                    </p:animEffect>
                                    <p:animScale>
                                      <p:cBhvr>
                                        <p:cTn id="99"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736" y="3969528"/>
            <a:ext cx="3045677" cy="805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1785085" y="4992823"/>
            <a:ext cx="8620975" cy="1200329"/>
          </a:xfrm>
          <a:prstGeom prst="rect">
            <a:avLst/>
          </a:prstGeom>
          <a:noFill/>
        </p:spPr>
        <p:txBody>
          <a:bodyPr wrap="square" rtlCol="0">
            <a:spAutoFit/>
          </a:bodyPr>
          <a:lstStyle/>
          <a:p>
            <a:pPr algn="ctr">
              <a:defRPr/>
            </a:pPr>
            <a:r>
              <a:rPr lang="en-US" sz="3600" dirty="0">
                <a:solidFill>
                  <a:prstClr val="white"/>
                </a:solidFill>
                <a:latin typeface="Calibri" panose="020F0502020204030204"/>
                <a:cs typeface="Arial"/>
                <a:sym typeface="Arial"/>
              </a:rPr>
              <a:t>Works better, feels better than insurance.</a:t>
            </a:r>
          </a:p>
          <a:p>
            <a:pPr algn="ctr">
              <a:defRPr/>
            </a:pPr>
            <a:r>
              <a:rPr lang="en-US" sz="3600" dirty="0">
                <a:solidFill>
                  <a:prstClr val="white"/>
                </a:solidFill>
                <a:latin typeface="Calibri" panose="020F0502020204030204"/>
                <a:cs typeface="Arial"/>
                <a:sym typeface="Arial"/>
              </a:rPr>
              <a:t>Same Care, Less Cost!</a:t>
            </a: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D3D3357F-BC3C-A7C2-B840-8B70AC52AD19}"/>
              </a:ext>
            </a:extLst>
          </p:cNvPr>
          <p:cNvPicPr>
            <a:picLocks noChangeAspect="1"/>
          </p:cNvPicPr>
          <p:nvPr/>
        </p:nvPicPr>
        <p:blipFill rotWithShape="1">
          <a:blip r:embed="rId3"/>
          <a:srcRect b="49997"/>
          <a:stretch/>
        </p:blipFill>
        <p:spPr>
          <a:xfrm>
            <a:off x="-852" y="9049"/>
            <a:ext cx="12192851" cy="3419951"/>
          </a:xfrm>
          <a:prstGeom prst="rect">
            <a:avLst/>
          </a:prstGeom>
        </p:spPr>
      </p:pic>
    </p:spTree>
    <p:extLst>
      <p:ext uri="{BB962C8B-B14F-4D97-AF65-F5344CB8AC3E}">
        <p14:creationId xmlns:p14="http://schemas.microsoft.com/office/powerpoint/2010/main" val="188176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D53"/>
        </a:solidFill>
        <a:effectLst/>
      </p:bgPr>
    </p:bg>
    <p:spTree>
      <p:nvGrpSpPr>
        <p:cNvPr id="1" name="Shape 79"/>
        <p:cNvGrpSpPr/>
        <p:nvPr/>
      </p:nvGrpSpPr>
      <p:grpSpPr>
        <a:xfrm>
          <a:off x="0" y="0"/>
          <a:ext cx="0" cy="0"/>
          <a:chOff x="0" y="0"/>
          <a:chExt cx="0" cy="0"/>
        </a:xfrm>
      </p:grpSpPr>
      <p:sp>
        <p:nvSpPr>
          <p:cNvPr id="80" name="Google Shape;80;p17"/>
          <p:cNvSpPr txBox="1"/>
          <p:nvPr/>
        </p:nvSpPr>
        <p:spPr>
          <a:xfrm>
            <a:off x="417891" y="212214"/>
            <a:ext cx="11229892" cy="80017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90000"/>
              </a:lnSpc>
              <a:spcBef>
                <a:spcPts val="0"/>
              </a:spcBef>
              <a:spcAft>
                <a:spcPts val="0"/>
              </a:spcAft>
              <a:buClr>
                <a:srgbClr val="000000"/>
              </a:buClr>
              <a:buSzPts val="5400"/>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Raleway"/>
                <a:cs typeface="Raleway"/>
                <a:sym typeface="Raleway"/>
              </a:rPr>
              <a:t>COMPARE THE DIFFERENCE</a:t>
            </a:r>
            <a:endParaRPr kumimoji="0" sz="100" b="1" i="0" u="none" strike="noStrike" kern="1200" cap="none" spc="0" normalizeH="0" baseline="0" noProof="0" dirty="0">
              <a:ln>
                <a:noFill/>
              </a:ln>
              <a:solidFill>
                <a:prstClr val="white"/>
              </a:solidFill>
              <a:effectLst/>
              <a:highlight>
                <a:srgbClr val="1F3946"/>
              </a:highlight>
              <a:uLnTx/>
              <a:uFillTx/>
              <a:latin typeface="Calibri" panose="020F0502020204030204"/>
              <a:ea typeface="Raleway"/>
              <a:cs typeface="Raleway"/>
              <a:sym typeface="Raleway"/>
            </a:endParaRPr>
          </a:p>
        </p:txBody>
      </p:sp>
      <p:sp>
        <p:nvSpPr>
          <p:cNvPr id="10" name="TextBox 9">
            <a:extLst>
              <a:ext uri="{FF2B5EF4-FFF2-40B4-BE49-F238E27FC236}">
                <a16:creationId xmlns:a16="http://schemas.microsoft.com/office/drawing/2014/main" id="{53255E61-2364-1E07-5275-CCA149A71781}"/>
              </a:ext>
            </a:extLst>
          </p:cNvPr>
          <p:cNvSpPr txBox="1"/>
          <p:nvPr/>
        </p:nvSpPr>
        <p:spPr>
          <a:xfrm>
            <a:off x="6373794" y="1011994"/>
            <a:ext cx="4961412" cy="5449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Traditional Health Insurance</a:t>
            </a:r>
          </a:p>
        </p:txBody>
      </p:sp>
      <p:sp>
        <p:nvSpPr>
          <p:cNvPr id="12" name="TextBox 11">
            <a:extLst>
              <a:ext uri="{FF2B5EF4-FFF2-40B4-BE49-F238E27FC236}">
                <a16:creationId xmlns:a16="http://schemas.microsoft.com/office/drawing/2014/main" id="{7E129996-FAA6-140D-4AE2-C2EC776B3992}"/>
              </a:ext>
            </a:extLst>
          </p:cNvPr>
          <p:cNvSpPr txBox="1"/>
          <p:nvPr/>
        </p:nvSpPr>
        <p:spPr>
          <a:xfrm>
            <a:off x="6222916" y="2174696"/>
            <a:ext cx="4743039" cy="7386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High Deductible </a:t>
            </a: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Per Family</a:t>
            </a:r>
            <a:b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b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Member</a:t>
            </a:r>
          </a:p>
        </p:txBody>
      </p:sp>
      <p:cxnSp>
        <p:nvCxnSpPr>
          <p:cNvPr id="13" name="Straight Connector 12">
            <a:extLst>
              <a:ext uri="{FF2B5EF4-FFF2-40B4-BE49-F238E27FC236}">
                <a16:creationId xmlns:a16="http://schemas.microsoft.com/office/drawing/2014/main" id="{F6BBEC1C-F06E-A9D4-5783-660338FEC676}"/>
              </a:ext>
            </a:extLst>
          </p:cNvPr>
          <p:cNvCxnSpPr>
            <a:cxnSpLocks/>
          </p:cNvCxnSpPr>
          <p:nvPr/>
        </p:nvCxnSpPr>
        <p:spPr>
          <a:xfrm>
            <a:off x="6096000" y="1215621"/>
            <a:ext cx="0" cy="46840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63E41F-62F1-DFB6-F5F0-7CE211AB033E}"/>
              </a:ext>
            </a:extLst>
          </p:cNvPr>
          <p:cNvSpPr txBox="1"/>
          <p:nvPr/>
        </p:nvSpPr>
        <p:spPr>
          <a:xfrm>
            <a:off x="6222916" y="1709482"/>
            <a:ext cx="3192284"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High</a:t>
            </a: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Monthly Premiums</a:t>
            </a:r>
          </a:p>
        </p:txBody>
      </p:sp>
      <p:sp>
        <p:nvSpPr>
          <p:cNvPr id="22" name="TextBox 21">
            <a:extLst>
              <a:ext uri="{FF2B5EF4-FFF2-40B4-BE49-F238E27FC236}">
                <a16:creationId xmlns:a16="http://schemas.microsoft.com/office/drawing/2014/main" id="{03C29237-E520-0561-FDD2-FAD5C6495623}"/>
              </a:ext>
            </a:extLst>
          </p:cNvPr>
          <p:cNvSpPr txBox="1"/>
          <p:nvPr/>
        </p:nvSpPr>
        <p:spPr>
          <a:xfrm>
            <a:off x="6222916" y="2963075"/>
            <a:ext cx="4436214" cy="73866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Must Choose From a </a:t>
            </a: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Specified </a:t>
            </a:r>
            <a:b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b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Network</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of Physicians and Facilities</a:t>
            </a:r>
          </a:p>
        </p:txBody>
      </p:sp>
      <p:sp>
        <p:nvSpPr>
          <p:cNvPr id="23" name="TextBox 22">
            <a:extLst>
              <a:ext uri="{FF2B5EF4-FFF2-40B4-BE49-F238E27FC236}">
                <a16:creationId xmlns:a16="http://schemas.microsoft.com/office/drawing/2014/main" id="{873B9893-DC30-19D6-846D-18025E99B344}"/>
              </a:ext>
            </a:extLst>
          </p:cNvPr>
          <p:cNvSpPr txBox="1"/>
          <p:nvPr/>
        </p:nvSpPr>
        <p:spPr>
          <a:xfrm>
            <a:off x="6222916" y="3751455"/>
            <a:ext cx="1648208"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RX Pricing</a:t>
            </a:r>
          </a:p>
        </p:txBody>
      </p:sp>
      <p:sp>
        <p:nvSpPr>
          <p:cNvPr id="4" name="TextBox 3">
            <a:extLst>
              <a:ext uri="{FF2B5EF4-FFF2-40B4-BE49-F238E27FC236}">
                <a16:creationId xmlns:a16="http://schemas.microsoft.com/office/drawing/2014/main" id="{7E459A3C-E511-0AFB-7130-177E688BD8DC}"/>
              </a:ext>
            </a:extLst>
          </p:cNvPr>
          <p:cNvSpPr txBox="1"/>
          <p:nvPr/>
        </p:nvSpPr>
        <p:spPr>
          <a:xfrm>
            <a:off x="10898662" y="-17670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 name="TextBox 2">
            <a:extLst>
              <a:ext uri="{FF2B5EF4-FFF2-40B4-BE49-F238E27FC236}">
                <a16:creationId xmlns:a16="http://schemas.microsoft.com/office/drawing/2014/main" id="{E6E27018-6B73-1278-9D34-F4EA4080F746}"/>
              </a:ext>
            </a:extLst>
          </p:cNvPr>
          <p:cNvSpPr txBox="1"/>
          <p:nvPr/>
        </p:nvSpPr>
        <p:spPr>
          <a:xfrm>
            <a:off x="6222917" y="4216669"/>
            <a:ext cx="5297944" cy="7386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Higher</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Co-shares, Co-Pays and</a:t>
            </a:r>
            <a:b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Provider Fees</a:t>
            </a:r>
          </a:p>
        </p:txBody>
      </p:sp>
      <p:sp>
        <p:nvSpPr>
          <p:cNvPr id="9" name="TextBox 8">
            <a:extLst>
              <a:ext uri="{FF2B5EF4-FFF2-40B4-BE49-F238E27FC236}">
                <a16:creationId xmlns:a16="http://schemas.microsoft.com/office/drawing/2014/main" id="{6E0A998C-B643-56D5-F54D-827067CA1099}"/>
              </a:ext>
            </a:extLst>
          </p:cNvPr>
          <p:cNvSpPr txBox="1"/>
          <p:nvPr/>
        </p:nvSpPr>
        <p:spPr>
          <a:xfrm>
            <a:off x="6226812" y="5005048"/>
            <a:ext cx="5032788"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Extra Cost</a:t>
            </a: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for Telehealth or Not Available</a:t>
            </a:r>
          </a:p>
        </p:txBody>
      </p:sp>
      <p:sp>
        <p:nvSpPr>
          <p:cNvPr id="29" name="TextBox 28">
            <a:extLst>
              <a:ext uri="{FF2B5EF4-FFF2-40B4-BE49-F238E27FC236}">
                <a16:creationId xmlns:a16="http://schemas.microsoft.com/office/drawing/2014/main" id="{65A87D18-51F4-CA0F-56DA-04B281B0D383}"/>
              </a:ext>
            </a:extLst>
          </p:cNvPr>
          <p:cNvSpPr txBox="1"/>
          <p:nvPr/>
        </p:nvSpPr>
        <p:spPr>
          <a:xfrm>
            <a:off x="6226812" y="5470262"/>
            <a:ext cx="4285147"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Does not cover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Migrants in the US</a:t>
            </a:r>
          </a:p>
        </p:txBody>
      </p:sp>
      <p:sp>
        <p:nvSpPr>
          <p:cNvPr id="33" name="TextBox 32">
            <a:extLst>
              <a:ext uri="{FF2B5EF4-FFF2-40B4-BE49-F238E27FC236}">
                <a16:creationId xmlns:a16="http://schemas.microsoft.com/office/drawing/2014/main" id="{550ECB5A-F66E-14AD-BC26-4624680017A2}"/>
              </a:ext>
            </a:extLst>
          </p:cNvPr>
          <p:cNvSpPr txBox="1"/>
          <p:nvPr/>
        </p:nvSpPr>
        <p:spPr>
          <a:xfrm>
            <a:off x="3016250" y="6303008"/>
            <a:ext cx="6159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Arial"/>
                <a:sym typeface="Arial"/>
              </a:rPr>
              <a:t>*See Impact Website, Pricing and Guidelines for Full Details</a:t>
            </a:r>
          </a:p>
        </p:txBody>
      </p:sp>
      <p:pic>
        <p:nvPicPr>
          <p:cNvPr id="6" name="Picture 5" descr="A blue and grey color palette&#10;&#10;Description automatically generated">
            <a:extLst>
              <a:ext uri="{FF2B5EF4-FFF2-40B4-BE49-F238E27FC236}">
                <a16:creationId xmlns:a16="http://schemas.microsoft.com/office/drawing/2014/main" id="{9F47344E-DFE4-646A-156A-51CAA38EE3FD}"/>
              </a:ext>
            </a:extLst>
          </p:cNvPr>
          <p:cNvPicPr>
            <a:picLocks noChangeAspect="1"/>
          </p:cNvPicPr>
          <p:nvPr/>
        </p:nvPicPr>
        <p:blipFill>
          <a:blip r:embed="rId3"/>
          <a:stretch>
            <a:fillRect/>
          </a:stretch>
        </p:blipFill>
        <p:spPr>
          <a:xfrm rot="16200000">
            <a:off x="-2540291" y="3077238"/>
            <a:ext cx="3562350" cy="1104900"/>
          </a:xfrm>
          <a:prstGeom prst="rect">
            <a:avLst/>
          </a:prstGeom>
        </p:spPr>
      </p:pic>
      <p:sp>
        <p:nvSpPr>
          <p:cNvPr id="7" name="Rectangle 6">
            <a:extLst>
              <a:ext uri="{FF2B5EF4-FFF2-40B4-BE49-F238E27FC236}">
                <a16:creationId xmlns:a16="http://schemas.microsoft.com/office/drawing/2014/main" id="{E243FB31-C817-C0F7-368F-9FDFA5E6C17C}"/>
              </a:ext>
            </a:extLst>
          </p:cNvPr>
          <p:cNvSpPr/>
          <p:nvPr/>
        </p:nvSpPr>
        <p:spPr>
          <a:xfrm>
            <a:off x="544217" y="989619"/>
            <a:ext cx="4895284" cy="52748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2">
            <a:extLst>
              <a:ext uri="{FF2B5EF4-FFF2-40B4-BE49-F238E27FC236}">
                <a16:creationId xmlns:a16="http://schemas.microsoft.com/office/drawing/2014/main" id="{BA148CFE-02FB-386F-2947-97BE303D7903}"/>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2115894" y="1128683"/>
            <a:ext cx="1612578" cy="408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AA6AB6-D2E2-BB24-EC11-9CC6A9E58E05}"/>
              </a:ext>
            </a:extLst>
          </p:cNvPr>
          <p:cNvSpPr txBox="1"/>
          <p:nvPr/>
        </p:nvSpPr>
        <p:spPr>
          <a:xfrm>
            <a:off x="685242" y="1687108"/>
            <a:ext cx="4504182" cy="43088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Up to 30%-50% </a:t>
            </a: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Savings</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Per Month</a:t>
            </a:r>
          </a:p>
        </p:txBody>
      </p:sp>
      <p:sp>
        <p:nvSpPr>
          <p:cNvPr id="17" name="TextBox 16">
            <a:extLst>
              <a:ext uri="{FF2B5EF4-FFF2-40B4-BE49-F238E27FC236}">
                <a16:creationId xmlns:a16="http://schemas.microsoft.com/office/drawing/2014/main" id="{93EF1603-4ADB-A967-045D-694FB5FC5254}"/>
              </a:ext>
            </a:extLst>
          </p:cNvPr>
          <p:cNvSpPr txBox="1"/>
          <p:nvPr/>
        </p:nvSpPr>
        <p:spPr>
          <a:xfrm>
            <a:off x="685242" y="2143088"/>
            <a:ext cx="4895284"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Annual PRA as low as $2,500 </a:t>
            </a: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Per Household</a:t>
            </a:r>
          </a:p>
        </p:txBody>
      </p:sp>
      <p:sp>
        <p:nvSpPr>
          <p:cNvPr id="19" name="TextBox 18">
            <a:extLst>
              <a:ext uri="{FF2B5EF4-FFF2-40B4-BE49-F238E27FC236}">
                <a16:creationId xmlns:a16="http://schemas.microsoft.com/office/drawing/2014/main" id="{2AE9FDBD-DFC3-275C-9112-6E77CB91FE77}"/>
              </a:ext>
            </a:extLst>
          </p:cNvPr>
          <p:cNvSpPr txBox="1"/>
          <p:nvPr/>
        </p:nvSpPr>
        <p:spPr>
          <a:xfrm>
            <a:off x="685243" y="2937623"/>
            <a:ext cx="3998531" cy="769441"/>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Choose</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Your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Physician/Facility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(Not Stuck with a Network)</a:t>
            </a:r>
          </a:p>
        </p:txBody>
      </p:sp>
      <p:sp>
        <p:nvSpPr>
          <p:cNvPr id="21" name="TextBox 20">
            <a:extLst>
              <a:ext uri="{FF2B5EF4-FFF2-40B4-BE49-F238E27FC236}">
                <a16:creationId xmlns:a16="http://schemas.microsoft.com/office/drawing/2014/main" id="{56E443B6-9352-0D15-DF57-450D3F0E4592}"/>
              </a:ext>
            </a:extLst>
          </p:cNvPr>
          <p:cNvSpPr txBox="1"/>
          <p:nvPr/>
        </p:nvSpPr>
        <p:spPr>
          <a:xfrm>
            <a:off x="685243" y="3732158"/>
            <a:ext cx="4967659"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Lower</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RX Pricing + Portal</a:t>
            </a:r>
          </a:p>
        </p:txBody>
      </p:sp>
      <p:sp>
        <p:nvSpPr>
          <p:cNvPr id="24" name="TextBox 23">
            <a:extLst>
              <a:ext uri="{FF2B5EF4-FFF2-40B4-BE49-F238E27FC236}">
                <a16:creationId xmlns:a16="http://schemas.microsoft.com/office/drawing/2014/main" id="{97EFCC0C-2E40-68CB-528A-DBF0A8A6CE33}"/>
              </a:ext>
            </a:extLst>
          </p:cNvPr>
          <p:cNvSpPr txBox="1"/>
          <p:nvPr/>
        </p:nvSpPr>
        <p:spPr>
          <a:xfrm>
            <a:off x="685242" y="4188139"/>
            <a:ext cx="496765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Lower</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Co-Pays, Co-Shares and</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Provider Fees</a:t>
            </a:r>
          </a:p>
        </p:txBody>
      </p:sp>
      <p:sp>
        <p:nvSpPr>
          <p:cNvPr id="27" name="TextBox 26">
            <a:extLst>
              <a:ext uri="{FF2B5EF4-FFF2-40B4-BE49-F238E27FC236}">
                <a16:creationId xmlns:a16="http://schemas.microsoft.com/office/drawing/2014/main" id="{A18C9D87-3EBB-DB21-7EC9-AD9FCC55F245}"/>
              </a:ext>
            </a:extLst>
          </p:cNvPr>
          <p:cNvSpPr txBox="1"/>
          <p:nvPr/>
        </p:nvSpPr>
        <p:spPr>
          <a:xfrm>
            <a:off x="685243" y="4982674"/>
            <a:ext cx="4364977" cy="43088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Included</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24/7 Telehealth - $0 Fee</a:t>
            </a:r>
          </a:p>
        </p:txBody>
      </p:sp>
      <p:sp>
        <p:nvSpPr>
          <p:cNvPr id="28" name="TextBox 27">
            <a:extLst>
              <a:ext uri="{FF2B5EF4-FFF2-40B4-BE49-F238E27FC236}">
                <a16:creationId xmlns:a16="http://schemas.microsoft.com/office/drawing/2014/main" id="{CF73E6B0-7ED2-35FD-4B0D-BF1258017606}"/>
              </a:ext>
            </a:extLst>
          </p:cNvPr>
          <p:cNvSpPr txBox="1"/>
          <p:nvPr/>
        </p:nvSpPr>
        <p:spPr>
          <a:xfrm>
            <a:off x="685242" y="5447888"/>
            <a:ext cx="4967652"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6"/>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Mexico, Guatemala and Canada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with</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no SSN</a:t>
            </a:r>
            <a:r>
              <a:rPr kumimoji="0" lang="en-US" sz="2200" b="0"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millions of people</a:t>
            </a:r>
          </a:p>
        </p:txBody>
      </p:sp>
      <p:sp>
        <p:nvSpPr>
          <p:cNvPr id="31" name="TextBox 30">
            <a:extLst>
              <a:ext uri="{FF2B5EF4-FFF2-40B4-BE49-F238E27FC236}">
                <a16:creationId xmlns:a16="http://schemas.microsoft.com/office/drawing/2014/main" id="{A6C64D19-D7CF-0B67-5824-3281DB2D1B88}"/>
              </a:ext>
            </a:extLst>
          </p:cNvPr>
          <p:cNvSpPr txBox="1"/>
          <p:nvPr/>
        </p:nvSpPr>
        <p:spPr>
          <a:xfrm>
            <a:off x="3632090" y="1032275"/>
            <a:ext cx="275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a:t>
            </a:r>
          </a:p>
        </p:txBody>
      </p:sp>
    </p:spTree>
    <p:extLst>
      <p:ext uri="{BB962C8B-B14F-4D97-AF65-F5344CB8AC3E}">
        <p14:creationId xmlns:p14="http://schemas.microsoft.com/office/powerpoint/2010/main" val="393084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750"/>
                                        <p:tgtEl>
                                          <p:spTgt spid="7"/>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4250"/>
                            </p:stCondLst>
                            <p:childTnLst>
                              <p:par>
                                <p:cTn id="37" presetID="22" presetClass="entr" presetSubtype="4"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5750"/>
                            </p:stCondLst>
                            <p:childTnLst>
                              <p:par>
                                <p:cTn id="49" presetID="22" presetClass="entr" presetSubtype="8"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par>
                          <p:cTn id="52" fill="hold">
                            <p:stCondLst>
                              <p:cond delay="6250"/>
                            </p:stCondLst>
                            <p:childTnLst>
                              <p:par>
                                <p:cTn id="53" presetID="2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6750"/>
                            </p:stCondLst>
                            <p:childTnLst>
                              <p:par>
                                <p:cTn id="57" presetID="22" presetClass="entr" presetSubtype="8"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left)">
                                      <p:cBhvr>
                                        <p:cTn id="59" dur="500"/>
                                        <p:tgtEl>
                                          <p:spTgt spid="3"/>
                                        </p:tgtEl>
                                      </p:cBhvr>
                                    </p:animEffect>
                                  </p:childTnLst>
                                </p:cTn>
                              </p:par>
                            </p:childTnLst>
                          </p:cTn>
                        </p:par>
                        <p:par>
                          <p:cTn id="60" fill="hold">
                            <p:stCondLst>
                              <p:cond delay="725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par>
                          <p:cTn id="64" fill="hold">
                            <p:stCondLst>
                              <p:cond delay="7750"/>
                            </p:stCondLst>
                            <p:childTnLst>
                              <p:par>
                                <p:cTn id="65" presetID="22" presetClass="entr" presetSubtype="8"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2" grpId="0"/>
      <p:bldP spid="23" grpId="0"/>
      <p:bldP spid="3" grpId="0"/>
      <p:bldP spid="9" grpId="0"/>
      <p:bldP spid="29" grpId="0"/>
      <p:bldP spid="7" grpId="0" animBg="1"/>
      <p:bldP spid="16" grpId="0"/>
      <p:bldP spid="17" grpId="0"/>
      <p:bldP spid="19" grpId="0"/>
      <p:bldP spid="21" grpId="0"/>
      <p:bldP spid="2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364" y="223323"/>
            <a:ext cx="2677272" cy="708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267751" y="1058924"/>
            <a:ext cx="5831605" cy="1569660"/>
          </a:xfrm>
          <a:prstGeom prst="rect">
            <a:avLst/>
          </a:prstGeom>
          <a:noFill/>
        </p:spPr>
        <p:txBody>
          <a:bodyPr wrap="square" lIns="0" rIns="0" rtlCol="0">
            <a:spAutoFit/>
          </a:bodyPr>
          <a:lstStyle/>
          <a:p>
            <a:pPr algn="ctr">
              <a:defRPr/>
            </a:pPr>
            <a:r>
              <a:rPr lang="en-US" sz="3600" b="1" dirty="0">
                <a:solidFill>
                  <a:srgbClr val="FF7559"/>
                </a:solidFill>
                <a:latin typeface="Calibri" panose="020F0502020204030204" pitchFamily="34" charset="0"/>
                <a:cs typeface="Calibri" panose="020F0502020204030204" pitchFamily="34" charset="0"/>
                <a:sym typeface="Arial"/>
              </a:rPr>
              <a:t>HEALTH &amp; WHOLENESS CREDIT</a:t>
            </a:r>
          </a:p>
          <a:p>
            <a:pPr algn="ctr">
              <a:defRPr/>
            </a:pPr>
            <a:r>
              <a:rPr lang="en-US" sz="2400" i="1" dirty="0">
                <a:solidFill>
                  <a:schemeClr val="bg1"/>
                </a:solidFill>
                <a:latin typeface="Calibri Light" panose="020F0302020204030204" pitchFamily="34" charset="0"/>
                <a:cs typeface="Calibri Light" panose="020F0302020204030204" pitchFamily="34" charset="0"/>
              </a:rPr>
              <a:t>$150 </a:t>
            </a:r>
            <a:r>
              <a:rPr lang="en-US" sz="2400" i="1" dirty="0">
                <a:solidFill>
                  <a:srgbClr val="FF7559"/>
                </a:solidFill>
                <a:latin typeface="Calibri Light" panose="020F0302020204030204" pitchFamily="34" charset="0"/>
                <a:cs typeface="Calibri Light" panose="020F0302020204030204" pitchFamily="34" charset="0"/>
              </a:rPr>
              <a:t>monthly</a:t>
            </a:r>
            <a:r>
              <a:rPr lang="en-US" sz="2400" i="1" dirty="0">
                <a:solidFill>
                  <a:schemeClr val="bg1"/>
                </a:solidFill>
                <a:latin typeface="Calibri Light" panose="020F0302020204030204" pitchFamily="34" charset="0"/>
                <a:cs typeface="Calibri Light" panose="020F0302020204030204" pitchFamily="34" charset="0"/>
              </a:rPr>
              <a:t> credited towards PRA</a:t>
            </a:r>
          </a:p>
          <a:p>
            <a:pPr algn="ctr">
              <a:defRPr/>
            </a:pPr>
            <a:endParaRPr lang="en-US" sz="3600" b="1" dirty="0">
              <a:solidFill>
                <a:srgbClr val="FF7559"/>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7B6D767B-2C63-A37C-43BE-B203FAD4E8B4}"/>
              </a:ext>
            </a:extLst>
          </p:cNvPr>
          <p:cNvPicPr>
            <a:picLocks noChangeAspect="1"/>
          </p:cNvPicPr>
          <p:nvPr/>
        </p:nvPicPr>
        <p:blipFill rotWithShape="1">
          <a:blip r:embed="rId3"/>
          <a:srcRect l="11826" t="8878" r="36210" b="48277"/>
          <a:stretch/>
        </p:blipFill>
        <p:spPr>
          <a:xfrm>
            <a:off x="456595" y="4020068"/>
            <a:ext cx="5391431" cy="250206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B14E492-ADF5-841C-2DA4-64A7D85CA335}"/>
              </a:ext>
            </a:extLst>
          </p:cNvPr>
          <p:cNvSpPr txBox="1"/>
          <p:nvPr/>
        </p:nvSpPr>
        <p:spPr>
          <a:xfrm>
            <a:off x="319412" y="1928430"/>
            <a:ext cx="5665795" cy="1946687"/>
          </a:xfrm>
          <a:prstGeom prst="rect">
            <a:avLst/>
          </a:prstGeom>
          <a:noFill/>
        </p:spPr>
        <p:txBody>
          <a:bodyPr wrap="square">
            <a:spAutoFit/>
          </a:bodyPr>
          <a:lstStyle/>
          <a:p>
            <a:pPr algn="l"/>
            <a:endParaRPr lang="en-US" sz="1050" b="1" dirty="0">
              <a:solidFill>
                <a:schemeClr val="bg1"/>
              </a:solidFill>
            </a:endParaRPr>
          </a:p>
          <a:p>
            <a:pPr marL="342900" indent="-342900" algn="l">
              <a:buBlip>
                <a:blip r:embed="rId4"/>
              </a:buBlip>
            </a:pPr>
            <a:r>
              <a:rPr lang="en-US" sz="2200" b="0" i="0" dirty="0">
                <a:solidFill>
                  <a:schemeClr val="bg1"/>
                </a:solidFill>
                <a:effectLst/>
              </a:rPr>
              <a:t>DPC (Direct Primary Care) memberships</a:t>
            </a:r>
          </a:p>
          <a:p>
            <a:pPr marL="342900" indent="-342900" algn="l">
              <a:buBlip>
                <a:blip r:embed="rId4"/>
              </a:buBlip>
            </a:pPr>
            <a:r>
              <a:rPr lang="en-US" sz="2200" b="0" i="0" dirty="0">
                <a:solidFill>
                  <a:schemeClr val="bg1"/>
                </a:solidFill>
                <a:effectLst/>
              </a:rPr>
              <a:t>Naturopathic Medications/Supplements</a:t>
            </a:r>
          </a:p>
          <a:p>
            <a:pPr marL="342900" indent="-342900" algn="l">
              <a:buBlip>
                <a:blip r:embed="rId4"/>
              </a:buBlip>
            </a:pPr>
            <a:r>
              <a:rPr lang="en-US" sz="2200" b="0" i="0" dirty="0">
                <a:solidFill>
                  <a:schemeClr val="bg1"/>
                </a:solidFill>
                <a:effectLst/>
              </a:rPr>
              <a:t>Acupuncture</a:t>
            </a:r>
          </a:p>
          <a:p>
            <a:pPr marL="342900" indent="-342900" algn="l">
              <a:buBlip>
                <a:blip r:embed="rId4"/>
              </a:buBlip>
            </a:pPr>
            <a:r>
              <a:rPr lang="en-US" sz="2200" dirty="0">
                <a:solidFill>
                  <a:schemeClr val="bg1"/>
                </a:solidFill>
              </a:rPr>
              <a:t>S</a:t>
            </a:r>
            <a:r>
              <a:rPr lang="en-US" sz="2200" b="0" i="0" dirty="0">
                <a:solidFill>
                  <a:schemeClr val="bg1"/>
                </a:solidFill>
                <a:effectLst/>
              </a:rPr>
              <a:t>ervices rendered by Naturopathic Providers</a:t>
            </a:r>
          </a:p>
          <a:p>
            <a:pPr marL="342900" indent="-342900" algn="l">
              <a:buBlip>
                <a:blip r:embed="rId4"/>
              </a:buBlip>
            </a:pPr>
            <a:r>
              <a:rPr lang="en-US" sz="2200" b="0" i="0" dirty="0">
                <a:solidFill>
                  <a:schemeClr val="bg1"/>
                </a:solidFill>
                <a:effectLst/>
              </a:rPr>
              <a:t>Gym Memberships</a:t>
            </a:r>
          </a:p>
        </p:txBody>
      </p:sp>
      <p:pic>
        <p:nvPicPr>
          <p:cNvPr id="4" name="Picture 2" descr="Free Dentist Patient photo and picture">
            <a:extLst>
              <a:ext uri="{FF2B5EF4-FFF2-40B4-BE49-F238E27FC236}">
                <a16:creationId xmlns:a16="http://schemas.microsoft.com/office/drawing/2014/main" id="{D779FC2A-56FD-35A2-7B0B-A222151EFF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0" t="15344" r="340" b="15344"/>
          <a:stretch/>
        </p:blipFill>
        <p:spPr bwMode="auto">
          <a:xfrm>
            <a:off x="6309137" y="4020067"/>
            <a:ext cx="5391431" cy="2502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18">
            <a:extLst>
              <a:ext uri="{FF2B5EF4-FFF2-40B4-BE49-F238E27FC236}">
                <a16:creationId xmlns:a16="http://schemas.microsoft.com/office/drawing/2014/main" id="{3E4B7F78-589D-6132-F3F9-B69511FCE43D}"/>
              </a:ext>
            </a:extLst>
          </p:cNvPr>
          <p:cNvSpPr txBox="1"/>
          <p:nvPr/>
        </p:nvSpPr>
        <p:spPr>
          <a:xfrm>
            <a:off x="6080677" y="1058924"/>
            <a:ext cx="5848350" cy="238526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DENTAL &amp; VISION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DISCOUNTS</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Included</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at </a:t>
            </a:r>
            <a:r>
              <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No Additional Cost</a:t>
            </a:r>
            <a:endPar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1920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iterate type="wd">
                                    <p:tmPct val="0"/>
                                  </p:iterate>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7" name="Picture 26" descr="A blue and black background with text&#10;&#10;Description automatically generated">
            <a:extLst>
              <a:ext uri="{FF2B5EF4-FFF2-40B4-BE49-F238E27FC236}">
                <a16:creationId xmlns:a16="http://schemas.microsoft.com/office/drawing/2014/main" id="{3A8DD481-E0BF-0115-83B1-B83B51686737}"/>
              </a:ext>
            </a:extLst>
          </p:cNvPr>
          <p:cNvPicPr>
            <a:picLocks noChangeAspect="1"/>
          </p:cNvPicPr>
          <p:nvPr/>
        </p:nvPicPr>
        <p:blipFill rotWithShape="1">
          <a:blip r:embed="rId3">
            <a:alphaModFix amt="4000"/>
          </a:blip>
          <a:srcRect l="7326" t="17627" r="7326"/>
          <a:stretch/>
        </p:blipFill>
        <p:spPr>
          <a:xfrm>
            <a:off x="0" y="15498"/>
            <a:ext cx="12192000" cy="6858000"/>
          </a:xfrm>
          <a:prstGeom prst="rect">
            <a:avLst/>
          </a:prstGeom>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700" b="1" kern="0" dirty="0">
                  <a:solidFill>
                    <a:srgbClr val="0D2D51"/>
                  </a:solidFill>
                  <a:latin typeface="Calibri" panose="020F0502020204030204" pitchFamily="34" charset="0"/>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BUSINESS MODEL</a:t>
            </a:r>
            <a:endParaRPr sz="1600" kern="0" dirty="0">
              <a:solidFill>
                <a:srgbClr val="0D2D51"/>
              </a:solidFill>
              <a:latin typeface="Calibri" panose="020F0502020204030204" pitchFamily="34" charset="0"/>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algn="ctr" defTabSz="228600" hangingPunct="0">
                <a:lnSpc>
                  <a:spcPts val="1850"/>
                </a:lnSpc>
              </a:pPr>
              <a:r>
                <a:rPr lang="en-US" sz="5750" b="1" kern="0" dirty="0">
                  <a:solidFill>
                    <a:srgbClr val="FFFFFF"/>
                  </a:solidFill>
                  <a:latin typeface="Calibri" panose="020F0502020204030204" pitchFamily="34" charset="0"/>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86793"/>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
        <p:nvSpPr>
          <p:cNvPr id="14" name="Google Shape;84;p3">
            <a:extLst>
              <a:ext uri="{FF2B5EF4-FFF2-40B4-BE49-F238E27FC236}">
                <a16:creationId xmlns:a16="http://schemas.microsoft.com/office/drawing/2014/main" id="{F5615BAA-D06B-5274-CC6B-0B09CD56729A}"/>
              </a:ext>
            </a:extLst>
          </p:cNvPr>
          <p:cNvSpPr txBox="1"/>
          <p:nvPr/>
        </p:nvSpPr>
        <p:spPr>
          <a:xfrm>
            <a:off x="13239" y="290305"/>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ED7D31"/>
                </a:solidFill>
                <a:latin typeface="Calibri" panose="020F0502020204030204" pitchFamily="34" charset="0"/>
                <a:ea typeface="Helvetica Neue"/>
                <a:cs typeface="Calibri" panose="020F0502020204030204" pitchFamily="34" charset="0"/>
                <a:sym typeface="Helvetica Neue"/>
              </a:rPr>
              <a:t>TRADITIONAL</a:t>
            </a:r>
            <a:endParaRPr sz="1600" kern="0" dirty="0">
              <a:solidFill>
                <a:srgbClr val="ED7D31"/>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708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par>
                          <p:cTn id="31" fill="hold">
                            <p:stCondLst>
                              <p:cond delay="500"/>
                            </p:stCondLst>
                            <p:childTnLst>
                              <p:par>
                                <p:cTn id="32" presetID="9" presetClass="exit" presetSubtype="0" fill="hold" nodeType="after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9" presetClass="exit" presetSubtype="0" fill="hold" nodeType="afterEffect">
                                  <p:stCondLst>
                                    <p:cond delay="0"/>
                                  </p:stCondLst>
                                  <p:childTnLst>
                                    <p:animEffect transition="out" filter="dissolv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25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4" grpId="0"/>
    </p:bldLst>
  </p:timing>
</p:sld>
</file>

<file path=ppt/theme/theme1.xml><?xml version="1.0" encoding="utf-8"?>
<a:theme xmlns:a="http://schemas.openxmlformats.org/drawingml/2006/main" name="1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ite">
  <a:themeElements>
    <a:clrScheme name="Legacy Partners">
      <a:dk1>
        <a:srgbClr val="000000"/>
      </a:dk1>
      <a:lt1>
        <a:srgbClr val="FFFFFF"/>
      </a:lt1>
      <a:dk2>
        <a:srgbClr val="44546A"/>
      </a:dk2>
      <a:lt2>
        <a:srgbClr val="E7E6E6"/>
      </a:lt2>
      <a:accent1>
        <a:srgbClr val="00274C"/>
      </a:accent1>
      <a:accent2>
        <a:srgbClr val="FFD700"/>
      </a:accent2>
      <a:accent3>
        <a:srgbClr val="2F65A7"/>
      </a:accent3>
      <a:accent4>
        <a:srgbClr val="D6DCE5"/>
      </a:accent4>
      <a:accent5>
        <a:srgbClr val="A2790D"/>
      </a:accent5>
      <a:accent6>
        <a:srgbClr val="B38811"/>
      </a:accent6>
      <a:hlink>
        <a:srgbClr val="5C00F9"/>
      </a:hlink>
      <a:folHlink>
        <a:srgbClr val="954F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16558</TotalTime>
  <Words>977</Words>
  <Application>Microsoft Macintosh PowerPoint</Application>
  <PresentationFormat>Widescreen</PresentationFormat>
  <Paragraphs>213</Paragraphs>
  <Slides>18</Slides>
  <Notes>13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Abril Fatface</vt:lpstr>
      <vt:lpstr>ADLaM Display</vt:lpstr>
      <vt:lpstr>Arial</vt:lpstr>
      <vt:lpstr>Arial Narrow</vt:lpstr>
      <vt:lpstr>Calibri</vt:lpstr>
      <vt:lpstr>Calibri Light</vt:lpstr>
      <vt:lpstr>Helvetica</vt:lpstr>
      <vt:lpstr>Helvetica Neue</vt:lpstr>
      <vt:lpstr>Myriad Pro</vt:lpstr>
      <vt:lpstr>Open Sans</vt:lpstr>
      <vt:lpstr>Roboto</vt:lpstr>
      <vt:lpstr>Roboto Light</vt:lpstr>
      <vt:lpstr>1_White</vt:lpstr>
      <vt:lpstr>Office Theme</vt:lpstr>
      <vt:lpstr>2_White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14</cp:revision>
  <dcterms:created xsi:type="dcterms:W3CDTF">2024-01-16T01:32:48Z</dcterms:created>
  <dcterms:modified xsi:type="dcterms:W3CDTF">2025-04-01T14:23:11Z</dcterms:modified>
</cp:coreProperties>
</file>