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42"/>
    <p:restoredTop sz="96327"/>
  </p:normalViewPr>
  <p:slideViewPr>
    <p:cSldViewPr snapToGrid="0">
      <p:cViewPr>
        <p:scale>
          <a:sx n="100" d="100"/>
          <a:sy n="100" d="100"/>
        </p:scale>
        <p:origin x="616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FDD39-F331-37B5-894D-107A9DEE1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4E72E-B6A7-6D07-95C8-F7C75DE83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6D0A2-6BB6-F7EE-8717-D21404D8C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A1F3-2863-2741-AE84-121BFC171A2D}" type="datetimeFigureOut">
              <a:rPr lang="en-US" smtClean="0"/>
              <a:t>11/9/24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B49C2-B36A-764F-180F-10617D553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EB1AA-460B-E4F7-E020-CCAA8B7A1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42D7-136B-744B-B5C3-81C268C43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53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3A073-59AB-8AF9-2428-27D200DA2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9944E5-6B69-AB6A-4940-C0D0BB67F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92FCE-A680-D6C9-CADA-5E949484B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A1F3-2863-2741-AE84-121BFC171A2D}" type="datetimeFigureOut">
              <a:rPr lang="en-US" smtClean="0"/>
              <a:t>11/9/24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46655-FB2F-658E-04D0-9A7D8CDD0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0D44D-1561-FC4F-E35A-45D29F79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42D7-136B-744B-B5C3-81C268C43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44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936F73-8599-22E1-22E2-F1707590E5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D42B11-FAB1-F61E-0873-9EA8004DA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34C4E-26EB-14F6-D21B-1123C29BB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A1F3-2863-2741-AE84-121BFC171A2D}" type="datetimeFigureOut">
              <a:rPr lang="en-US" smtClean="0"/>
              <a:t>11/9/24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E9C06-6BAA-4F8A-9816-F3923CDD7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B6ED1-6FBF-EA21-685A-56BFC627C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42D7-136B-744B-B5C3-81C268C43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4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2EECD-52D0-2914-2452-368D350D3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2BD62-2CA4-9DEB-07DE-4A3586707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B6F05-B833-25C2-7A94-759478979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A1F3-2863-2741-AE84-121BFC171A2D}" type="datetimeFigureOut">
              <a:rPr lang="en-US" smtClean="0"/>
              <a:t>11/9/24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27380-6CD3-C4CC-EBDD-6D3F1832D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B2C9B-7982-E435-A4BC-1A3F3C440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42D7-136B-744B-B5C3-81C268C43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03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F3967-66A7-A59A-8EAF-7F10919AA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50458-7ACB-C69B-442D-60CEE8EE9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FE55A-7C6A-5BBF-E600-785AB11EC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A1F3-2863-2741-AE84-121BFC171A2D}" type="datetimeFigureOut">
              <a:rPr lang="en-US" smtClean="0"/>
              <a:t>11/9/24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23CCA-93D6-7C0D-180C-9D5940118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CA1B4-91A9-557F-3D0C-F6CA406C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42D7-136B-744B-B5C3-81C268C43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3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B0C00-9387-1E6B-84F1-D6A6B9115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46960-BAB1-494A-FBAE-60245F4C8A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DF4BB-AB64-C41C-9406-0393F7FBC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5C1685-29ED-3D53-CC5E-514E14C3D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A1F3-2863-2741-AE84-121BFC171A2D}" type="datetimeFigureOut">
              <a:rPr lang="en-US" smtClean="0"/>
              <a:t>11/9/24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E40FC-2C62-52B1-DA6F-D3B387842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4110A-7481-1AE4-210E-96CC47349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42D7-136B-744B-B5C3-81C268C43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4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0E139-7103-D9E9-3730-12D6CF34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4A0D7-420E-90E0-2F3F-89956874D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0D221A-3805-2A61-FC82-F1D8BE2DC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3AC773-9BD0-9416-3C9E-210EBCC5C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5722F2-59B6-B583-D5A8-0B84D1CC3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1AC507-C1B1-FB84-EE65-22BD0F9C4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A1F3-2863-2741-AE84-121BFC171A2D}" type="datetimeFigureOut">
              <a:rPr lang="en-US" smtClean="0"/>
              <a:t>11/9/24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7DC231-4729-B52D-12FC-57B606144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38D78B-5DBA-EB2B-AFB1-9BBEA0B6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42D7-136B-744B-B5C3-81C268C43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46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D28E9-7F35-058F-00E2-F322B1D7E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EF11A2-F898-E0F7-97CD-89A29B019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A1F3-2863-2741-AE84-121BFC171A2D}" type="datetimeFigureOut">
              <a:rPr lang="en-US" smtClean="0"/>
              <a:t>11/9/24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951B82-E15A-8F76-4ABC-7E74B5DB2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DC668-F00D-FE32-F47F-9B82FC4ED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42D7-136B-744B-B5C3-81C268C43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64032B-8D07-940D-A006-15772BF86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A1F3-2863-2741-AE84-121BFC171A2D}" type="datetimeFigureOut">
              <a:rPr lang="en-US" smtClean="0"/>
              <a:t>11/9/24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9909BA-EAEC-7D48-EB43-1571A798B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7BBC3-A2F6-1500-26AB-6062B418C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42D7-136B-744B-B5C3-81C268C43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3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87B5C-45DB-3B42-1140-A17683E08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F4E95-FE67-3D5F-BEF7-C33666489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046C6-2AB4-5A43-CACD-510FB755B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7338FC-ABC9-75BC-1A76-65A41FC9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A1F3-2863-2741-AE84-121BFC171A2D}" type="datetimeFigureOut">
              <a:rPr lang="en-US" smtClean="0"/>
              <a:t>11/9/24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60402-D03A-3241-D5B8-EE8CA45A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FC61F-36FB-DA9E-E10C-5ED99AE42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42D7-136B-744B-B5C3-81C268C43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1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8BCA5-334B-98C0-9BDF-2042E8C97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E867E9-DF2F-5A0D-B915-C0503A9C30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DEB90A-BDCA-A9F7-3767-BAA09EFFB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8C1DD-3EAF-1F5C-FF6D-894D4C61D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A1F3-2863-2741-AE84-121BFC171A2D}" type="datetimeFigureOut">
              <a:rPr lang="en-US" smtClean="0"/>
              <a:t>11/9/24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40455-93B3-727B-A903-E0791EF23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A43B7-9D0B-71E8-1F8B-6928EDD6D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42D7-136B-744B-B5C3-81C268C43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6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1F40E7-288E-E7C1-2AEA-CF058EC61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249DB3-71DD-8389-91D9-711F2EA51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8F279-25C9-2963-B8B4-0174DA8711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6A1F3-2863-2741-AE84-121BFC171A2D}" type="datetimeFigureOut">
              <a:rPr lang="en-US" smtClean="0"/>
              <a:t>11/9/24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72AB4-E2EE-D2B0-EF10-788EC85FF4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227CC-0881-3F2B-2CA2-E2D0E1D83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142D7-136B-744B-B5C3-81C268C43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pipeline water nature illustration">
            <a:extLst>
              <a:ext uri="{FF2B5EF4-FFF2-40B4-BE49-F238E27FC236}">
                <a16:creationId xmlns:a16="http://schemas.microsoft.com/office/drawing/2014/main" id="{31BAD9B7-B12D-556E-73C7-6FDF457C18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3" b="91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CD1A37-7CD1-A99B-5E82-AB049FFE8759}"/>
              </a:ext>
            </a:extLst>
          </p:cNvPr>
          <p:cNvSpPr/>
          <p:nvPr/>
        </p:nvSpPr>
        <p:spPr>
          <a:xfrm>
            <a:off x="-1" y="0"/>
            <a:ext cx="1033862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64000">
                <a:schemeClr val="accent1">
                  <a:lumMod val="97000"/>
                  <a:lumOff val="3000"/>
                  <a:alpha val="74000"/>
                </a:schemeClr>
              </a:gs>
              <a:gs pos="100000">
                <a:schemeClr val="accent1">
                  <a:lumMod val="60000"/>
                  <a:lumOff val="40000"/>
                  <a:alpha val="662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E0BEFB-48F9-BD59-DD3B-60668B908486}"/>
              </a:ext>
            </a:extLst>
          </p:cNvPr>
          <p:cNvSpPr txBox="1"/>
          <p:nvPr/>
        </p:nvSpPr>
        <p:spPr>
          <a:xfrm>
            <a:off x="727335" y="1810136"/>
            <a:ext cx="67601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THE PIPELINE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C86B1E-DD6A-4145-D2C8-44EC83A5D421}"/>
              </a:ext>
            </a:extLst>
          </p:cNvPr>
          <p:cNvSpPr txBox="1"/>
          <p:nvPr/>
        </p:nvSpPr>
        <p:spPr>
          <a:xfrm>
            <a:off x="991829" y="3276082"/>
            <a:ext cx="62311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gradFill flip="none" rotWithShape="1">
                  <a:gsLst>
                    <a:gs pos="0">
                      <a:schemeClr val="accent4">
                        <a:lumMod val="67000"/>
                      </a:schemeClr>
                    </a:gs>
                    <a:gs pos="48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Martha </a:t>
            </a:r>
            <a:r>
              <a:rPr lang="en-US" sz="8000" b="1" dirty="0" err="1">
                <a:gradFill flip="none" rotWithShape="1">
                  <a:gsLst>
                    <a:gs pos="0">
                      <a:schemeClr val="accent4">
                        <a:lumMod val="67000"/>
                      </a:schemeClr>
                    </a:gs>
                    <a:gs pos="48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Hunn</a:t>
            </a:r>
            <a:endParaRPr lang="en-US" sz="8000" b="1" dirty="0"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pPr algn="ctr"/>
            <a:r>
              <a:rPr lang="en-US" sz="4000" i="1" dirty="0">
                <a:gradFill flip="none" rotWithShape="1">
                  <a:gsLst>
                    <a:gs pos="0">
                      <a:schemeClr val="accent4">
                        <a:lumMod val="67000"/>
                      </a:schemeClr>
                    </a:gs>
                    <a:gs pos="48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Senior Vice President</a:t>
            </a:r>
          </a:p>
        </p:txBody>
      </p:sp>
      <p:pic>
        <p:nvPicPr>
          <p:cNvPr id="9" name="Picture 8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2CE8E060-256D-E6CD-164B-23D18D6077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74" r="28349"/>
          <a:stretch/>
        </p:blipFill>
        <p:spPr>
          <a:xfrm>
            <a:off x="7445116" y="-98091"/>
            <a:ext cx="4137283" cy="695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76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pipeline water nature illustration">
            <a:extLst>
              <a:ext uri="{FF2B5EF4-FFF2-40B4-BE49-F238E27FC236}">
                <a16:creationId xmlns:a16="http://schemas.microsoft.com/office/drawing/2014/main" id="{31BAD9B7-B12D-556E-73C7-6FDF457C18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3" b="91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1" name="Trapezoid 10">
            <a:extLst>
              <a:ext uri="{FF2B5EF4-FFF2-40B4-BE49-F238E27FC236}">
                <a16:creationId xmlns:a16="http://schemas.microsoft.com/office/drawing/2014/main" id="{9456F6D5-31C0-9FAA-9AD1-43DD707645C0}"/>
              </a:ext>
            </a:extLst>
          </p:cNvPr>
          <p:cNvSpPr>
            <a:spLocks noChangeAspect="1"/>
          </p:cNvSpPr>
          <p:nvPr/>
        </p:nvSpPr>
        <p:spPr>
          <a:xfrm rot="10800000">
            <a:off x="10667550" y="5086005"/>
            <a:ext cx="1045706" cy="400112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22C487-C619-E00F-8C78-9D62CED0F7AF}"/>
              </a:ext>
            </a:extLst>
          </p:cNvPr>
          <p:cNvSpPr txBox="1"/>
          <p:nvPr/>
        </p:nvSpPr>
        <p:spPr>
          <a:xfrm>
            <a:off x="10771859" y="5135089"/>
            <a:ext cx="837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Referral</a:t>
            </a:r>
          </a:p>
        </p:txBody>
      </p:sp>
      <p:pic>
        <p:nvPicPr>
          <p:cNvPr id="3074" name="Picture 2" descr="Free hands washing nature vector">
            <a:extLst>
              <a:ext uri="{FF2B5EF4-FFF2-40B4-BE49-F238E27FC236}">
                <a16:creationId xmlns:a16="http://schemas.microsoft.com/office/drawing/2014/main" id="{0446F7B9-24B1-21A6-2D1D-BF38B1E3ED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45" b="71613"/>
          <a:stretch/>
        </p:blipFill>
        <p:spPr bwMode="auto">
          <a:xfrm>
            <a:off x="10802587" y="2032141"/>
            <a:ext cx="632784" cy="57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7E1ACDE-C3A9-EF80-D53A-CEB13E1C1B0D}"/>
              </a:ext>
            </a:extLst>
          </p:cNvPr>
          <p:cNvSpPr txBox="1"/>
          <p:nvPr/>
        </p:nvSpPr>
        <p:spPr>
          <a:xfrm>
            <a:off x="2715909" y="345691"/>
            <a:ext cx="67601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THE PIPELINE</a:t>
            </a:r>
          </a:p>
        </p:txBody>
      </p:sp>
      <p:pic>
        <p:nvPicPr>
          <p:cNvPr id="40" name="Picture 2" descr="Free hands washing nature vector">
            <a:extLst>
              <a:ext uri="{FF2B5EF4-FFF2-40B4-BE49-F238E27FC236}">
                <a16:creationId xmlns:a16="http://schemas.microsoft.com/office/drawing/2014/main" id="{152A3ACA-6D5B-9503-B66F-B8B16A10E1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45" b="71613"/>
          <a:stretch/>
        </p:blipFill>
        <p:spPr bwMode="auto">
          <a:xfrm>
            <a:off x="10802587" y="3293060"/>
            <a:ext cx="632784" cy="57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Free hands washing nature vector">
            <a:extLst>
              <a:ext uri="{FF2B5EF4-FFF2-40B4-BE49-F238E27FC236}">
                <a16:creationId xmlns:a16="http://schemas.microsoft.com/office/drawing/2014/main" id="{8C42DA35-DC59-3D14-23D9-E64194BB58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45" b="71613"/>
          <a:stretch/>
        </p:blipFill>
        <p:spPr bwMode="auto">
          <a:xfrm>
            <a:off x="10827704" y="4453793"/>
            <a:ext cx="632784" cy="57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rapezoid 41">
            <a:extLst>
              <a:ext uri="{FF2B5EF4-FFF2-40B4-BE49-F238E27FC236}">
                <a16:creationId xmlns:a16="http://schemas.microsoft.com/office/drawing/2014/main" id="{EA9A28DE-334F-6905-FFCE-B09B59222EB1}"/>
              </a:ext>
            </a:extLst>
          </p:cNvPr>
          <p:cNvSpPr>
            <a:spLocks noChangeAspect="1"/>
          </p:cNvSpPr>
          <p:nvPr/>
        </p:nvSpPr>
        <p:spPr>
          <a:xfrm rot="10800000">
            <a:off x="10667550" y="3923129"/>
            <a:ext cx="1045706" cy="400112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EE981DE-8F53-DE0C-A60F-C310669F702D}"/>
              </a:ext>
            </a:extLst>
          </p:cNvPr>
          <p:cNvSpPr txBox="1"/>
          <p:nvPr/>
        </p:nvSpPr>
        <p:spPr>
          <a:xfrm>
            <a:off x="10694114" y="3959513"/>
            <a:ext cx="992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Customer</a:t>
            </a:r>
          </a:p>
        </p:txBody>
      </p:sp>
      <p:sp>
        <p:nvSpPr>
          <p:cNvPr id="44" name="Trapezoid 43">
            <a:extLst>
              <a:ext uri="{FF2B5EF4-FFF2-40B4-BE49-F238E27FC236}">
                <a16:creationId xmlns:a16="http://schemas.microsoft.com/office/drawing/2014/main" id="{E2727E0E-2588-52B3-1441-57CD27173903}"/>
              </a:ext>
            </a:extLst>
          </p:cNvPr>
          <p:cNvSpPr>
            <a:spLocks noChangeAspect="1"/>
          </p:cNvSpPr>
          <p:nvPr/>
        </p:nvSpPr>
        <p:spPr>
          <a:xfrm rot="10800000">
            <a:off x="10667550" y="2698280"/>
            <a:ext cx="1045706" cy="400112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1D43731-3588-3C49-62A8-08B085D0B33C}"/>
              </a:ext>
            </a:extLst>
          </p:cNvPr>
          <p:cNvSpPr txBox="1"/>
          <p:nvPr/>
        </p:nvSpPr>
        <p:spPr>
          <a:xfrm>
            <a:off x="10948190" y="2747364"/>
            <a:ext cx="484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IBO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5F9DF0-CCAD-E233-CC82-48668BA1C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56" y="2359913"/>
            <a:ext cx="952428" cy="2398707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9E9528F-121C-79CE-C36E-0CD15C370821}"/>
              </a:ext>
            </a:extLst>
          </p:cNvPr>
          <p:cNvSpPr txBox="1"/>
          <p:nvPr/>
        </p:nvSpPr>
        <p:spPr>
          <a:xfrm>
            <a:off x="3892001" y="2422445"/>
            <a:ext cx="21739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Conversation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Video Presentation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Zoom Presentation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Home Event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3-way Call</a:t>
            </a:r>
          </a:p>
          <a:p>
            <a:endParaRPr lang="en-US" sz="1200" dirty="0">
              <a:solidFill>
                <a:schemeClr val="accent1"/>
              </a:solidFill>
            </a:endParaRPr>
          </a:p>
          <a:p>
            <a:r>
              <a:rPr lang="en-US" sz="2000" b="1" dirty="0">
                <a:solidFill>
                  <a:schemeClr val="accent3"/>
                </a:solidFill>
              </a:rPr>
              <a:t>✔️ </a:t>
            </a:r>
            <a:r>
              <a:rPr lang="en-US" sz="3200" b="1" dirty="0">
                <a:solidFill>
                  <a:schemeClr val="accent3"/>
                </a:solidFill>
              </a:rPr>
              <a:t>SORT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4B9C3B-3956-19E7-EB30-8484244113F8}"/>
              </a:ext>
            </a:extLst>
          </p:cNvPr>
          <p:cNvSpPr/>
          <p:nvPr/>
        </p:nvSpPr>
        <p:spPr>
          <a:xfrm>
            <a:off x="5496099" y="2298361"/>
            <a:ext cx="682906" cy="257342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E</a:t>
            </a:r>
          </a:p>
          <a:p>
            <a:pPr algn="ctr"/>
            <a:r>
              <a:rPr lang="en-US" dirty="0">
                <a:solidFill>
                  <a:schemeClr val="accent3"/>
                </a:solidFill>
              </a:rPr>
              <a:t>X</a:t>
            </a:r>
            <a:br>
              <a:rPr lang="en-US" dirty="0">
                <a:solidFill>
                  <a:schemeClr val="accent3"/>
                </a:solidFill>
              </a:rPr>
            </a:br>
            <a:r>
              <a:rPr lang="en-US" dirty="0">
                <a:solidFill>
                  <a:schemeClr val="accent3"/>
                </a:solidFill>
              </a:rPr>
              <a:t>P</a:t>
            </a:r>
            <a:br>
              <a:rPr lang="en-US" dirty="0">
                <a:solidFill>
                  <a:schemeClr val="accent3"/>
                </a:solidFill>
              </a:rPr>
            </a:br>
            <a:r>
              <a:rPr lang="en-US" dirty="0">
                <a:solidFill>
                  <a:schemeClr val="accent3"/>
                </a:solidFill>
              </a:rPr>
              <a:t>O</a:t>
            </a:r>
            <a:br>
              <a:rPr lang="en-US" dirty="0">
                <a:solidFill>
                  <a:schemeClr val="accent3"/>
                </a:solidFill>
              </a:rPr>
            </a:br>
            <a:r>
              <a:rPr lang="en-US" dirty="0">
                <a:solidFill>
                  <a:schemeClr val="accent3"/>
                </a:solidFill>
              </a:rPr>
              <a:t>S</a:t>
            </a:r>
            <a:br>
              <a:rPr lang="en-US" dirty="0">
                <a:solidFill>
                  <a:schemeClr val="accent3"/>
                </a:solidFill>
              </a:rPr>
            </a:br>
            <a:r>
              <a:rPr lang="en-US" dirty="0">
                <a:solidFill>
                  <a:schemeClr val="accent3"/>
                </a:solidFill>
              </a:rPr>
              <a:t>U</a:t>
            </a:r>
            <a:br>
              <a:rPr lang="en-US" dirty="0">
                <a:solidFill>
                  <a:schemeClr val="accent3"/>
                </a:solidFill>
              </a:rPr>
            </a:br>
            <a:r>
              <a:rPr lang="en-US" dirty="0">
                <a:solidFill>
                  <a:schemeClr val="accent3"/>
                </a:solidFill>
              </a:rPr>
              <a:t>R</a:t>
            </a:r>
            <a:br>
              <a:rPr lang="en-US" dirty="0">
                <a:solidFill>
                  <a:schemeClr val="accent3"/>
                </a:solidFill>
              </a:rPr>
            </a:br>
            <a:r>
              <a:rPr lang="en-US" dirty="0">
                <a:solidFill>
                  <a:schemeClr val="accent3"/>
                </a:solidFill>
              </a:rPr>
              <a:t>E</a:t>
            </a:r>
          </a:p>
          <a:p>
            <a:pPr algn="ctr"/>
            <a:r>
              <a:rPr lang="en-US" sz="2400" b="1" dirty="0">
                <a:solidFill>
                  <a:schemeClr val="accent3"/>
                </a:solidFill>
              </a:rPr>
              <a:t>#2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ECD540-D800-DDF7-1DBF-66FF676A280C}"/>
              </a:ext>
            </a:extLst>
          </p:cNvPr>
          <p:cNvSpPr txBox="1"/>
          <p:nvPr/>
        </p:nvSpPr>
        <p:spPr>
          <a:xfrm>
            <a:off x="6216881" y="2422445"/>
            <a:ext cx="21082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Training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3-way call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Team Event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Explain Comp Plan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Coach &amp; Cowboy</a:t>
            </a:r>
          </a:p>
          <a:p>
            <a:endParaRPr lang="en-US" sz="1200" dirty="0">
              <a:solidFill>
                <a:schemeClr val="accent1"/>
              </a:solidFill>
            </a:endParaRPr>
          </a:p>
          <a:p>
            <a:r>
              <a:rPr lang="en-US" sz="2000" b="1" dirty="0">
                <a:solidFill>
                  <a:schemeClr val="accent3"/>
                </a:solidFill>
              </a:rPr>
              <a:t>✔️ </a:t>
            </a:r>
            <a:r>
              <a:rPr lang="en-US" sz="3200" b="1" dirty="0">
                <a:solidFill>
                  <a:schemeClr val="accent3"/>
                </a:solidFill>
              </a:rPr>
              <a:t>SORT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04396D-D064-042A-F428-9CE6FF7C8F2D}"/>
              </a:ext>
            </a:extLst>
          </p:cNvPr>
          <p:cNvSpPr/>
          <p:nvPr/>
        </p:nvSpPr>
        <p:spPr>
          <a:xfrm>
            <a:off x="7926300" y="2298361"/>
            <a:ext cx="682906" cy="257342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</a:t>
            </a:r>
            <a:b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b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</a:t>
            </a:r>
            <a:b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</a:t>
            </a:r>
            <a:b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</a:t>
            </a:r>
            <a:b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</a:t>
            </a:r>
            <a:b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#3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A40E15-DB0C-7BCC-412A-E9F2AA554A3B}"/>
              </a:ext>
            </a:extLst>
          </p:cNvPr>
          <p:cNvSpPr txBox="1"/>
          <p:nvPr/>
        </p:nvSpPr>
        <p:spPr>
          <a:xfrm>
            <a:off x="8647082" y="2422445"/>
            <a:ext cx="21082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Training Materials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3-way call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Share Services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Explain Comp Plan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Meet Leadership</a:t>
            </a:r>
          </a:p>
          <a:p>
            <a:endParaRPr lang="en-US" sz="1200" dirty="0">
              <a:solidFill>
                <a:schemeClr val="accent1"/>
              </a:solidFill>
            </a:endParaRPr>
          </a:p>
          <a:p>
            <a:r>
              <a:rPr lang="en-US" sz="2000" b="1" dirty="0">
                <a:solidFill>
                  <a:schemeClr val="accent3"/>
                </a:solidFill>
              </a:rPr>
              <a:t>✔️ </a:t>
            </a:r>
            <a:r>
              <a:rPr lang="en-US" sz="3200" b="1" dirty="0">
                <a:solidFill>
                  <a:schemeClr val="accent3"/>
                </a:solidFill>
              </a:rPr>
              <a:t>SORT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BD316E-4FA9-098D-4651-A071D3498771}"/>
              </a:ext>
            </a:extLst>
          </p:cNvPr>
          <p:cNvSpPr/>
          <p:nvPr/>
        </p:nvSpPr>
        <p:spPr>
          <a:xfrm>
            <a:off x="3171219" y="2298361"/>
            <a:ext cx="682906" cy="257342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  <a:p>
            <a:pPr algn="ctr"/>
            <a:r>
              <a:rPr lang="en-US" dirty="0"/>
              <a:t>X</a:t>
            </a:r>
            <a:br>
              <a:rPr lang="en-US" dirty="0"/>
            </a:br>
            <a:r>
              <a:rPr lang="en-US" dirty="0"/>
              <a:t>P</a:t>
            </a:r>
            <a:br>
              <a:rPr lang="en-US" dirty="0"/>
            </a:br>
            <a:r>
              <a:rPr lang="en-US" dirty="0"/>
              <a:t>O</a:t>
            </a:r>
            <a:br>
              <a:rPr lang="en-US" dirty="0"/>
            </a:br>
            <a:r>
              <a:rPr lang="en-US" dirty="0"/>
              <a:t>S</a:t>
            </a:r>
            <a:br>
              <a:rPr lang="en-US" dirty="0"/>
            </a:br>
            <a:r>
              <a:rPr lang="en-US" dirty="0"/>
              <a:t>U</a:t>
            </a:r>
            <a:br>
              <a:rPr lang="en-US" dirty="0"/>
            </a:br>
            <a:r>
              <a:rPr lang="en-US" dirty="0"/>
              <a:t>R</a:t>
            </a:r>
            <a:br>
              <a:rPr lang="en-US" dirty="0"/>
            </a:br>
            <a:r>
              <a:rPr lang="en-US" dirty="0"/>
              <a:t>E</a:t>
            </a:r>
          </a:p>
          <a:p>
            <a:pPr algn="ctr"/>
            <a:r>
              <a:rPr lang="en-US" sz="2400" b="1" dirty="0"/>
              <a:t>#1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4C08F0C-50DC-76AE-022F-3DB6CCF00B1D}"/>
              </a:ext>
            </a:extLst>
          </p:cNvPr>
          <p:cNvCxnSpPr>
            <a:cxnSpLocks/>
            <a:stCxn id="49" idx="2"/>
          </p:cNvCxnSpPr>
          <p:nvPr/>
        </p:nvCxnSpPr>
        <p:spPr>
          <a:xfrm>
            <a:off x="2533142" y="4871788"/>
            <a:ext cx="81609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95376D7-1776-0D06-B757-1B2CC3A44095}"/>
              </a:ext>
            </a:extLst>
          </p:cNvPr>
          <p:cNvCxnSpPr>
            <a:cxnSpLocks/>
            <a:stCxn id="49" idx="6"/>
          </p:cNvCxnSpPr>
          <p:nvPr/>
        </p:nvCxnSpPr>
        <p:spPr>
          <a:xfrm>
            <a:off x="2533142" y="2298361"/>
            <a:ext cx="81609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FA498807-49DC-81A5-866B-509528D9D3C0}"/>
              </a:ext>
            </a:extLst>
          </p:cNvPr>
          <p:cNvSpPr/>
          <p:nvPr/>
        </p:nvSpPr>
        <p:spPr>
          <a:xfrm rot="16200000">
            <a:off x="1246428" y="3430641"/>
            <a:ext cx="2573427" cy="308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64BB49C-180D-F8E1-6973-8BE9F0DDF8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495" r="20406" b="22728"/>
          <a:stretch/>
        </p:blipFill>
        <p:spPr>
          <a:xfrm>
            <a:off x="2064243" y="4284572"/>
            <a:ext cx="4054210" cy="257342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8615C4D-687D-4D6E-2B52-F324B67873A2}"/>
              </a:ext>
            </a:extLst>
          </p:cNvPr>
          <p:cNvSpPr txBox="1"/>
          <p:nvPr/>
        </p:nvSpPr>
        <p:spPr>
          <a:xfrm>
            <a:off x="6313741" y="5012807"/>
            <a:ext cx="3070071" cy="17498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On The Fence</a:t>
            </a:r>
          </a:p>
          <a:p>
            <a:endParaRPr lang="en-US" sz="1050" dirty="0"/>
          </a:p>
          <a:p>
            <a:pPr marL="342900" indent="-342900">
              <a:buAutoNum type="arabicPeriod"/>
            </a:pPr>
            <a:r>
              <a:rPr lang="en-US" dirty="0"/>
              <a:t>______________________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/>
              <a:t>______________________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/>
              <a:t>______________________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5092AC-FF5D-4332-7FA1-2A2CF4F589BD}"/>
              </a:ext>
            </a:extLst>
          </p:cNvPr>
          <p:cNvSpPr txBox="1"/>
          <p:nvPr/>
        </p:nvSpPr>
        <p:spPr>
          <a:xfrm>
            <a:off x="6717310" y="5459005"/>
            <a:ext cx="2517036" cy="1295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Jim the Financial Planner</a:t>
            </a:r>
          </a:p>
          <a:p>
            <a:pPr>
              <a:lnSpc>
                <a:spcPct val="150000"/>
              </a:lnSpc>
            </a:pPr>
            <a:r>
              <a:rPr lang="en-US" dirty="0"/>
              <a:t>Sue the Investor</a:t>
            </a:r>
          </a:p>
          <a:p>
            <a:pPr>
              <a:lnSpc>
                <a:spcPct val="150000"/>
              </a:lnSpc>
            </a:pPr>
            <a:r>
              <a:rPr lang="en-US" dirty="0"/>
              <a:t>Jim the Single Dad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1A63DFE-C3D4-6356-0DB7-063E9E6ACA95}"/>
              </a:ext>
            </a:extLst>
          </p:cNvPr>
          <p:cNvSpPr txBox="1"/>
          <p:nvPr/>
        </p:nvSpPr>
        <p:spPr>
          <a:xfrm>
            <a:off x="1398346" y="3010784"/>
            <a:ext cx="1172116" cy="923330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Pique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Invite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3-Way Call</a:t>
            </a:r>
          </a:p>
        </p:txBody>
      </p:sp>
    </p:spTree>
    <p:extLst>
      <p:ext uri="{BB962C8B-B14F-4D97-AF65-F5344CB8AC3E}">
        <p14:creationId xmlns:p14="http://schemas.microsoft.com/office/powerpoint/2010/main" val="479970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0.30287 -0.0041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287 -0.00417 L 0.50221 0.00324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500"/>
                            </p:stCondLst>
                            <p:childTnLst>
                              <p:par>
                                <p:cTn id="1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000"/>
                            </p:stCondLst>
                            <p:childTnLst>
                              <p:par>
                                <p:cTn id="1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500"/>
                            </p:stCondLst>
                            <p:childTnLst>
                              <p:par>
                                <p:cTn id="1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0"/>
                            </p:stCondLst>
                            <p:childTnLst>
                              <p:par>
                                <p:cTn id="1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221 0.00324 L 0.72748 0.00139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1" grpId="1" build="allAtOnce"/>
      <p:bldP spid="22" grpId="0" animBg="1"/>
      <p:bldP spid="23" grpId="0" build="p"/>
      <p:bldP spid="23" grpId="1" build="allAtOnce"/>
      <p:bldP spid="24" grpId="0" animBg="1"/>
      <p:bldP spid="25" grpId="0" build="p"/>
      <p:bldP spid="25" grpId="1" build="allAtOnce"/>
      <p:bldP spid="13" grpId="0" animBg="1"/>
      <p:bldP spid="32" grpId="0"/>
      <p:bldP spid="34" grpId="0" uiExpand="1" build="p"/>
      <p:bldP spid="35" grpId="0" animBg="1"/>
      <p:bldP spid="3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pipeline water nature illustration">
            <a:extLst>
              <a:ext uri="{FF2B5EF4-FFF2-40B4-BE49-F238E27FC236}">
                <a16:creationId xmlns:a16="http://schemas.microsoft.com/office/drawing/2014/main" id="{31BAD9B7-B12D-556E-73C7-6FDF457C18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3" b="91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7AFCC1-8AD8-66AD-61ED-0602EE7DFD95}"/>
              </a:ext>
            </a:extLst>
          </p:cNvPr>
          <p:cNvSpPr txBox="1"/>
          <p:nvPr/>
        </p:nvSpPr>
        <p:spPr>
          <a:xfrm>
            <a:off x="66150" y="345691"/>
            <a:ext cx="120597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MANAGE YOUR PIPELINE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B96C8C-7FAD-1627-AB2B-1096C62DB059}"/>
              </a:ext>
            </a:extLst>
          </p:cNvPr>
          <p:cNvGrpSpPr/>
          <p:nvPr/>
        </p:nvGrpSpPr>
        <p:grpSpPr>
          <a:xfrm>
            <a:off x="331190" y="2098584"/>
            <a:ext cx="1316584" cy="4085122"/>
            <a:chOff x="331190" y="2280863"/>
            <a:chExt cx="1316584" cy="408512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ADD35B9-9E02-2A8F-09A8-A0E3FA3AE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190" y="3050144"/>
              <a:ext cx="1316584" cy="331584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E65585E-672C-BACD-32FE-A0F627992693}"/>
                </a:ext>
              </a:extLst>
            </p:cNvPr>
            <p:cNvSpPr txBox="1"/>
            <p:nvPr/>
          </p:nvSpPr>
          <p:spPr>
            <a:xfrm>
              <a:off x="643874" y="2280863"/>
              <a:ext cx="691216" cy="46166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</a:rPr>
                <a:t>LIST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0668EAA-DC5F-A8C7-675F-EF3E376C8E5F}"/>
              </a:ext>
            </a:extLst>
          </p:cNvPr>
          <p:cNvGrpSpPr/>
          <p:nvPr/>
        </p:nvGrpSpPr>
        <p:grpSpPr>
          <a:xfrm>
            <a:off x="1746449" y="2098584"/>
            <a:ext cx="1906291" cy="2583624"/>
            <a:chOff x="1581349" y="2280863"/>
            <a:chExt cx="1906291" cy="258362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3395A68-FE6B-A75F-C590-26DA1637217F}"/>
                </a:ext>
              </a:extLst>
            </p:cNvPr>
            <p:cNvSpPr txBox="1"/>
            <p:nvPr/>
          </p:nvSpPr>
          <p:spPr>
            <a:xfrm>
              <a:off x="1581349" y="2280863"/>
              <a:ext cx="1906291" cy="46166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</a:rPr>
                <a:t>TAKE ACTION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2BC314-3166-2680-264C-D4921586C6D5}"/>
                </a:ext>
              </a:extLst>
            </p:cNvPr>
            <p:cNvSpPr txBox="1"/>
            <p:nvPr/>
          </p:nvSpPr>
          <p:spPr>
            <a:xfrm>
              <a:off x="1793903" y="3050144"/>
              <a:ext cx="1417376" cy="1814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Piquing</a:t>
              </a:r>
            </a:p>
            <a:p>
              <a:pPr algn="ctr">
                <a:lnSpc>
                  <a:spcPct val="250000"/>
                </a:lnSpc>
              </a:pPr>
              <a:r>
                <a:rPr lang="en-US" sz="2000" b="1" dirty="0"/>
                <a:t>Inviting</a:t>
              </a:r>
            </a:p>
            <a:p>
              <a:pPr algn="ctr">
                <a:lnSpc>
                  <a:spcPct val="250000"/>
                </a:lnSpc>
              </a:pPr>
              <a:r>
                <a:rPr lang="en-US" sz="2000" b="1" dirty="0"/>
                <a:t>3-Way Calls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1662205-2BF3-47C5-170F-DDC8238D013E}"/>
              </a:ext>
            </a:extLst>
          </p:cNvPr>
          <p:cNvGrpSpPr/>
          <p:nvPr/>
        </p:nvGrpSpPr>
        <p:grpSpPr>
          <a:xfrm>
            <a:off x="8172116" y="2098584"/>
            <a:ext cx="1585867" cy="1969610"/>
            <a:chOff x="3528842" y="2280863"/>
            <a:chExt cx="1585867" cy="196961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C2C30AA-DE81-4A26-2B42-A4773A19E543}"/>
                </a:ext>
              </a:extLst>
            </p:cNvPr>
            <p:cNvSpPr txBox="1"/>
            <p:nvPr/>
          </p:nvSpPr>
          <p:spPr>
            <a:xfrm>
              <a:off x="3693944" y="2280863"/>
              <a:ext cx="1255665" cy="46166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</a:rPr>
                <a:t>RESULTS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D21FDE5-277C-48DF-9EE4-5512919E2652}"/>
                </a:ext>
              </a:extLst>
            </p:cNvPr>
            <p:cNvSpPr txBox="1"/>
            <p:nvPr/>
          </p:nvSpPr>
          <p:spPr>
            <a:xfrm>
              <a:off x="3528842" y="3050144"/>
              <a:ext cx="15858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HOW</a:t>
              </a:r>
            </a:p>
            <a:p>
              <a:pPr algn="ctr"/>
              <a:r>
                <a:rPr lang="en-US" sz="3600" b="1" dirty="0"/>
                <a:t>LONG?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76C43A-12D9-B954-9DAE-E248FDB39A45}"/>
              </a:ext>
            </a:extLst>
          </p:cNvPr>
          <p:cNvGrpSpPr/>
          <p:nvPr/>
        </p:nvGrpSpPr>
        <p:grpSpPr>
          <a:xfrm>
            <a:off x="3759387" y="2098584"/>
            <a:ext cx="2400535" cy="2447089"/>
            <a:chOff x="5194065" y="2280863"/>
            <a:chExt cx="2400535" cy="244708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365F05-547A-D543-A9F1-D9D397D09599}"/>
                </a:ext>
              </a:extLst>
            </p:cNvPr>
            <p:cNvSpPr txBox="1"/>
            <p:nvPr/>
          </p:nvSpPr>
          <p:spPr>
            <a:xfrm>
              <a:off x="5420348" y="2280863"/>
              <a:ext cx="1906291" cy="46166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</a:rPr>
                <a:t>MOMENTUM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24C61A3-F13C-B6A9-A3E6-181E8CA94A06}"/>
                </a:ext>
              </a:extLst>
            </p:cNvPr>
            <p:cNvSpPr txBox="1"/>
            <p:nvPr/>
          </p:nvSpPr>
          <p:spPr>
            <a:xfrm>
              <a:off x="5194065" y="3067903"/>
              <a:ext cx="2400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S</a:t>
              </a:r>
              <a:r>
                <a:rPr lang="en-US" sz="2400" b="1" dirty="0"/>
                <a:t> </a:t>
              </a:r>
              <a:r>
                <a:rPr lang="en-US" b="1" dirty="0"/>
                <a:t>❌</a:t>
              </a:r>
              <a:r>
                <a:rPr lang="en-US" sz="2400" b="1" dirty="0"/>
                <a:t> </a:t>
              </a:r>
              <a:r>
                <a:rPr lang="en-US" sz="3600" b="1" dirty="0"/>
                <a:t>M = MO</a:t>
              </a:r>
              <a:endParaRPr lang="en-US" sz="24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CF5BCE-7829-DF43-8F27-C08D1567E549}"/>
                </a:ext>
              </a:extLst>
            </p:cNvPr>
            <p:cNvSpPr txBox="1"/>
            <p:nvPr/>
          </p:nvSpPr>
          <p:spPr>
            <a:xfrm>
              <a:off x="5768999" y="3835400"/>
              <a:ext cx="1208985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S = Speed</a:t>
              </a:r>
            </a:p>
            <a:p>
              <a:endParaRPr lang="en-US" sz="1050" b="1" dirty="0"/>
            </a:p>
            <a:p>
              <a:r>
                <a:rPr lang="en-US" sz="2000" b="1" dirty="0"/>
                <a:t>M = Mass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021A6A9-8AA7-E62F-B554-76C7F5781D4A}"/>
              </a:ext>
            </a:extLst>
          </p:cNvPr>
          <p:cNvGrpSpPr/>
          <p:nvPr/>
        </p:nvGrpSpPr>
        <p:grpSpPr>
          <a:xfrm>
            <a:off x="9969397" y="2098584"/>
            <a:ext cx="1848584" cy="2944224"/>
            <a:chOff x="7797378" y="2280863"/>
            <a:chExt cx="1848584" cy="294422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946C278-DF2B-E977-3FC9-7589BD085759}"/>
                </a:ext>
              </a:extLst>
            </p:cNvPr>
            <p:cNvSpPr txBox="1"/>
            <p:nvPr/>
          </p:nvSpPr>
          <p:spPr>
            <a:xfrm>
              <a:off x="7797378" y="2280863"/>
              <a:ext cx="1848584" cy="46166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</a:rPr>
                <a:t>KEEP FILLING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5BA60C3-6EC7-2DB2-A8FB-486C9F90A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2506" y="2947861"/>
              <a:ext cx="1601053" cy="2277226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35A4C33-DDF2-342C-4E14-83C1E869B726}"/>
              </a:ext>
            </a:extLst>
          </p:cNvPr>
          <p:cNvGrpSpPr/>
          <p:nvPr/>
        </p:nvGrpSpPr>
        <p:grpSpPr>
          <a:xfrm>
            <a:off x="6276230" y="2098584"/>
            <a:ext cx="1702518" cy="1923869"/>
            <a:chOff x="10116700" y="2280863"/>
            <a:chExt cx="1702518" cy="192386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109ADC7-E154-A194-E898-91A2A9B81EF3}"/>
                </a:ext>
              </a:extLst>
            </p:cNvPr>
            <p:cNvSpPr txBox="1"/>
            <p:nvPr/>
          </p:nvSpPr>
          <p:spPr>
            <a:xfrm>
              <a:off x="10116700" y="2280863"/>
              <a:ext cx="1702518" cy="46166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</a:rPr>
                <a:t>FOLLOW UP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7498C6C-0B9D-B87E-3A51-8E318879477B}"/>
                </a:ext>
              </a:extLst>
            </p:cNvPr>
            <p:cNvSpPr txBox="1"/>
            <p:nvPr/>
          </p:nvSpPr>
          <p:spPr>
            <a:xfrm>
              <a:off x="10169890" y="3004403"/>
              <a:ext cx="15858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5-12 Times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9280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pipeline water nature illustration">
            <a:extLst>
              <a:ext uri="{FF2B5EF4-FFF2-40B4-BE49-F238E27FC236}">
                <a16:creationId xmlns:a16="http://schemas.microsoft.com/office/drawing/2014/main" id="{31BAD9B7-B12D-556E-73C7-6FDF457C18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3" b="91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7E1ACDE-C3A9-EF80-D53A-CEB13E1C1B0D}"/>
              </a:ext>
            </a:extLst>
          </p:cNvPr>
          <p:cNvSpPr txBox="1"/>
          <p:nvPr/>
        </p:nvSpPr>
        <p:spPr>
          <a:xfrm>
            <a:off x="2582173" y="204597"/>
            <a:ext cx="66848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TAKE ACTION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44E0445-98A5-3343-74AD-65FD67B8A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 rot="233322">
            <a:off x="5562601" y="1874091"/>
            <a:ext cx="5758339" cy="44456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CF584F-BA1E-1F71-732B-15B942810BF5}"/>
              </a:ext>
            </a:extLst>
          </p:cNvPr>
          <p:cNvSpPr txBox="1"/>
          <p:nvPr/>
        </p:nvSpPr>
        <p:spPr>
          <a:xfrm>
            <a:off x="897983" y="1677761"/>
            <a:ext cx="39890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i="1" u="none" strike="noStrike" dirty="0" err="1">
                <a:solidFill>
                  <a:schemeClr val="accent1"/>
                </a:solidFill>
                <a:effectLst/>
              </a:rPr>
              <a:t>MyPathToETL.com</a:t>
            </a:r>
            <a:endParaRPr lang="en-US" sz="4000" i="1" dirty="0">
              <a:solidFill>
                <a:schemeClr val="accent1"/>
              </a:solidFill>
            </a:endParaRPr>
          </a:p>
        </p:txBody>
      </p:sp>
      <p:pic>
        <p:nvPicPr>
          <p:cNvPr id="9" name="Graphic 8" descr="Exclamation mark with solid fill">
            <a:extLst>
              <a:ext uri="{FF2B5EF4-FFF2-40B4-BE49-F238E27FC236}">
                <a16:creationId xmlns:a16="http://schemas.microsoft.com/office/drawing/2014/main" id="{EE771ED2-E550-C8AA-51E9-9E171B6268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64774" y="463257"/>
            <a:ext cx="872594" cy="872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B8FF6E-92F6-2AC9-5743-6194F88C94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983" y="2478474"/>
            <a:ext cx="3989070" cy="403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46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Legacy Partne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74C"/>
      </a:accent1>
      <a:accent2>
        <a:srgbClr val="FFD700"/>
      </a:accent2>
      <a:accent3>
        <a:srgbClr val="2F65A7"/>
      </a:accent3>
      <a:accent4>
        <a:srgbClr val="D6DCE5"/>
      </a:accent4>
      <a:accent5>
        <a:srgbClr val="A2790D"/>
      </a:accent5>
      <a:accent6>
        <a:srgbClr val="B38811"/>
      </a:accent6>
      <a:hlink>
        <a:srgbClr val="5C00F9"/>
      </a:hlink>
      <a:folHlink>
        <a:srgbClr val="954FC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2322</TotalTime>
  <Words>155</Words>
  <Application>Microsoft Macintosh PowerPoint</Application>
  <PresentationFormat>Widescreen</PresentationFormat>
  <Paragraphs>67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Roboto</vt:lpstr>
      <vt:lpstr>Roboto Black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Bearj Jehanian</dc:creator>
  <cp:lastModifiedBy>Bearj Jehanian</cp:lastModifiedBy>
  <cp:revision>2</cp:revision>
  <dcterms:created xsi:type="dcterms:W3CDTF">2024-11-08T20:18:56Z</dcterms:created>
  <dcterms:modified xsi:type="dcterms:W3CDTF">2024-11-10T20:59:33Z</dcterms:modified>
</cp:coreProperties>
</file>