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 id="2147483689" r:id="rId3"/>
    <p:sldMasterId id="2147483703" r:id="rId4"/>
  </p:sldMasterIdLst>
  <p:notesMasterIdLst>
    <p:notesMasterId r:id="rId47"/>
  </p:notesMasterIdLst>
  <p:sldIdLst>
    <p:sldId id="3601" r:id="rId5"/>
    <p:sldId id="3629" r:id="rId6"/>
    <p:sldId id="3632" r:id="rId7"/>
    <p:sldId id="3631" r:id="rId8"/>
    <p:sldId id="3712" r:id="rId9"/>
    <p:sldId id="3600" r:id="rId10"/>
    <p:sldId id="3723" r:id="rId11"/>
    <p:sldId id="3623" r:id="rId12"/>
    <p:sldId id="3714" r:id="rId13"/>
    <p:sldId id="3715" r:id="rId14"/>
    <p:sldId id="3722" r:id="rId15"/>
    <p:sldId id="3617" r:id="rId16"/>
    <p:sldId id="3630" r:id="rId17"/>
    <p:sldId id="3718" r:id="rId18"/>
    <p:sldId id="3704" r:id="rId19"/>
    <p:sldId id="3711" r:id="rId20"/>
    <p:sldId id="3695" r:id="rId21"/>
    <p:sldId id="3625" r:id="rId22"/>
    <p:sldId id="3693" r:id="rId23"/>
    <p:sldId id="3692" r:id="rId24"/>
    <p:sldId id="3691" r:id="rId25"/>
    <p:sldId id="3615" r:id="rId26"/>
    <p:sldId id="3690" r:id="rId27"/>
    <p:sldId id="347" r:id="rId28"/>
    <p:sldId id="3689" r:id="rId29"/>
    <p:sldId id="3688" r:id="rId30"/>
    <p:sldId id="3710" r:id="rId31"/>
    <p:sldId id="3720" r:id="rId32"/>
    <p:sldId id="3719" r:id="rId33"/>
    <p:sldId id="3697" r:id="rId34"/>
    <p:sldId id="3608" r:id="rId35"/>
    <p:sldId id="3716" r:id="rId36"/>
    <p:sldId id="3698" r:id="rId37"/>
    <p:sldId id="3700" r:id="rId38"/>
    <p:sldId id="3687" r:id="rId39"/>
    <p:sldId id="3478" r:id="rId40"/>
    <p:sldId id="3669" r:id="rId41"/>
    <p:sldId id="3721" r:id="rId42"/>
    <p:sldId id="3694" r:id="rId43"/>
    <p:sldId id="3702" r:id="rId44"/>
    <p:sldId id="259" r:id="rId45"/>
    <p:sldId id="37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D51"/>
    <a:srgbClr val="ED7D31"/>
    <a:srgbClr val="008000"/>
    <a:srgbClr val="F2682A"/>
    <a:srgbClr val="0D2D52"/>
    <a:srgbClr val="FF0000"/>
    <a:srgbClr val="FFD700"/>
    <a:srgbClr val="00FF00"/>
    <a:srgbClr val="9E28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7B0C0E-FADD-7744-8110-A8924CCCE4AC}" v="46" dt="2024-10-20T00:49:23.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3"/>
    <p:restoredTop sz="96190"/>
  </p:normalViewPr>
  <p:slideViewPr>
    <p:cSldViewPr snapToGrid="0">
      <p:cViewPr varScale="1">
        <p:scale>
          <a:sx n="114" d="100"/>
          <a:sy n="114" d="100"/>
        </p:scale>
        <p:origin x="208" y="27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289006-01B5-624A-A080-4305045A63BD}" type="datetimeFigureOut">
              <a:rPr lang="en-US" smtClean="0"/>
              <a:t>10/22/24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2E257-1B0A-7F47-AEDA-69A487BD1378}" type="slidenum">
              <a:rPr lang="en-US" smtClean="0"/>
              <a:t>‹#›</a:t>
            </a:fld>
            <a:endParaRPr lang="en-US"/>
          </a:p>
        </p:txBody>
      </p:sp>
    </p:spTree>
    <p:extLst>
      <p:ext uri="{BB962C8B-B14F-4D97-AF65-F5344CB8AC3E}">
        <p14:creationId xmlns:p14="http://schemas.microsoft.com/office/powerpoint/2010/main" val="3627754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375844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547664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48344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230093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94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364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what to do, let's talk about how to do it.</a:t>
            </a:r>
          </a:p>
          <a:p>
            <a:endParaRPr lang="en-US" dirty="0"/>
          </a:p>
          <a:p>
            <a:r>
              <a:rPr lang="en-US" dirty="0"/>
              <a:t>LAUNCH YOUR BUSINESS!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494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167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941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529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69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Myriad Pro"/>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sym typeface="Myriad Pro"/>
            </a:endParaRPr>
          </a:p>
        </p:txBody>
      </p:sp>
    </p:spTree>
    <p:extLst>
      <p:ext uri="{BB962C8B-B14F-4D97-AF65-F5344CB8AC3E}">
        <p14:creationId xmlns:p14="http://schemas.microsoft.com/office/powerpoint/2010/main" val="1884980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Start</a:t>
            </a:r>
          </a:p>
          <a:p>
            <a:endParaRPr lang="en-US" dirty="0"/>
          </a:p>
          <a:p>
            <a:r>
              <a:rPr lang="en-US" dirty="0"/>
              <a:t>Build Confidence - You and Company</a:t>
            </a:r>
          </a:p>
          <a:p>
            <a:endParaRPr lang="en-US" dirty="0"/>
          </a:p>
          <a:p>
            <a:r>
              <a:rPr lang="en-US" dirty="0"/>
              <a:t>Get Paid</a:t>
            </a:r>
          </a:p>
          <a:p>
            <a:endParaRPr lang="en-US" dirty="0"/>
          </a:p>
          <a:p>
            <a:r>
              <a:rPr lang="en-US" dirty="0"/>
              <a:t>$500 Bonus for enrolling 30 customers between you and your team</a:t>
            </a:r>
          </a:p>
          <a:p>
            <a:r>
              <a:rPr lang="en-US" dirty="0"/>
              <a:t>Specifics from the person who enrolled you or invited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know what to do, let's talk about how to do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022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Start</a:t>
            </a:r>
          </a:p>
          <a:p>
            <a:endParaRPr lang="en-US" dirty="0"/>
          </a:p>
          <a:p>
            <a:r>
              <a:rPr lang="en-US" dirty="0"/>
              <a:t>Build Confidence - You and Company</a:t>
            </a:r>
          </a:p>
          <a:p>
            <a:endParaRPr lang="en-US" dirty="0"/>
          </a:p>
          <a:p>
            <a:r>
              <a:rPr lang="en-US" dirty="0"/>
              <a:t>Get Paid</a:t>
            </a:r>
          </a:p>
          <a:p>
            <a:endParaRPr lang="en-US" dirty="0"/>
          </a:p>
          <a:p>
            <a:r>
              <a:rPr lang="en-US" dirty="0"/>
              <a:t>$500 Bonus for enrolling 30 customers between you and your team</a:t>
            </a:r>
          </a:p>
          <a:p>
            <a:r>
              <a:rPr lang="en-US" dirty="0"/>
              <a:t>Specifics from the person who enrolled you or invited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know what to do, let's talk about how to do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648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goal when you get started is to get in the black ASAP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546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goal when you get started is to get in the black ASAP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303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Sources of Customers</a:t>
            </a:r>
          </a:p>
          <a:p>
            <a:r>
              <a:rPr lang="en-US" dirty="0"/>
              <a:t>The Most Important Customer is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358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Start</a:t>
            </a:r>
          </a:p>
          <a:p>
            <a:endParaRPr lang="en-US" dirty="0"/>
          </a:p>
          <a:p>
            <a:r>
              <a:rPr lang="en-US" dirty="0"/>
              <a:t>Build Confidence - You and Company</a:t>
            </a:r>
          </a:p>
          <a:p>
            <a:endParaRPr lang="en-US" dirty="0"/>
          </a:p>
          <a:p>
            <a:r>
              <a:rPr lang="en-US" dirty="0"/>
              <a:t>Get Paid</a:t>
            </a:r>
          </a:p>
          <a:p>
            <a:endParaRPr lang="en-US" dirty="0"/>
          </a:p>
          <a:p>
            <a:r>
              <a:rPr lang="en-US" dirty="0"/>
              <a:t>$500 Bonus for enrolling 30 customers between you and your team</a:t>
            </a:r>
          </a:p>
          <a:p>
            <a:r>
              <a:rPr lang="en-US" dirty="0"/>
              <a:t>Specifics from the person who enrolled you or invited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you know what to do, let's talk about how to do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74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7599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78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3271194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A2E257-1B0A-7F47-AEDA-69A487BD1378}" type="slidenum">
              <a:rPr lang="en-US" smtClean="0"/>
              <a:t>41</a:t>
            </a:fld>
            <a:endParaRPr lang="en-US"/>
          </a:p>
        </p:txBody>
      </p:sp>
    </p:spTree>
    <p:extLst>
      <p:ext uri="{BB962C8B-B14F-4D97-AF65-F5344CB8AC3E}">
        <p14:creationId xmlns:p14="http://schemas.microsoft.com/office/powerpoint/2010/main" val="3182909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449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2973CC-9C19-C542-AA25-6136E414E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0318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r>
              <a:rPr lang="en-US" dirty="0"/>
              <a:t>	</a:t>
            </a:r>
            <a:endParaRPr dirty="0"/>
          </a:p>
        </p:txBody>
      </p:sp>
    </p:spTree>
    <p:extLst>
      <p:ext uri="{BB962C8B-B14F-4D97-AF65-F5344CB8AC3E}">
        <p14:creationId xmlns:p14="http://schemas.microsoft.com/office/powerpoint/2010/main" val="3274738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53f2109e0a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53f2109e0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6311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272158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 name="Google Shape;8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793436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extLst>
      <p:ext uri="{BB962C8B-B14F-4D97-AF65-F5344CB8AC3E}">
        <p14:creationId xmlns:p14="http://schemas.microsoft.com/office/powerpoint/2010/main" val="1069920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extLst>
      <p:ext uri="{BB962C8B-B14F-4D97-AF65-F5344CB8AC3E}">
        <p14:creationId xmlns:p14="http://schemas.microsoft.com/office/powerpoint/2010/main" val="1727882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3003-A913-C28C-4A5C-62A94F97FE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97E971-CD28-9C66-3466-9EBFE3A679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F183A5-9D26-3A9F-D5B7-32B146D322E7}"/>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5" name="Footer Placeholder 4">
            <a:extLst>
              <a:ext uri="{FF2B5EF4-FFF2-40B4-BE49-F238E27FC236}">
                <a16:creationId xmlns:a16="http://schemas.microsoft.com/office/drawing/2014/main" id="{C9EE8BDE-731E-95F6-311F-987858972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04C1D1-092C-98EA-D1FF-3BA0F3DDCBF0}"/>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698067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1E09-2419-160A-A3CA-4DC47DE5EA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79D4E4-15B9-0F0C-A2AD-93ECE80205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23193-943A-68B0-B6F2-65512EA56290}"/>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5" name="Footer Placeholder 4">
            <a:extLst>
              <a:ext uri="{FF2B5EF4-FFF2-40B4-BE49-F238E27FC236}">
                <a16:creationId xmlns:a16="http://schemas.microsoft.com/office/drawing/2014/main" id="{43D62788-6D7D-C1A7-D729-867F3BD94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75437-21C0-FBF9-7F40-0EBD96720A53}"/>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400311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9F6110-FDDA-3C3E-0079-54302B4AF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EB2C68-0ED1-66C3-DBA7-AAC7E782CE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8CFE1-09BD-2013-B870-58C16C3BD3B3}"/>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5" name="Footer Placeholder 4">
            <a:extLst>
              <a:ext uri="{FF2B5EF4-FFF2-40B4-BE49-F238E27FC236}">
                <a16:creationId xmlns:a16="http://schemas.microsoft.com/office/drawing/2014/main" id="{2B8670DF-46BE-5071-5E70-79E1AF03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9091F-9A3E-4F1D-148E-511D198655AB}"/>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527333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mparison">
    <p:bg>
      <p:bgPr>
        <a:solidFill>
          <a:srgbClr val="01030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79430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pic>
        <p:nvPicPr>
          <p:cNvPr id="10" name="Google Shape;10;p12" descr="ACN_1C_Blue.png"/>
          <p:cNvPicPr preferRelativeResize="0"/>
          <p:nvPr/>
        </p:nvPicPr>
        <p:blipFill rotWithShape="1">
          <a:blip r:embed="rId2">
            <a:alphaModFix/>
          </a:blip>
          <a:srcRect/>
          <a:stretch/>
        </p:blipFill>
        <p:spPr>
          <a:xfrm>
            <a:off x="10797887" y="6300006"/>
            <a:ext cx="1013450" cy="264209"/>
          </a:xfrm>
          <a:prstGeom prst="rect">
            <a:avLst/>
          </a:prstGeom>
          <a:noFill/>
          <a:ln>
            <a:noFill/>
          </a:ln>
        </p:spPr>
      </p:pic>
      <p:sp>
        <p:nvSpPr>
          <p:cNvPr id="11" name="Google Shape;11;p1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2216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1"/>
        <p:cNvGrpSpPr/>
        <p:nvPr/>
      </p:nvGrpSpPr>
      <p:grpSpPr>
        <a:xfrm>
          <a:off x="0" y="0"/>
          <a:ext cx="0" cy="0"/>
          <a:chOff x="0" y="0"/>
          <a:chExt cx="0" cy="0"/>
        </a:xfrm>
      </p:grpSpPr>
      <p:sp>
        <p:nvSpPr>
          <p:cNvPr id="22" name="Google Shape;22;p15"/>
          <p:cNvSpPr>
            <a:spLocks noGrp="1"/>
          </p:cNvSpPr>
          <p:nvPr>
            <p:ph type="pic" idx="2"/>
          </p:nvPr>
        </p:nvSpPr>
        <p:spPr>
          <a:xfrm>
            <a:off x="3115717" y="431602"/>
            <a:ext cx="8719841" cy="5813228"/>
          </a:xfrm>
          <a:prstGeom prst="rect">
            <a:avLst/>
          </a:prstGeom>
          <a:noFill/>
          <a:ln>
            <a:noFill/>
          </a:ln>
        </p:spPr>
      </p:sp>
      <p:sp>
        <p:nvSpPr>
          <p:cNvPr id="23" name="Google Shape;23;p15"/>
          <p:cNvSpPr txBox="1">
            <a:spLocks noGrp="1"/>
          </p:cNvSpPr>
          <p:nvPr>
            <p:ph type="title"/>
          </p:nvPr>
        </p:nvSpPr>
        <p:spPr>
          <a:xfrm>
            <a:off x="2193728" y="446484"/>
            <a:ext cx="3750469" cy="2803923"/>
          </a:xfrm>
          <a:prstGeom prst="rect">
            <a:avLst/>
          </a:prstGeom>
          <a:noFill/>
          <a:ln>
            <a:noFill/>
          </a:ln>
        </p:spPr>
        <p:txBody>
          <a:bodyPr spcFirstLastPara="1" wrap="square" lIns="71425" tIns="71425" rIns="71425" bIns="71425" anchor="b"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4" name="Google Shape;24;p15"/>
          <p:cNvSpPr txBox="1">
            <a:spLocks noGrp="1"/>
          </p:cNvSpPr>
          <p:nvPr>
            <p:ph type="body" idx="1"/>
          </p:nvPr>
        </p:nvSpPr>
        <p:spPr>
          <a:xfrm>
            <a:off x="2193728" y="3321845"/>
            <a:ext cx="3750469" cy="2893219"/>
          </a:xfrm>
          <a:prstGeom prst="rect">
            <a:avLst/>
          </a:prstGeom>
          <a:noFill/>
          <a:ln>
            <a:noFill/>
          </a:ln>
        </p:spPr>
        <p:txBody>
          <a:bodyPr spcFirstLastPara="1" wrap="square" lIns="71425" tIns="71425" rIns="71425" bIns="71425" anchor="t" anchorCtr="0">
            <a:normAutofit/>
          </a:bodyPr>
          <a:lstStyle>
            <a:lvl1pPr marL="228600" lvl="0" indent="-114300" algn="ctr">
              <a:lnSpc>
                <a:spcPct val="80000"/>
              </a:lnSpc>
              <a:spcBef>
                <a:spcPts val="0"/>
              </a:spcBef>
              <a:spcAft>
                <a:spcPts val="0"/>
              </a:spcAft>
              <a:buClr>
                <a:srgbClr val="4F92D3"/>
              </a:buClr>
              <a:buSzPts val="9000"/>
              <a:buFont typeface="Helvetica Neue"/>
              <a:buNone/>
              <a:defRPr sz="4500" b="0" i="0">
                <a:solidFill>
                  <a:srgbClr val="4F92D3"/>
                </a:solidFill>
              </a:defRPr>
            </a:lvl1pPr>
            <a:lvl2pPr marL="457200" lvl="1" indent="-114300" algn="ctr">
              <a:lnSpc>
                <a:spcPct val="80000"/>
              </a:lnSpc>
              <a:spcBef>
                <a:spcPts val="0"/>
              </a:spcBef>
              <a:spcAft>
                <a:spcPts val="0"/>
              </a:spcAft>
              <a:buClr>
                <a:srgbClr val="4F92D3"/>
              </a:buClr>
              <a:buSzPts val="9000"/>
              <a:buFont typeface="Helvetica Neue"/>
              <a:buNone/>
              <a:defRPr sz="4500" b="0" i="0">
                <a:solidFill>
                  <a:srgbClr val="4F92D3"/>
                </a:solidFill>
              </a:defRPr>
            </a:lvl2pPr>
            <a:lvl3pPr marL="685800" lvl="2" indent="-114300" algn="ctr">
              <a:lnSpc>
                <a:spcPct val="80000"/>
              </a:lnSpc>
              <a:spcBef>
                <a:spcPts val="0"/>
              </a:spcBef>
              <a:spcAft>
                <a:spcPts val="0"/>
              </a:spcAft>
              <a:buClr>
                <a:srgbClr val="4F92D3"/>
              </a:buClr>
              <a:buSzPts val="9000"/>
              <a:buFont typeface="Helvetica Neue"/>
              <a:buNone/>
              <a:defRPr sz="4500" b="0" i="0">
                <a:solidFill>
                  <a:srgbClr val="4F92D3"/>
                </a:solidFill>
              </a:defRPr>
            </a:lvl3pPr>
            <a:lvl4pPr marL="914400" lvl="3" indent="-114300" algn="ctr">
              <a:lnSpc>
                <a:spcPct val="80000"/>
              </a:lnSpc>
              <a:spcBef>
                <a:spcPts val="0"/>
              </a:spcBef>
              <a:spcAft>
                <a:spcPts val="0"/>
              </a:spcAft>
              <a:buClr>
                <a:srgbClr val="4F92D3"/>
              </a:buClr>
              <a:buSzPts val="9000"/>
              <a:buFont typeface="Helvetica Neue"/>
              <a:buNone/>
              <a:defRPr sz="4500" b="0" i="0">
                <a:solidFill>
                  <a:srgbClr val="4F92D3"/>
                </a:solidFill>
              </a:defRPr>
            </a:lvl4pPr>
            <a:lvl5pPr marL="1143000" lvl="4" indent="-114300" algn="ctr">
              <a:lnSpc>
                <a:spcPct val="80000"/>
              </a:lnSpc>
              <a:spcBef>
                <a:spcPts val="0"/>
              </a:spcBef>
              <a:spcAft>
                <a:spcPts val="0"/>
              </a:spcAft>
              <a:buClr>
                <a:srgbClr val="4F92D3"/>
              </a:buClr>
              <a:buSzPts val="9000"/>
              <a:buFont typeface="Helvetica Neue"/>
              <a:buNone/>
              <a:defRPr sz="4500" b="0" i="0">
                <a:solidFill>
                  <a:srgbClr val="4F92D3"/>
                </a:solidFill>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25" name="Google Shape;25;p15"/>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19116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8" name="Google Shape;28;p16"/>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47445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1" name="Google Shape;31;p1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2" name="Google Shape;32;p1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49291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3"/>
        <p:cNvGrpSpPr/>
        <p:nvPr/>
      </p:nvGrpSpPr>
      <p:grpSpPr>
        <a:xfrm>
          <a:off x="0" y="0"/>
          <a:ext cx="0" cy="0"/>
          <a:chOff x="0" y="0"/>
          <a:chExt cx="0" cy="0"/>
        </a:xfrm>
      </p:grpSpPr>
      <p:sp>
        <p:nvSpPr>
          <p:cNvPr id="34" name="Google Shape;34;p18"/>
          <p:cNvSpPr>
            <a:spLocks noGrp="1"/>
          </p:cNvSpPr>
          <p:nvPr>
            <p:ph type="pic" idx="2"/>
          </p:nvPr>
        </p:nvSpPr>
        <p:spPr>
          <a:xfrm>
            <a:off x="4397127" y="1818679"/>
            <a:ext cx="6630294" cy="4420196"/>
          </a:xfrm>
          <a:prstGeom prst="rect">
            <a:avLst/>
          </a:prstGeom>
          <a:noFill/>
          <a:ln>
            <a:noFill/>
          </a:ln>
        </p:spPr>
      </p:sp>
      <p:sp>
        <p:nvSpPr>
          <p:cNvPr id="35" name="Google Shape;35;p18"/>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6" name="Google Shape;36;p18"/>
          <p:cNvSpPr txBox="1">
            <a:spLocks noGrp="1"/>
          </p:cNvSpPr>
          <p:nvPr>
            <p:ph type="body" idx="1"/>
          </p:nvPr>
        </p:nvSpPr>
        <p:spPr>
          <a:xfrm>
            <a:off x="2193728" y="1821656"/>
            <a:ext cx="3750469"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7" name="Google Shape;37;p18"/>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48163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2193727" y="892970"/>
            <a:ext cx="7804547" cy="5072063"/>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0" name="Google Shape;40;p19"/>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26124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20"/>
          <p:cNvSpPr>
            <a:spLocks noGrp="1"/>
          </p:cNvSpPr>
          <p:nvPr>
            <p:ph type="pic" idx="2"/>
          </p:nvPr>
        </p:nvSpPr>
        <p:spPr>
          <a:xfrm>
            <a:off x="6221017" y="3536157"/>
            <a:ext cx="4257245" cy="2839641"/>
          </a:xfrm>
          <a:prstGeom prst="rect">
            <a:avLst/>
          </a:prstGeom>
          <a:noFill/>
          <a:ln>
            <a:noFill/>
          </a:ln>
        </p:spPr>
      </p:sp>
      <p:sp>
        <p:nvSpPr>
          <p:cNvPr id="43" name="Google Shape;43;p20"/>
          <p:cNvSpPr>
            <a:spLocks noGrp="1"/>
          </p:cNvSpPr>
          <p:nvPr>
            <p:ph type="pic" idx="3"/>
          </p:nvPr>
        </p:nvSpPr>
        <p:spPr>
          <a:xfrm>
            <a:off x="6096000" y="625079"/>
            <a:ext cx="4125516" cy="2750345"/>
          </a:xfrm>
          <a:prstGeom prst="rect">
            <a:avLst/>
          </a:prstGeom>
          <a:noFill/>
          <a:ln>
            <a:noFill/>
          </a:ln>
        </p:spPr>
      </p:sp>
      <p:sp>
        <p:nvSpPr>
          <p:cNvPr id="44" name="Google Shape;44;p20"/>
          <p:cNvSpPr>
            <a:spLocks noGrp="1"/>
          </p:cNvSpPr>
          <p:nvPr>
            <p:ph type="pic" idx="4"/>
          </p:nvPr>
        </p:nvSpPr>
        <p:spPr>
          <a:xfrm>
            <a:off x="-145852" y="625078"/>
            <a:ext cx="8425160" cy="5616774"/>
          </a:xfrm>
          <a:prstGeom prst="rect">
            <a:avLst/>
          </a:prstGeom>
          <a:noFill/>
          <a:ln>
            <a:noFill/>
          </a:ln>
        </p:spPr>
      </p:sp>
      <p:sp>
        <p:nvSpPr>
          <p:cNvPr id="45" name="Google Shape;45;p20"/>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82394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DEC8-C88F-8824-A552-3338244E6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FCEB9-5639-9EC8-CAA0-C7A380F903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4E5E0-027E-BDAA-55DD-A4252D2FAFAE}"/>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5" name="Footer Placeholder 4">
            <a:extLst>
              <a:ext uri="{FF2B5EF4-FFF2-40B4-BE49-F238E27FC236}">
                <a16:creationId xmlns:a16="http://schemas.microsoft.com/office/drawing/2014/main" id="{54F37443-DCDD-3572-A835-9C9C4B27D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5A700-D5AF-2F3A-23FC-F56C6C85AF03}"/>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1774130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21"/>
          <p:cNvSpPr txBox="1">
            <a:spLocks noGrp="1"/>
          </p:cNvSpPr>
          <p:nvPr>
            <p:ph type="body" idx="1"/>
          </p:nvPr>
        </p:nvSpPr>
        <p:spPr>
          <a:xfrm>
            <a:off x="2416969" y="4473774"/>
            <a:ext cx="7358063" cy="429323"/>
          </a:xfrm>
          <a:prstGeom prst="rect">
            <a:avLst/>
          </a:prstGeom>
          <a:noFill/>
          <a:ln>
            <a:noFill/>
          </a:ln>
        </p:spPr>
        <p:txBody>
          <a:bodyPr spcFirstLastPara="1" wrap="square" lIns="71425" tIns="71425" rIns="71425" bIns="71425" anchor="t" anchorCtr="0">
            <a:spAutoFit/>
          </a:bodyPr>
          <a:lstStyle>
            <a:lvl1pPr marL="228600" lvl="0" indent="-114300" algn="ctr">
              <a:lnSpc>
                <a:spcPct val="194736"/>
              </a:lnSpc>
              <a:spcBef>
                <a:spcPts val="0"/>
              </a:spcBef>
              <a:spcAft>
                <a:spcPts val="0"/>
              </a:spcAft>
              <a:buClr>
                <a:srgbClr val="5E5E5E"/>
              </a:buClr>
              <a:buSzPts val="1900"/>
              <a:buFont typeface="Helvetica Neue"/>
              <a:buNone/>
              <a:defRPr sz="950"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8" name="Google Shape;48;p21"/>
          <p:cNvSpPr txBox="1">
            <a:spLocks noGrp="1"/>
          </p:cNvSpPr>
          <p:nvPr>
            <p:ph type="body" idx="2"/>
          </p:nvPr>
        </p:nvSpPr>
        <p:spPr>
          <a:xfrm>
            <a:off x="2416969" y="2623194"/>
            <a:ext cx="7358063" cy="1182991"/>
          </a:xfrm>
          <a:prstGeom prst="rect">
            <a:avLst/>
          </a:prstGeom>
          <a:noFill/>
          <a:ln>
            <a:noFill/>
          </a:ln>
        </p:spPr>
        <p:txBody>
          <a:bodyPr spcFirstLastPara="1" wrap="square" lIns="71425" tIns="71425" rIns="71425" bIns="71425" anchor="ctr" anchorCtr="0">
            <a:spAutoFit/>
          </a:bodyPr>
          <a:lstStyle>
            <a:lvl1pPr marL="228600" lvl="0" indent="-114300" algn="ctr">
              <a:lnSpc>
                <a:spcPct val="100000"/>
              </a:lnSpc>
              <a:spcBef>
                <a:spcPts val="1500"/>
              </a:spcBef>
              <a:spcAft>
                <a:spcPts val="0"/>
              </a:spcAft>
              <a:buClr>
                <a:srgbClr val="5E5E5E"/>
              </a:buClr>
              <a:buSzPts val="5500"/>
              <a:buFont typeface="Helvetica Neue"/>
              <a:buNone/>
              <a:defRPr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9" name="Google Shape;49;p2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115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22"/>
          <p:cNvSpPr>
            <a:spLocks noGrp="1"/>
          </p:cNvSpPr>
          <p:nvPr>
            <p:ph type="pic" idx="2"/>
          </p:nvPr>
        </p:nvSpPr>
        <p:spPr>
          <a:xfrm>
            <a:off x="856135" y="0"/>
            <a:ext cx="10479732" cy="6991946"/>
          </a:xfrm>
          <a:prstGeom prst="rect">
            <a:avLst/>
          </a:prstGeom>
          <a:noFill/>
          <a:ln>
            <a:noFill/>
          </a:ln>
        </p:spPr>
      </p:sp>
      <p:sp>
        <p:nvSpPr>
          <p:cNvPr id="52" name="Google Shape;52;p2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62270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51DE9-338E-A247-944C-F9161DF07E62}" type="datetimeFigureOut">
              <a:rPr lang="en-US" smtClean="0"/>
              <a:t>10/22/24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3F79D-C5BD-3040-8A3D-303EF7330107}" type="slidenum">
              <a:rPr lang="en-US" smtClean="0"/>
              <a:t>‹#›</a:t>
            </a:fld>
            <a:endParaRPr lang="en-US"/>
          </a:p>
        </p:txBody>
      </p:sp>
    </p:spTree>
    <p:extLst>
      <p:ext uri="{BB962C8B-B14F-4D97-AF65-F5344CB8AC3E}">
        <p14:creationId xmlns:p14="http://schemas.microsoft.com/office/powerpoint/2010/main" val="2061313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9AF6-45A4-B39A-A02C-DB73F58FD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7C97B-12A2-B028-88FB-C65400FDA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CBD96-7442-157F-D0A0-1AB682C6CE22}"/>
              </a:ext>
            </a:extLst>
          </p:cNvPr>
          <p:cNvSpPr>
            <a:spLocks noGrp="1"/>
          </p:cNvSpPr>
          <p:nvPr>
            <p:ph type="dt" sz="half" idx="10"/>
          </p:nvPr>
        </p:nvSpPr>
        <p:spPr/>
        <p:txBody>
          <a:bodyPr/>
          <a:lstStyle/>
          <a:p>
            <a:fld id="{A7CEE4F6-D523-4E5D-8B8B-D58B913A7C4E}" type="datetimeFigureOut">
              <a:rPr lang="en-US" smtClean="0"/>
              <a:t>10/22/24</a:t>
            </a:fld>
            <a:endParaRPr lang="en-US"/>
          </a:p>
        </p:txBody>
      </p:sp>
      <p:sp>
        <p:nvSpPr>
          <p:cNvPr id="5" name="Footer Placeholder 4">
            <a:extLst>
              <a:ext uri="{FF2B5EF4-FFF2-40B4-BE49-F238E27FC236}">
                <a16:creationId xmlns:a16="http://schemas.microsoft.com/office/drawing/2014/main" id="{E217D96C-E1A3-EC3F-A993-02B5F1D4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2AE7B-9402-E859-E6B6-889DC9888151}"/>
              </a:ext>
            </a:extLst>
          </p:cNvPr>
          <p:cNvSpPr>
            <a:spLocks noGrp="1"/>
          </p:cNvSpPr>
          <p:nvPr>
            <p:ph type="sldNum" sz="quarter" idx="12"/>
          </p:nvPr>
        </p:nvSpPr>
        <p:spPr/>
        <p:txBody>
          <a:bodyPr/>
          <a:lstStyle/>
          <a:p>
            <a:fld id="{F055D389-0336-42AE-92D7-69C42492674C}" type="slidenum">
              <a:rPr lang="en-US" smtClean="0"/>
              <a:t>‹#›</a:t>
            </a:fld>
            <a:endParaRPr lang="en-US"/>
          </a:p>
        </p:txBody>
      </p:sp>
    </p:spTree>
    <p:extLst>
      <p:ext uri="{BB962C8B-B14F-4D97-AF65-F5344CB8AC3E}">
        <p14:creationId xmlns:p14="http://schemas.microsoft.com/office/powerpoint/2010/main" val="1584382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 name="Shape 72"/>
          <p:cNvSpPr>
            <a:spLocks noGrp="1"/>
          </p:cNvSpPr>
          <p:nvPr>
            <p:ph type="sldNum" sz="quarter" idx="10"/>
          </p:nvPr>
        </p:nvSpPr>
        <p:spPr/>
        <p:txBody>
          <a:bodyPr/>
          <a:lstStyle>
            <a:lvl1pPr>
              <a:defRPr/>
            </a:lvl1pPr>
          </a:lstStyle>
          <a:p>
            <a:fld id="{3257945B-24AD-4131-B3B7-13CC98FDC36A}" type="slidenum">
              <a:rPr lang="en-US" altLang="en-US"/>
              <a:pPr/>
              <a:t>‹#›</a:t>
            </a:fld>
            <a:endParaRPr lang="en-US" altLang="en-US" dirty="0"/>
          </a:p>
        </p:txBody>
      </p:sp>
    </p:spTree>
    <p:extLst>
      <p:ext uri="{BB962C8B-B14F-4D97-AF65-F5344CB8AC3E}">
        <p14:creationId xmlns:p14="http://schemas.microsoft.com/office/powerpoint/2010/main" val="399944449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Subtitle" type="title">
  <p:cSld name="Title &amp; Subtitle">
    <p:spTree>
      <p:nvGrpSpPr>
        <p:cNvPr id="1" name="Shape 9"/>
        <p:cNvGrpSpPr/>
        <p:nvPr/>
      </p:nvGrpSpPr>
      <p:grpSpPr>
        <a:xfrm>
          <a:off x="0" y="0"/>
          <a:ext cx="0" cy="0"/>
          <a:chOff x="0" y="0"/>
          <a:chExt cx="0" cy="0"/>
        </a:xfrm>
      </p:grpSpPr>
      <p:pic>
        <p:nvPicPr>
          <p:cNvPr id="10" name="Google Shape;10;p12" descr="ACN_1C_Blue.png"/>
          <p:cNvPicPr preferRelativeResize="0"/>
          <p:nvPr/>
        </p:nvPicPr>
        <p:blipFill rotWithShape="1">
          <a:blip r:embed="rId2">
            <a:alphaModFix/>
          </a:blip>
          <a:srcRect/>
          <a:stretch/>
        </p:blipFill>
        <p:spPr>
          <a:xfrm>
            <a:off x="10797887" y="6300006"/>
            <a:ext cx="1013450" cy="264209"/>
          </a:xfrm>
          <a:prstGeom prst="rect">
            <a:avLst/>
          </a:prstGeom>
          <a:noFill/>
          <a:ln>
            <a:noFill/>
          </a:ln>
        </p:spPr>
      </p:pic>
      <p:sp>
        <p:nvSpPr>
          <p:cNvPr id="11" name="Google Shape;11;p1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38797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SzPts val="10800"/>
              <a:buNone/>
              <a:defRPr/>
            </a:lvl1pPr>
            <a:lvl2pPr lvl="1" algn="l">
              <a:lnSpc>
                <a:spcPct val="100000"/>
              </a:lnSpc>
              <a:spcBef>
                <a:spcPts val="0"/>
              </a:spcBef>
              <a:spcAft>
                <a:spcPts val="0"/>
              </a:spcAft>
              <a:buSzPts val="10800"/>
              <a:buNone/>
              <a:defRPr/>
            </a:lvl2pPr>
            <a:lvl3pPr lvl="2" algn="l">
              <a:lnSpc>
                <a:spcPct val="100000"/>
              </a:lnSpc>
              <a:spcBef>
                <a:spcPts val="0"/>
              </a:spcBef>
              <a:spcAft>
                <a:spcPts val="0"/>
              </a:spcAft>
              <a:buSzPts val="10800"/>
              <a:buNone/>
              <a:defRPr/>
            </a:lvl3pPr>
            <a:lvl4pPr lvl="3" algn="l">
              <a:lnSpc>
                <a:spcPct val="100000"/>
              </a:lnSpc>
              <a:spcBef>
                <a:spcPts val="0"/>
              </a:spcBef>
              <a:spcAft>
                <a:spcPts val="0"/>
              </a:spcAft>
              <a:buSzPts val="10800"/>
              <a:buNone/>
              <a:defRPr/>
            </a:lvl4pPr>
            <a:lvl5pPr lvl="4" algn="l">
              <a:lnSpc>
                <a:spcPct val="100000"/>
              </a:lnSpc>
              <a:spcBef>
                <a:spcPts val="0"/>
              </a:spcBef>
              <a:spcAft>
                <a:spcPts val="0"/>
              </a:spcAft>
              <a:buSzPts val="10800"/>
              <a:buNone/>
              <a:defRPr/>
            </a:lvl5pPr>
            <a:lvl6pPr lvl="5" algn="l">
              <a:lnSpc>
                <a:spcPct val="100000"/>
              </a:lnSpc>
              <a:spcBef>
                <a:spcPts val="0"/>
              </a:spcBef>
              <a:spcAft>
                <a:spcPts val="0"/>
              </a:spcAft>
              <a:buSzPts val="10800"/>
              <a:buNone/>
              <a:defRPr/>
            </a:lvl6pPr>
            <a:lvl7pPr lvl="6" algn="l">
              <a:lnSpc>
                <a:spcPct val="100000"/>
              </a:lnSpc>
              <a:spcBef>
                <a:spcPts val="0"/>
              </a:spcBef>
              <a:spcAft>
                <a:spcPts val="0"/>
              </a:spcAft>
              <a:buSzPts val="10800"/>
              <a:buNone/>
              <a:defRPr/>
            </a:lvl7pPr>
            <a:lvl8pPr lvl="7" algn="l">
              <a:lnSpc>
                <a:spcPct val="100000"/>
              </a:lnSpc>
              <a:spcBef>
                <a:spcPts val="0"/>
              </a:spcBef>
              <a:spcAft>
                <a:spcPts val="0"/>
              </a:spcAft>
              <a:buSzPts val="10800"/>
              <a:buNone/>
              <a:defRPr/>
            </a:lvl8pPr>
            <a:lvl9pPr lvl="8" algn="l">
              <a:lnSpc>
                <a:spcPct val="100000"/>
              </a:lnSpc>
              <a:spcBef>
                <a:spcPts val="0"/>
              </a:spcBef>
              <a:spcAft>
                <a:spcPts val="0"/>
              </a:spcAft>
              <a:buSzPts val="10800"/>
              <a:buNone/>
              <a:defRPr/>
            </a:lvl9pPr>
          </a:lstStyle>
          <a:p>
            <a:endParaRPr/>
          </a:p>
        </p:txBody>
      </p:sp>
      <p:sp>
        <p:nvSpPr>
          <p:cNvPr id="17" name="Google Shape;17;p2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SzPts val="7975"/>
              <a:buChar char="•"/>
              <a:defRPr/>
            </a:lvl1pPr>
            <a:lvl2pPr marL="457200" lvl="1" indent="-367506" algn="ctr">
              <a:lnSpc>
                <a:spcPct val="100000"/>
              </a:lnSpc>
              <a:spcBef>
                <a:spcPts val="1500"/>
              </a:spcBef>
              <a:spcAft>
                <a:spcPts val="0"/>
              </a:spcAft>
              <a:buSzPts val="7975"/>
              <a:buChar char="•"/>
              <a:defRPr/>
            </a:lvl2pPr>
            <a:lvl3pPr marL="685800" lvl="2" indent="-367506" algn="ctr">
              <a:lnSpc>
                <a:spcPct val="100000"/>
              </a:lnSpc>
              <a:spcBef>
                <a:spcPts val="1500"/>
              </a:spcBef>
              <a:spcAft>
                <a:spcPts val="0"/>
              </a:spcAft>
              <a:buSzPts val="7975"/>
              <a:buChar char="•"/>
              <a:defRPr/>
            </a:lvl3pPr>
            <a:lvl4pPr marL="914400" lvl="3" indent="-367506" algn="ctr">
              <a:lnSpc>
                <a:spcPct val="100000"/>
              </a:lnSpc>
              <a:spcBef>
                <a:spcPts val="1500"/>
              </a:spcBef>
              <a:spcAft>
                <a:spcPts val="0"/>
              </a:spcAft>
              <a:buSzPts val="7975"/>
              <a:buChar char="•"/>
              <a:defRPr/>
            </a:lvl4pPr>
            <a:lvl5pPr marL="1143000" lvl="4" indent="-367506" algn="ctr">
              <a:lnSpc>
                <a:spcPct val="100000"/>
              </a:lnSpc>
              <a:spcBef>
                <a:spcPts val="1500"/>
              </a:spcBef>
              <a:spcAft>
                <a:spcPts val="0"/>
              </a:spcAft>
              <a:buSzPts val="7975"/>
              <a:buChar char="•"/>
              <a:defRPr/>
            </a:lvl5pPr>
            <a:lvl6pPr marL="1371600" lvl="5" indent="-367506" algn="ctr">
              <a:lnSpc>
                <a:spcPct val="100000"/>
              </a:lnSpc>
              <a:spcBef>
                <a:spcPts val="1500"/>
              </a:spcBef>
              <a:spcAft>
                <a:spcPts val="0"/>
              </a:spcAft>
              <a:buSzPts val="7975"/>
              <a:buChar char="•"/>
              <a:defRPr/>
            </a:lvl6pPr>
            <a:lvl7pPr marL="1600200" lvl="6" indent="-367506" algn="ctr">
              <a:lnSpc>
                <a:spcPct val="100000"/>
              </a:lnSpc>
              <a:spcBef>
                <a:spcPts val="1500"/>
              </a:spcBef>
              <a:spcAft>
                <a:spcPts val="0"/>
              </a:spcAft>
              <a:buSzPts val="7975"/>
              <a:buChar char="•"/>
              <a:defRPr/>
            </a:lvl7pPr>
            <a:lvl8pPr marL="1828800" lvl="7" indent="-367506" algn="ctr">
              <a:lnSpc>
                <a:spcPct val="100000"/>
              </a:lnSpc>
              <a:spcBef>
                <a:spcPts val="1500"/>
              </a:spcBef>
              <a:spcAft>
                <a:spcPts val="0"/>
              </a:spcAft>
              <a:buSzPts val="7975"/>
              <a:buChar char="•"/>
              <a:defRPr/>
            </a:lvl8pPr>
            <a:lvl9pPr marL="2057400" lvl="8" indent="-367506" algn="ctr">
              <a:lnSpc>
                <a:spcPct val="100000"/>
              </a:lnSpc>
              <a:spcBef>
                <a:spcPts val="1500"/>
              </a:spcBef>
              <a:spcAft>
                <a:spcPts val="0"/>
              </a:spcAft>
              <a:buSzPts val="7975"/>
              <a:buChar char="•"/>
              <a:defRPr/>
            </a:lvl9pPr>
          </a:lstStyle>
          <a:p>
            <a:endParaRPr/>
          </a:p>
        </p:txBody>
      </p:sp>
      <p:sp>
        <p:nvSpPr>
          <p:cNvPr id="18" name="Google Shape;18;p27"/>
          <p:cNvSpPr txBox="1">
            <a:spLocks noGrp="1"/>
          </p:cNvSpPr>
          <p:nvPr>
            <p:ph type="dt" idx="10"/>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19" name="Google Shape;19;p27"/>
          <p:cNvSpPr txBox="1">
            <a:spLocks noGrp="1"/>
          </p:cNvSpPr>
          <p:nvPr>
            <p:ph type="ftr" idx="11"/>
          </p:nvPr>
        </p:nvSpPr>
        <p:spPr>
          <a:xfrm>
            <a:off x="0" y="0"/>
            <a:ext cx="1500000" cy="15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700" b="0" i="0" u="none" strike="noStrike" cap="none">
                <a:solidFill>
                  <a:srgbClr val="000000"/>
                </a:solidFill>
                <a:latin typeface="Arial"/>
                <a:ea typeface="Arial"/>
                <a:cs typeface="Arial"/>
                <a:sym typeface="Arial"/>
              </a:defRPr>
            </a:lvl9pPr>
          </a:lstStyle>
          <a:p>
            <a:endParaRPr/>
          </a:p>
        </p:txBody>
      </p:sp>
      <p:sp>
        <p:nvSpPr>
          <p:cNvPr id="20" name="Google Shape;20;p2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a:lvl1pPr>
            <a:lvl2pPr marL="0" marR="0" lvl="1" indent="0" algn="ctr">
              <a:lnSpc>
                <a:spcPct val="100000"/>
              </a:lnSpc>
              <a:spcBef>
                <a:spcPts val="0"/>
              </a:spcBef>
              <a:spcAft>
                <a:spcPts val="0"/>
              </a:spcAft>
              <a:buClr>
                <a:srgbClr val="000000"/>
              </a:buClr>
              <a:buSzPts val="2200"/>
              <a:buFont typeface="Helvetica Neue"/>
              <a:buNone/>
              <a:defRPr/>
            </a:lvl2pPr>
            <a:lvl3pPr marL="0" marR="0" lvl="2" indent="0" algn="ctr">
              <a:lnSpc>
                <a:spcPct val="100000"/>
              </a:lnSpc>
              <a:spcBef>
                <a:spcPts val="0"/>
              </a:spcBef>
              <a:spcAft>
                <a:spcPts val="0"/>
              </a:spcAft>
              <a:buClr>
                <a:srgbClr val="000000"/>
              </a:buClr>
              <a:buSzPts val="2200"/>
              <a:buFont typeface="Helvetica Neue"/>
              <a:buNone/>
              <a:defRPr/>
            </a:lvl3pPr>
            <a:lvl4pPr marL="0" marR="0" lvl="3" indent="0" algn="ctr">
              <a:lnSpc>
                <a:spcPct val="100000"/>
              </a:lnSpc>
              <a:spcBef>
                <a:spcPts val="0"/>
              </a:spcBef>
              <a:spcAft>
                <a:spcPts val="0"/>
              </a:spcAft>
              <a:buClr>
                <a:srgbClr val="000000"/>
              </a:buClr>
              <a:buSzPts val="2200"/>
              <a:buFont typeface="Helvetica Neue"/>
              <a:buNone/>
              <a:defRPr/>
            </a:lvl4pPr>
            <a:lvl5pPr marL="0" marR="0" lvl="4" indent="0" algn="ctr">
              <a:lnSpc>
                <a:spcPct val="100000"/>
              </a:lnSpc>
              <a:spcBef>
                <a:spcPts val="0"/>
              </a:spcBef>
              <a:spcAft>
                <a:spcPts val="0"/>
              </a:spcAft>
              <a:buClr>
                <a:srgbClr val="000000"/>
              </a:buClr>
              <a:buSzPts val="2200"/>
              <a:buFont typeface="Helvetica Neue"/>
              <a:buNone/>
              <a:defRPr/>
            </a:lvl5pPr>
            <a:lvl6pPr marL="0" marR="0" lvl="5" indent="0" algn="ctr">
              <a:lnSpc>
                <a:spcPct val="100000"/>
              </a:lnSpc>
              <a:spcBef>
                <a:spcPts val="0"/>
              </a:spcBef>
              <a:spcAft>
                <a:spcPts val="0"/>
              </a:spcAft>
              <a:buClr>
                <a:srgbClr val="000000"/>
              </a:buClr>
              <a:buSzPts val="2200"/>
              <a:buFont typeface="Helvetica Neue"/>
              <a:buNone/>
              <a:defRPr/>
            </a:lvl6pPr>
            <a:lvl7pPr marL="0" marR="0" lvl="6" indent="0" algn="ctr">
              <a:lnSpc>
                <a:spcPct val="100000"/>
              </a:lnSpc>
              <a:spcBef>
                <a:spcPts val="0"/>
              </a:spcBef>
              <a:spcAft>
                <a:spcPts val="0"/>
              </a:spcAft>
              <a:buClr>
                <a:srgbClr val="000000"/>
              </a:buClr>
              <a:buSzPts val="2200"/>
              <a:buFont typeface="Helvetica Neue"/>
              <a:buNone/>
              <a:defRPr/>
            </a:lvl7pPr>
            <a:lvl8pPr marL="0" marR="0" lvl="7" indent="0" algn="ctr">
              <a:lnSpc>
                <a:spcPct val="100000"/>
              </a:lnSpc>
              <a:spcBef>
                <a:spcPts val="0"/>
              </a:spcBef>
              <a:spcAft>
                <a:spcPts val="0"/>
              </a:spcAft>
              <a:buClr>
                <a:srgbClr val="000000"/>
              </a:buClr>
              <a:buSzPts val="2200"/>
              <a:buFont typeface="Helvetica Neue"/>
              <a:buNone/>
              <a:defRPr/>
            </a:lvl8pPr>
            <a:lvl9pPr marL="0" marR="0" lvl="8" indent="0" algn="ctr">
              <a:lnSpc>
                <a:spcPct val="100000"/>
              </a:lnSpc>
              <a:spcBef>
                <a:spcPts val="0"/>
              </a:spcBef>
              <a:spcAft>
                <a:spcPts val="0"/>
              </a:spcAft>
              <a:buClr>
                <a:srgbClr val="000000"/>
              </a:buClr>
              <a:buSzPts val="2200"/>
              <a:buFont typeface="Helvetica Neue"/>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5346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1"/>
        <p:cNvGrpSpPr/>
        <p:nvPr/>
      </p:nvGrpSpPr>
      <p:grpSpPr>
        <a:xfrm>
          <a:off x="0" y="0"/>
          <a:ext cx="0" cy="0"/>
          <a:chOff x="0" y="0"/>
          <a:chExt cx="0" cy="0"/>
        </a:xfrm>
      </p:grpSpPr>
      <p:sp>
        <p:nvSpPr>
          <p:cNvPr id="22" name="Google Shape;22;p15"/>
          <p:cNvSpPr>
            <a:spLocks noGrp="1"/>
          </p:cNvSpPr>
          <p:nvPr>
            <p:ph type="pic" idx="2"/>
          </p:nvPr>
        </p:nvSpPr>
        <p:spPr>
          <a:xfrm>
            <a:off x="3115717" y="431602"/>
            <a:ext cx="8719841" cy="5813228"/>
          </a:xfrm>
          <a:prstGeom prst="rect">
            <a:avLst/>
          </a:prstGeom>
          <a:noFill/>
          <a:ln>
            <a:noFill/>
          </a:ln>
        </p:spPr>
      </p:sp>
      <p:sp>
        <p:nvSpPr>
          <p:cNvPr id="23" name="Google Shape;23;p15"/>
          <p:cNvSpPr txBox="1">
            <a:spLocks noGrp="1"/>
          </p:cNvSpPr>
          <p:nvPr>
            <p:ph type="title"/>
          </p:nvPr>
        </p:nvSpPr>
        <p:spPr>
          <a:xfrm>
            <a:off x="2193728" y="446484"/>
            <a:ext cx="3750469" cy="2803923"/>
          </a:xfrm>
          <a:prstGeom prst="rect">
            <a:avLst/>
          </a:prstGeom>
          <a:noFill/>
          <a:ln>
            <a:noFill/>
          </a:ln>
        </p:spPr>
        <p:txBody>
          <a:bodyPr spcFirstLastPara="1" wrap="square" lIns="71425" tIns="71425" rIns="71425" bIns="71425" anchor="b"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4" name="Google Shape;24;p15"/>
          <p:cNvSpPr txBox="1">
            <a:spLocks noGrp="1"/>
          </p:cNvSpPr>
          <p:nvPr>
            <p:ph type="body" idx="1"/>
          </p:nvPr>
        </p:nvSpPr>
        <p:spPr>
          <a:xfrm>
            <a:off x="2193728" y="3321845"/>
            <a:ext cx="3750469" cy="2893219"/>
          </a:xfrm>
          <a:prstGeom prst="rect">
            <a:avLst/>
          </a:prstGeom>
          <a:noFill/>
          <a:ln>
            <a:noFill/>
          </a:ln>
        </p:spPr>
        <p:txBody>
          <a:bodyPr spcFirstLastPara="1" wrap="square" lIns="71425" tIns="71425" rIns="71425" bIns="71425" anchor="t" anchorCtr="0">
            <a:normAutofit/>
          </a:bodyPr>
          <a:lstStyle>
            <a:lvl1pPr marL="228600" lvl="0" indent="-114300" algn="ctr">
              <a:lnSpc>
                <a:spcPct val="80000"/>
              </a:lnSpc>
              <a:spcBef>
                <a:spcPts val="0"/>
              </a:spcBef>
              <a:spcAft>
                <a:spcPts val="0"/>
              </a:spcAft>
              <a:buClr>
                <a:srgbClr val="4F92D3"/>
              </a:buClr>
              <a:buSzPts val="9000"/>
              <a:buFont typeface="Helvetica Neue"/>
              <a:buNone/>
              <a:defRPr sz="4500" b="0" i="0">
                <a:solidFill>
                  <a:srgbClr val="4F92D3"/>
                </a:solidFill>
              </a:defRPr>
            </a:lvl1pPr>
            <a:lvl2pPr marL="457200" lvl="1" indent="-114300" algn="ctr">
              <a:lnSpc>
                <a:spcPct val="80000"/>
              </a:lnSpc>
              <a:spcBef>
                <a:spcPts val="0"/>
              </a:spcBef>
              <a:spcAft>
                <a:spcPts val="0"/>
              </a:spcAft>
              <a:buClr>
                <a:srgbClr val="4F92D3"/>
              </a:buClr>
              <a:buSzPts val="9000"/>
              <a:buFont typeface="Helvetica Neue"/>
              <a:buNone/>
              <a:defRPr sz="4500" b="0" i="0">
                <a:solidFill>
                  <a:srgbClr val="4F92D3"/>
                </a:solidFill>
              </a:defRPr>
            </a:lvl2pPr>
            <a:lvl3pPr marL="685800" lvl="2" indent="-114300" algn="ctr">
              <a:lnSpc>
                <a:spcPct val="80000"/>
              </a:lnSpc>
              <a:spcBef>
                <a:spcPts val="0"/>
              </a:spcBef>
              <a:spcAft>
                <a:spcPts val="0"/>
              </a:spcAft>
              <a:buClr>
                <a:srgbClr val="4F92D3"/>
              </a:buClr>
              <a:buSzPts val="9000"/>
              <a:buFont typeface="Helvetica Neue"/>
              <a:buNone/>
              <a:defRPr sz="4500" b="0" i="0">
                <a:solidFill>
                  <a:srgbClr val="4F92D3"/>
                </a:solidFill>
              </a:defRPr>
            </a:lvl3pPr>
            <a:lvl4pPr marL="914400" lvl="3" indent="-114300" algn="ctr">
              <a:lnSpc>
                <a:spcPct val="80000"/>
              </a:lnSpc>
              <a:spcBef>
                <a:spcPts val="0"/>
              </a:spcBef>
              <a:spcAft>
                <a:spcPts val="0"/>
              </a:spcAft>
              <a:buClr>
                <a:srgbClr val="4F92D3"/>
              </a:buClr>
              <a:buSzPts val="9000"/>
              <a:buFont typeface="Helvetica Neue"/>
              <a:buNone/>
              <a:defRPr sz="4500" b="0" i="0">
                <a:solidFill>
                  <a:srgbClr val="4F92D3"/>
                </a:solidFill>
              </a:defRPr>
            </a:lvl4pPr>
            <a:lvl5pPr marL="1143000" lvl="4" indent="-114300" algn="ctr">
              <a:lnSpc>
                <a:spcPct val="80000"/>
              </a:lnSpc>
              <a:spcBef>
                <a:spcPts val="0"/>
              </a:spcBef>
              <a:spcAft>
                <a:spcPts val="0"/>
              </a:spcAft>
              <a:buClr>
                <a:srgbClr val="4F92D3"/>
              </a:buClr>
              <a:buSzPts val="9000"/>
              <a:buFont typeface="Helvetica Neue"/>
              <a:buNone/>
              <a:defRPr sz="4500" b="0" i="0">
                <a:solidFill>
                  <a:srgbClr val="4F92D3"/>
                </a:solidFill>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25" name="Google Shape;25;p15"/>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3958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6"/>
        <p:cNvGrpSpPr/>
        <p:nvPr/>
      </p:nvGrpSpPr>
      <p:grpSpPr>
        <a:xfrm>
          <a:off x="0" y="0"/>
          <a:ext cx="0" cy="0"/>
          <a:chOff x="0" y="0"/>
          <a:chExt cx="0" cy="0"/>
        </a:xfrm>
      </p:grpSpPr>
      <p:sp>
        <p:nvSpPr>
          <p:cNvPr id="27" name="Google Shape;27;p16"/>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28" name="Google Shape;28;p16"/>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1513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1" name="Google Shape;31;p17"/>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2" name="Google Shape;32;p17"/>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70252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80EBB-1320-6137-783F-042372DBD3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8232D-AE44-7A7F-41A9-59A4C12A64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1847A5-38E7-7C5B-A12D-3F0545BAA329}"/>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5" name="Footer Placeholder 4">
            <a:extLst>
              <a:ext uri="{FF2B5EF4-FFF2-40B4-BE49-F238E27FC236}">
                <a16:creationId xmlns:a16="http://schemas.microsoft.com/office/drawing/2014/main" id="{922AADBD-B098-D525-989D-9869A2BF2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0947E-C07D-965F-2930-DAC0D55B8236}"/>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865117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3"/>
        <p:cNvGrpSpPr/>
        <p:nvPr/>
      </p:nvGrpSpPr>
      <p:grpSpPr>
        <a:xfrm>
          <a:off x="0" y="0"/>
          <a:ext cx="0" cy="0"/>
          <a:chOff x="0" y="0"/>
          <a:chExt cx="0" cy="0"/>
        </a:xfrm>
      </p:grpSpPr>
      <p:sp>
        <p:nvSpPr>
          <p:cNvPr id="34" name="Google Shape;34;p18"/>
          <p:cNvSpPr>
            <a:spLocks noGrp="1"/>
          </p:cNvSpPr>
          <p:nvPr>
            <p:ph type="pic" idx="2"/>
          </p:nvPr>
        </p:nvSpPr>
        <p:spPr>
          <a:xfrm>
            <a:off x="4397127" y="1818679"/>
            <a:ext cx="6630294" cy="4420196"/>
          </a:xfrm>
          <a:prstGeom prst="rect">
            <a:avLst/>
          </a:prstGeom>
          <a:noFill/>
          <a:ln>
            <a:noFill/>
          </a:ln>
        </p:spPr>
      </p:sp>
      <p:sp>
        <p:nvSpPr>
          <p:cNvPr id="35" name="Google Shape;35;p18"/>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lvl="0" algn="l">
              <a:lnSpc>
                <a:spcPct val="100000"/>
              </a:lnSpc>
              <a:spcBef>
                <a:spcPts val="0"/>
              </a:spcBef>
              <a:spcAft>
                <a:spcPts val="0"/>
              </a:spcAft>
              <a:buClr>
                <a:srgbClr val="3D7AC1"/>
              </a:buClr>
              <a:buSzPts val="10800"/>
              <a:buFont typeface="Helvetica Neue"/>
              <a:buNone/>
              <a:defRPr b="1" i="1"/>
            </a:lvl1pPr>
            <a:lvl2pPr lvl="1" algn="l">
              <a:lnSpc>
                <a:spcPct val="100000"/>
              </a:lnSpc>
              <a:spcBef>
                <a:spcPts val="0"/>
              </a:spcBef>
              <a:spcAft>
                <a:spcPts val="0"/>
              </a:spcAft>
              <a:buClr>
                <a:srgbClr val="3D7AC1"/>
              </a:buClr>
              <a:buSzPts val="1800"/>
              <a:buNone/>
              <a:defRPr/>
            </a:lvl2pPr>
            <a:lvl3pPr lvl="2" algn="l">
              <a:lnSpc>
                <a:spcPct val="100000"/>
              </a:lnSpc>
              <a:spcBef>
                <a:spcPts val="0"/>
              </a:spcBef>
              <a:spcAft>
                <a:spcPts val="0"/>
              </a:spcAft>
              <a:buClr>
                <a:srgbClr val="3D7AC1"/>
              </a:buClr>
              <a:buSzPts val="1800"/>
              <a:buNone/>
              <a:defRPr/>
            </a:lvl3pPr>
            <a:lvl4pPr lvl="3" algn="l">
              <a:lnSpc>
                <a:spcPct val="100000"/>
              </a:lnSpc>
              <a:spcBef>
                <a:spcPts val="0"/>
              </a:spcBef>
              <a:spcAft>
                <a:spcPts val="0"/>
              </a:spcAft>
              <a:buClr>
                <a:srgbClr val="3D7AC1"/>
              </a:buClr>
              <a:buSzPts val="1800"/>
              <a:buNone/>
              <a:defRPr/>
            </a:lvl4pPr>
            <a:lvl5pPr lvl="4" algn="l">
              <a:lnSpc>
                <a:spcPct val="100000"/>
              </a:lnSpc>
              <a:spcBef>
                <a:spcPts val="0"/>
              </a:spcBef>
              <a:spcAft>
                <a:spcPts val="0"/>
              </a:spcAft>
              <a:buClr>
                <a:srgbClr val="3D7AC1"/>
              </a:buClr>
              <a:buSzPts val="1800"/>
              <a:buNone/>
              <a:defRPr/>
            </a:lvl5pPr>
            <a:lvl6pPr lvl="5" algn="l">
              <a:lnSpc>
                <a:spcPct val="100000"/>
              </a:lnSpc>
              <a:spcBef>
                <a:spcPts val="0"/>
              </a:spcBef>
              <a:spcAft>
                <a:spcPts val="0"/>
              </a:spcAft>
              <a:buClr>
                <a:srgbClr val="3D7AC1"/>
              </a:buClr>
              <a:buSzPts val="1800"/>
              <a:buNone/>
              <a:defRPr/>
            </a:lvl6pPr>
            <a:lvl7pPr lvl="6" algn="l">
              <a:lnSpc>
                <a:spcPct val="100000"/>
              </a:lnSpc>
              <a:spcBef>
                <a:spcPts val="0"/>
              </a:spcBef>
              <a:spcAft>
                <a:spcPts val="0"/>
              </a:spcAft>
              <a:buClr>
                <a:srgbClr val="3D7AC1"/>
              </a:buClr>
              <a:buSzPts val="1800"/>
              <a:buNone/>
              <a:defRPr/>
            </a:lvl7pPr>
            <a:lvl8pPr lvl="7" algn="l">
              <a:lnSpc>
                <a:spcPct val="100000"/>
              </a:lnSpc>
              <a:spcBef>
                <a:spcPts val="0"/>
              </a:spcBef>
              <a:spcAft>
                <a:spcPts val="0"/>
              </a:spcAft>
              <a:buClr>
                <a:srgbClr val="3D7AC1"/>
              </a:buClr>
              <a:buSzPts val="1800"/>
              <a:buNone/>
              <a:defRPr/>
            </a:lvl8pPr>
            <a:lvl9pPr lvl="8" algn="l">
              <a:lnSpc>
                <a:spcPct val="100000"/>
              </a:lnSpc>
              <a:spcBef>
                <a:spcPts val="0"/>
              </a:spcBef>
              <a:spcAft>
                <a:spcPts val="0"/>
              </a:spcAft>
              <a:buClr>
                <a:srgbClr val="3D7AC1"/>
              </a:buClr>
              <a:buSzPts val="1800"/>
              <a:buNone/>
              <a:defRPr/>
            </a:lvl9pPr>
          </a:lstStyle>
          <a:p>
            <a:endParaRPr/>
          </a:p>
        </p:txBody>
      </p:sp>
      <p:sp>
        <p:nvSpPr>
          <p:cNvPr id="36" name="Google Shape;36;p18"/>
          <p:cNvSpPr txBox="1">
            <a:spLocks noGrp="1"/>
          </p:cNvSpPr>
          <p:nvPr>
            <p:ph type="body" idx="1"/>
          </p:nvPr>
        </p:nvSpPr>
        <p:spPr>
          <a:xfrm>
            <a:off x="2193728" y="1821656"/>
            <a:ext cx="3750469" cy="4420196"/>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37" name="Google Shape;37;p18"/>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81534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19"/>
          <p:cNvSpPr txBox="1">
            <a:spLocks noGrp="1"/>
          </p:cNvSpPr>
          <p:nvPr>
            <p:ph type="body" idx="1"/>
          </p:nvPr>
        </p:nvSpPr>
        <p:spPr>
          <a:xfrm>
            <a:off x="2193727" y="892970"/>
            <a:ext cx="7804547" cy="5072063"/>
          </a:xfrm>
          <a:prstGeom prst="rect">
            <a:avLst/>
          </a:prstGeom>
          <a:noFill/>
          <a:ln>
            <a:noFill/>
          </a:ln>
        </p:spPr>
        <p:txBody>
          <a:bodyPr spcFirstLastPara="1" wrap="square" lIns="71425" tIns="71425" rIns="71425" bIns="71425" anchor="ctr" anchorCtr="0">
            <a:normAutofit/>
          </a:bodyPr>
          <a:lstStyle>
            <a:lvl1pPr marL="228600" lvl="0" indent="-367506" algn="ctr">
              <a:lnSpc>
                <a:spcPct val="100000"/>
              </a:lnSpc>
              <a:spcBef>
                <a:spcPts val="1500"/>
              </a:spcBef>
              <a:spcAft>
                <a:spcPts val="0"/>
              </a:spcAft>
              <a:buClr>
                <a:srgbClr val="5E5E5E"/>
              </a:buClr>
              <a:buSzPts val="7975"/>
              <a:buFont typeface="Helvetica Neue"/>
              <a:buChar char="•"/>
              <a:defRPr b="0" i="0"/>
            </a:lvl1pPr>
            <a:lvl2pPr marL="457200" lvl="1" indent="-367506" algn="ctr">
              <a:lnSpc>
                <a:spcPct val="100000"/>
              </a:lnSpc>
              <a:spcBef>
                <a:spcPts val="1500"/>
              </a:spcBef>
              <a:spcAft>
                <a:spcPts val="0"/>
              </a:spcAft>
              <a:buClr>
                <a:srgbClr val="5E5E5E"/>
              </a:buClr>
              <a:buSzPts val="7975"/>
              <a:buFont typeface="Helvetica Neue"/>
              <a:buChar char="•"/>
              <a:defRPr b="0" i="0"/>
            </a:lvl2pPr>
            <a:lvl3pPr marL="685800" lvl="2" indent="-367506" algn="ctr">
              <a:lnSpc>
                <a:spcPct val="100000"/>
              </a:lnSpc>
              <a:spcBef>
                <a:spcPts val="1500"/>
              </a:spcBef>
              <a:spcAft>
                <a:spcPts val="0"/>
              </a:spcAft>
              <a:buClr>
                <a:srgbClr val="5E5E5E"/>
              </a:buClr>
              <a:buSzPts val="7975"/>
              <a:buFont typeface="Helvetica Neue"/>
              <a:buChar char="•"/>
              <a:defRPr b="0" i="0"/>
            </a:lvl3pPr>
            <a:lvl4pPr marL="914400" lvl="3" indent="-367506" algn="ctr">
              <a:lnSpc>
                <a:spcPct val="100000"/>
              </a:lnSpc>
              <a:spcBef>
                <a:spcPts val="1500"/>
              </a:spcBef>
              <a:spcAft>
                <a:spcPts val="0"/>
              </a:spcAft>
              <a:buClr>
                <a:srgbClr val="5E5E5E"/>
              </a:buClr>
              <a:buSzPts val="7975"/>
              <a:buFont typeface="Helvetica Neue"/>
              <a:buChar char="•"/>
              <a:defRPr b="0" i="0"/>
            </a:lvl4pPr>
            <a:lvl5pPr marL="1143000" lvl="4" indent="-367506" algn="ctr">
              <a:lnSpc>
                <a:spcPct val="100000"/>
              </a:lnSpc>
              <a:spcBef>
                <a:spcPts val="1500"/>
              </a:spcBef>
              <a:spcAft>
                <a:spcPts val="0"/>
              </a:spcAft>
              <a:buClr>
                <a:srgbClr val="5E5E5E"/>
              </a:buClr>
              <a:buSzPts val="7975"/>
              <a:buFont typeface="Helvetica Neue"/>
              <a:buChar char="•"/>
              <a:defRPr b="0" i="0"/>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0" name="Google Shape;40;p19"/>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4540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1"/>
        <p:cNvGrpSpPr/>
        <p:nvPr/>
      </p:nvGrpSpPr>
      <p:grpSpPr>
        <a:xfrm>
          <a:off x="0" y="0"/>
          <a:ext cx="0" cy="0"/>
          <a:chOff x="0" y="0"/>
          <a:chExt cx="0" cy="0"/>
        </a:xfrm>
      </p:grpSpPr>
      <p:sp>
        <p:nvSpPr>
          <p:cNvPr id="42" name="Google Shape;42;p20"/>
          <p:cNvSpPr>
            <a:spLocks noGrp="1"/>
          </p:cNvSpPr>
          <p:nvPr>
            <p:ph type="pic" idx="2"/>
          </p:nvPr>
        </p:nvSpPr>
        <p:spPr>
          <a:xfrm>
            <a:off x="6221017" y="3536157"/>
            <a:ext cx="4257245" cy="2839641"/>
          </a:xfrm>
          <a:prstGeom prst="rect">
            <a:avLst/>
          </a:prstGeom>
          <a:noFill/>
          <a:ln>
            <a:noFill/>
          </a:ln>
        </p:spPr>
      </p:sp>
      <p:sp>
        <p:nvSpPr>
          <p:cNvPr id="43" name="Google Shape;43;p20"/>
          <p:cNvSpPr>
            <a:spLocks noGrp="1"/>
          </p:cNvSpPr>
          <p:nvPr>
            <p:ph type="pic" idx="3"/>
          </p:nvPr>
        </p:nvSpPr>
        <p:spPr>
          <a:xfrm>
            <a:off x="6096000" y="625079"/>
            <a:ext cx="4125516" cy="2750345"/>
          </a:xfrm>
          <a:prstGeom prst="rect">
            <a:avLst/>
          </a:prstGeom>
          <a:noFill/>
          <a:ln>
            <a:noFill/>
          </a:ln>
        </p:spPr>
      </p:sp>
      <p:sp>
        <p:nvSpPr>
          <p:cNvPr id="44" name="Google Shape;44;p20"/>
          <p:cNvSpPr>
            <a:spLocks noGrp="1"/>
          </p:cNvSpPr>
          <p:nvPr>
            <p:ph type="pic" idx="4"/>
          </p:nvPr>
        </p:nvSpPr>
        <p:spPr>
          <a:xfrm>
            <a:off x="-145852" y="625078"/>
            <a:ext cx="8425160" cy="5616774"/>
          </a:xfrm>
          <a:prstGeom prst="rect">
            <a:avLst/>
          </a:prstGeom>
          <a:noFill/>
          <a:ln>
            <a:noFill/>
          </a:ln>
        </p:spPr>
      </p:sp>
      <p:sp>
        <p:nvSpPr>
          <p:cNvPr id="45" name="Google Shape;45;p20"/>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32810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
        <p:cNvGrpSpPr/>
        <p:nvPr/>
      </p:nvGrpSpPr>
      <p:grpSpPr>
        <a:xfrm>
          <a:off x="0" y="0"/>
          <a:ext cx="0" cy="0"/>
          <a:chOff x="0" y="0"/>
          <a:chExt cx="0" cy="0"/>
        </a:xfrm>
      </p:grpSpPr>
      <p:sp>
        <p:nvSpPr>
          <p:cNvPr id="47" name="Google Shape;47;p21"/>
          <p:cNvSpPr txBox="1">
            <a:spLocks noGrp="1"/>
          </p:cNvSpPr>
          <p:nvPr>
            <p:ph type="body" idx="1"/>
          </p:nvPr>
        </p:nvSpPr>
        <p:spPr>
          <a:xfrm>
            <a:off x="2416969" y="4473774"/>
            <a:ext cx="7358063" cy="429323"/>
          </a:xfrm>
          <a:prstGeom prst="rect">
            <a:avLst/>
          </a:prstGeom>
          <a:noFill/>
          <a:ln>
            <a:noFill/>
          </a:ln>
        </p:spPr>
        <p:txBody>
          <a:bodyPr spcFirstLastPara="1" wrap="square" lIns="71425" tIns="71425" rIns="71425" bIns="71425" anchor="t" anchorCtr="0">
            <a:spAutoFit/>
          </a:bodyPr>
          <a:lstStyle>
            <a:lvl1pPr marL="228600" lvl="0" indent="-114300" algn="ctr">
              <a:lnSpc>
                <a:spcPct val="194736"/>
              </a:lnSpc>
              <a:spcBef>
                <a:spcPts val="0"/>
              </a:spcBef>
              <a:spcAft>
                <a:spcPts val="0"/>
              </a:spcAft>
              <a:buClr>
                <a:srgbClr val="5E5E5E"/>
              </a:buClr>
              <a:buSzPts val="1900"/>
              <a:buFont typeface="Helvetica Neue"/>
              <a:buNone/>
              <a:defRPr sz="950"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8" name="Google Shape;48;p21"/>
          <p:cNvSpPr txBox="1">
            <a:spLocks noGrp="1"/>
          </p:cNvSpPr>
          <p:nvPr>
            <p:ph type="body" idx="2"/>
          </p:nvPr>
        </p:nvSpPr>
        <p:spPr>
          <a:xfrm>
            <a:off x="2416969" y="2623194"/>
            <a:ext cx="7358063" cy="1182991"/>
          </a:xfrm>
          <a:prstGeom prst="rect">
            <a:avLst/>
          </a:prstGeom>
          <a:noFill/>
          <a:ln>
            <a:noFill/>
          </a:ln>
        </p:spPr>
        <p:txBody>
          <a:bodyPr spcFirstLastPara="1" wrap="square" lIns="71425" tIns="71425" rIns="71425" bIns="71425" anchor="ctr" anchorCtr="0">
            <a:spAutoFit/>
          </a:bodyPr>
          <a:lstStyle>
            <a:lvl1pPr marL="228600" lvl="0" indent="-114300" algn="ctr">
              <a:lnSpc>
                <a:spcPct val="100000"/>
              </a:lnSpc>
              <a:spcBef>
                <a:spcPts val="1500"/>
              </a:spcBef>
              <a:spcAft>
                <a:spcPts val="0"/>
              </a:spcAft>
              <a:buClr>
                <a:srgbClr val="5E5E5E"/>
              </a:buClr>
              <a:buSzPts val="5500"/>
              <a:buFont typeface="Helvetica Neue"/>
              <a:buNone/>
              <a:defRPr b="0" i="0"/>
            </a:lvl1pPr>
            <a:lvl2pPr marL="457200" lvl="1" indent="-197168" algn="ctr">
              <a:lnSpc>
                <a:spcPct val="100000"/>
              </a:lnSpc>
              <a:spcBef>
                <a:spcPts val="1500"/>
              </a:spcBef>
              <a:spcAft>
                <a:spcPts val="0"/>
              </a:spcAft>
              <a:buClr>
                <a:srgbClr val="5E5E5E"/>
              </a:buClr>
              <a:buSzPts val="2610"/>
              <a:buChar char="•"/>
              <a:defRPr/>
            </a:lvl2pPr>
            <a:lvl3pPr marL="685800" lvl="2" indent="-197168" algn="ctr">
              <a:lnSpc>
                <a:spcPct val="100000"/>
              </a:lnSpc>
              <a:spcBef>
                <a:spcPts val="1500"/>
              </a:spcBef>
              <a:spcAft>
                <a:spcPts val="0"/>
              </a:spcAft>
              <a:buClr>
                <a:srgbClr val="5E5E5E"/>
              </a:buClr>
              <a:buSzPts val="2610"/>
              <a:buChar char="•"/>
              <a:defRPr/>
            </a:lvl3pPr>
            <a:lvl4pPr marL="914400" lvl="3" indent="-197168" algn="ctr">
              <a:lnSpc>
                <a:spcPct val="100000"/>
              </a:lnSpc>
              <a:spcBef>
                <a:spcPts val="1500"/>
              </a:spcBef>
              <a:spcAft>
                <a:spcPts val="0"/>
              </a:spcAft>
              <a:buClr>
                <a:srgbClr val="5E5E5E"/>
              </a:buClr>
              <a:buSzPts val="2610"/>
              <a:buChar char="•"/>
              <a:defRPr/>
            </a:lvl4pPr>
            <a:lvl5pPr marL="1143000" lvl="4" indent="-197168" algn="ctr">
              <a:lnSpc>
                <a:spcPct val="100000"/>
              </a:lnSpc>
              <a:spcBef>
                <a:spcPts val="1500"/>
              </a:spcBef>
              <a:spcAft>
                <a:spcPts val="0"/>
              </a:spcAft>
              <a:buClr>
                <a:srgbClr val="5E5E5E"/>
              </a:buClr>
              <a:buSzPts val="2610"/>
              <a:buChar char="•"/>
              <a:defRPr/>
            </a:lvl5pPr>
            <a:lvl6pPr marL="1371600" lvl="5" indent="-197168" algn="ctr">
              <a:lnSpc>
                <a:spcPct val="100000"/>
              </a:lnSpc>
              <a:spcBef>
                <a:spcPts val="1500"/>
              </a:spcBef>
              <a:spcAft>
                <a:spcPts val="0"/>
              </a:spcAft>
              <a:buClr>
                <a:srgbClr val="5E5E5E"/>
              </a:buClr>
              <a:buSzPts val="2610"/>
              <a:buChar char="•"/>
              <a:defRPr/>
            </a:lvl6pPr>
            <a:lvl7pPr marL="1600200" lvl="6" indent="-197168" algn="ctr">
              <a:lnSpc>
                <a:spcPct val="100000"/>
              </a:lnSpc>
              <a:spcBef>
                <a:spcPts val="1500"/>
              </a:spcBef>
              <a:spcAft>
                <a:spcPts val="0"/>
              </a:spcAft>
              <a:buClr>
                <a:srgbClr val="5E5E5E"/>
              </a:buClr>
              <a:buSzPts val="2610"/>
              <a:buChar char="•"/>
              <a:defRPr/>
            </a:lvl7pPr>
            <a:lvl8pPr marL="1828800" lvl="7" indent="-197167" algn="ctr">
              <a:lnSpc>
                <a:spcPct val="100000"/>
              </a:lnSpc>
              <a:spcBef>
                <a:spcPts val="1500"/>
              </a:spcBef>
              <a:spcAft>
                <a:spcPts val="0"/>
              </a:spcAft>
              <a:buClr>
                <a:srgbClr val="5E5E5E"/>
              </a:buClr>
              <a:buSzPts val="2610"/>
              <a:buChar char="•"/>
              <a:defRPr/>
            </a:lvl8pPr>
            <a:lvl9pPr marL="2057400" lvl="8" indent="-197167" algn="ctr">
              <a:lnSpc>
                <a:spcPct val="100000"/>
              </a:lnSpc>
              <a:spcBef>
                <a:spcPts val="1500"/>
              </a:spcBef>
              <a:spcAft>
                <a:spcPts val="0"/>
              </a:spcAft>
              <a:buClr>
                <a:srgbClr val="5E5E5E"/>
              </a:buClr>
              <a:buSzPts val="2610"/>
              <a:buChar char="•"/>
              <a:defRPr/>
            </a:lvl9pPr>
          </a:lstStyle>
          <a:p>
            <a:endParaRPr/>
          </a:p>
        </p:txBody>
      </p:sp>
      <p:sp>
        <p:nvSpPr>
          <p:cNvPr id="49" name="Google Shape;49;p2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94374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50"/>
        <p:cNvGrpSpPr/>
        <p:nvPr/>
      </p:nvGrpSpPr>
      <p:grpSpPr>
        <a:xfrm>
          <a:off x="0" y="0"/>
          <a:ext cx="0" cy="0"/>
          <a:chOff x="0" y="0"/>
          <a:chExt cx="0" cy="0"/>
        </a:xfrm>
      </p:grpSpPr>
      <p:sp>
        <p:nvSpPr>
          <p:cNvPr id="51" name="Google Shape;51;p22"/>
          <p:cNvSpPr>
            <a:spLocks noGrp="1"/>
          </p:cNvSpPr>
          <p:nvPr>
            <p:ph type="pic" idx="2"/>
          </p:nvPr>
        </p:nvSpPr>
        <p:spPr>
          <a:xfrm>
            <a:off x="856135" y="0"/>
            <a:ext cx="10479732" cy="6991946"/>
          </a:xfrm>
          <a:prstGeom prst="rect">
            <a:avLst/>
          </a:prstGeom>
          <a:noFill/>
          <a:ln>
            <a:noFill/>
          </a:ln>
        </p:spPr>
      </p:sp>
      <p:sp>
        <p:nvSpPr>
          <p:cNvPr id="52" name="Google Shape;52;p22"/>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65070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951DE9-338E-A247-944C-F9161DF07E62}" type="datetimeFigureOut">
              <a:rPr lang="en-US" smtClean="0"/>
              <a:t>10/22/24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23F79D-C5BD-3040-8A3D-303EF7330107}" type="slidenum">
              <a:rPr lang="en-US" smtClean="0"/>
              <a:t>‹#›</a:t>
            </a:fld>
            <a:endParaRPr lang="en-US"/>
          </a:p>
        </p:txBody>
      </p:sp>
    </p:spTree>
    <p:extLst>
      <p:ext uri="{BB962C8B-B14F-4D97-AF65-F5344CB8AC3E}">
        <p14:creationId xmlns:p14="http://schemas.microsoft.com/office/powerpoint/2010/main" val="2855861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9AF6-45A4-B39A-A02C-DB73F58FDB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7C97B-12A2-B028-88FB-C65400FDA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8CBD96-7442-157F-D0A0-1AB682C6CE22}"/>
              </a:ext>
            </a:extLst>
          </p:cNvPr>
          <p:cNvSpPr>
            <a:spLocks noGrp="1"/>
          </p:cNvSpPr>
          <p:nvPr>
            <p:ph type="dt" sz="half" idx="10"/>
          </p:nvPr>
        </p:nvSpPr>
        <p:spPr/>
        <p:txBody>
          <a:bodyPr/>
          <a:lstStyle/>
          <a:p>
            <a:fld id="{A7CEE4F6-D523-4E5D-8B8B-D58B913A7C4E}" type="datetimeFigureOut">
              <a:rPr lang="en-US" smtClean="0"/>
              <a:t>10/22/24</a:t>
            </a:fld>
            <a:endParaRPr lang="en-US"/>
          </a:p>
        </p:txBody>
      </p:sp>
      <p:sp>
        <p:nvSpPr>
          <p:cNvPr id="5" name="Footer Placeholder 4">
            <a:extLst>
              <a:ext uri="{FF2B5EF4-FFF2-40B4-BE49-F238E27FC236}">
                <a16:creationId xmlns:a16="http://schemas.microsoft.com/office/drawing/2014/main" id="{E217D96C-E1A3-EC3F-A993-02B5F1D4D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2AE7B-9402-E859-E6B6-889DC9888151}"/>
              </a:ext>
            </a:extLst>
          </p:cNvPr>
          <p:cNvSpPr>
            <a:spLocks noGrp="1"/>
          </p:cNvSpPr>
          <p:nvPr>
            <p:ph type="sldNum" sz="quarter" idx="12"/>
          </p:nvPr>
        </p:nvSpPr>
        <p:spPr/>
        <p:txBody>
          <a:bodyPr/>
          <a:lstStyle/>
          <a:p>
            <a:fld id="{F055D389-0336-42AE-92D7-69C42492674C}" type="slidenum">
              <a:rPr lang="en-US" smtClean="0"/>
              <a:t>‹#›</a:t>
            </a:fld>
            <a:endParaRPr lang="en-US"/>
          </a:p>
        </p:txBody>
      </p:sp>
    </p:spTree>
    <p:extLst>
      <p:ext uri="{BB962C8B-B14F-4D97-AF65-F5344CB8AC3E}">
        <p14:creationId xmlns:p14="http://schemas.microsoft.com/office/powerpoint/2010/main" val="3603840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 name="Shape 72"/>
          <p:cNvSpPr>
            <a:spLocks noGrp="1"/>
          </p:cNvSpPr>
          <p:nvPr>
            <p:ph type="sldNum" sz="quarter" idx="10"/>
          </p:nvPr>
        </p:nvSpPr>
        <p:spPr/>
        <p:txBody>
          <a:bodyPr/>
          <a:lstStyle>
            <a:lvl1pPr>
              <a:defRPr/>
            </a:lvl1pPr>
          </a:lstStyle>
          <a:p>
            <a:fld id="{3257945B-24AD-4131-B3B7-13CC98FDC36A}" type="slidenum">
              <a:rPr lang="en-US" altLang="en-US"/>
              <a:pPr/>
              <a:t>‹#›</a:t>
            </a:fld>
            <a:endParaRPr lang="en-US" altLang="en-US" dirty="0"/>
          </a:p>
        </p:txBody>
      </p:sp>
    </p:spTree>
    <p:extLst>
      <p:ext uri="{BB962C8B-B14F-4D97-AF65-F5344CB8AC3E}">
        <p14:creationId xmlns:p14="http://schemas.microsoft.com/office/powerpoint/2010/main" val="265241836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3003-A913-C28C-4A5C-62A94F97FE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97E971-CD28-9C66-3466-9EBFE3A679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F183A5-9D26-3A9F-D5B7-32B146D322E7}"/>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5" name="Footer Placeholder 4">
            <a:extLst>
              <a:ext uri="{FF2B5EF4-FFF2-40B4-BE49-F238E27FC236}">
                <a16:creationId xmlns:a16="http://schemas.microsoft.com/office/drawing/2014/main" id="{C9EE8BDE-731E-95F6-311F-987858972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04C1D1-092C-98EA-D1FF-3BA0F3DDCBF0}"/>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22944274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DEC8-C88F-8824-A552-3338244E6A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FCEB9-5639-9EC8-CAA0-C7A380F903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4E5E0-027E-BDAA-55DD-A4252D2FAFAE}"/>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5" name="Footer Placeholder 4">
            <a:extLst>
              <a:ext uri="{FF2B5EF4-FFF2-40B4-BE49-F238E27FC236}">
                <a16:creationId xmlns:a16="http://schemas.microsoft.com/office/drawing/2014/main" id="{54F37443-DCDD-3572-A835-9C9C4B27D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5A700-D5AF-2F3A-23FC-F56C6C85AF03}"/>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68643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7A95-22F8-18BC-50AF-B042EACED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D37FA-CBD6-EF08-6276-09FA534C2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45EF5E-98FA-6445-17AB-3C03CA336B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2404D-B91B-831E-1960-7D20779931ED}"/>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6" name="Footer Placeholder 5">
            <a:extLst>
              <a:ext uri="{FF2B5EF4-FFF2-40B4-BE49-F238E27FC236}">
                <a16:creationId xmlns:a16="http://schemas.microsoft.com/office/drawing/2014/main" id="{65E1FE2A-8CA3-AB51-8E5C-10E325FF0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C513B-0DE5-AA76-B05A-4F381FFDC6C9}"/>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2697275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80EBB-1320-6137-783F-042372DBD3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8232D-AE44-7A7F-41A9-59A4C12A64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1847A5-38E7-7C5B-A12D-3F0545BAA329}"/>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5" name="Footer Placeholder 4">
            <a:extLst>
              <a:ext uri="{FF2B5EF4-FFF2-40B4-BE49-F238E27FC236}">
                <a16:creationId xmlns:a16="http://schemas.microsoft.com/office/drawing/2014/main" id="{922AADBD-B098-D525-989D-9869A2BF2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0947E-C07D-965F-2930-DAC0D55B8236}"/>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872963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7A95-22F8-18BC-50AF-B042EACED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D37FA-CBD6-EF08-6276-09FA534C2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45EF5E-98FA-6445-17AB-3C03CA336B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2404D-B91B-831E-1960-7D20779931ED}"/>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6" name="Footer Placeholder 5">
            <a:extLst>
              <a:ext uri="{FF2B5EF4-FFF2-40B4-BE49-F238E27FC236}">
                <a16:creationId xmlns:a16="http://schemas.microsoft.com/office/drawing/2014/main" id="{65E1FE2A-8CA3-AB51-8E5C-10E325FF0B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CC513B-0DE5-AA76-B05A-4F381FFDC6C9}"/>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1925171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4034-641A-8E26-E780-EB2756CA3A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17C741-0D05-322E-FFC6-B67980B05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1AE4D6-09C0-5F9C-A168-3115DAD8FC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51FE37-5CDB-9005-8FB6-BAF179519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180B1-ACB9-4433-A10A-2057B2DF17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73DF8-E1D3-7E7A-1D6B-9B76FBB8C94E}"/>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8" name="Footer Placeholder 7">
            <a:extLst>
              <a:ext uri="{FF2B5EF4-FFF2-40B4-BE49-F238E27FC236}">
                <a16:creationId xmlns:a16="http://schemas.microsoft.com/office/drawing/2014/main" id="{43A5A08A-1178-CF04-7775-132B556C2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2E556C-16CB-4302-CBEF-319B8C2A1065}"/>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1526817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7802B-7942-AF19-92C7-D96AE7BE88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D3204C-46D5-A52C-4CCD-58BC63D6FEEF}"/>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4" name="Footer Placeholder 3">
            <a:extLst>
              <a:ext uri="{FF2B5EF4-FFF2-40B4-BE49-F238E27FC236}">
                <a16:creationId xmlns:a16="http://schemas.microsoft.com/office/drawing/2014/main" id="{BBF626EC-09C8-20BD-EC66-146837AC0E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849F9E-B5B3-79C5-B6D2-EAF870F72C6F}"/>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712123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CB0B0-9E6B-AF5A-708D-F266FDE9DE6C}"/>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3" name="Footer Placeholder 2">
            <a:extLst>
              <a:ext uri="{FF2B5EF4-FFF2-40B4-BE49-F238E27FC236}">
                <a16:creationId xmlns:a16="http://schemas.microsoft.com/office/drawing/2014/main" id="{69F7EEB5-81F5-2D74-F022-A61C55CBBB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0D871B-6EA4-85FD-8AE4-B4AF4F9DB557}"/>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2522582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021F-B744-0FDC-C20A-39E26C7FF0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70536-54AC-E128-A962-C21F47E563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75EB77-A9E3-7A36-4535-FDC96F67A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EC0524-F2B5-F666-B385-0B30B7FD6678}"/>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6" name="Footer Placeholder 5">
            <a:extLst>
              <a:ext uri="{FF2B5EF4-FFF2-40B4-BE49-F238E27FC236}">
                <a16:creationId xmlns:a16="http://schemas.microsoft.com/office/drawing/2014/main" id="{8BCA6FA1-6606-CFAE-4A6E-D74BFA2FFE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F3FCB-81E3-2A88-BD68-037238B32711}"/>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118212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11AD-1BE4-229A-5886-97115472C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00098C-7F95-BA3C-4F6F-80CC2AC417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F37B89-33D3-0C2B-4B10-3B5133259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BCC32-172E-B190-1F43-CDECAA9B279D}"/>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6" name="Footer Placeholder 5">
            <a:extLst>
              <a:ext uri="{FF2B5EF4-FFF2-40B4-BE49-F238E27FC236}">
                <a16:creationId xmlns:a16="http://schemas.microsoft.com/office/drawing/2014/main" id="{38A445E6-37D1-7497-4958-2780D460F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3E63A2-94D4-24CC-82FC-2228AD8AB522}"/>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1054411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1E09-2419-160A-A3CA-4DC47DE5EA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79D4E4-15B9-0F0C-A2AD-93ECE80205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23193-943A-68B0-B6F2-65512EA56290}"/>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5" name="Footer Placeholder 4">
            <a:extLst>
              <a:ext uri="{FF2B5EF4-FFF2-40B4-BE49-F238E27FC236}">
                <a16:creationId xmlns:a16="http://schemas.microsoft.com/office/drawing/2014/main" id="{43D62788-6D7D-C1A7-D729-867F3BD949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975437-21C0-FBF9-7F40-0EBD96720A53}"/>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27505054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9F6110-FDDA-3C3E-0079-54302B4AF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EB2C68-0ED1-66C3-DBA7-AAC7E782CE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8CFE1-09BD-2013-B870-58C16C3BD3B3}"/>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5" name="Footer Placeholder 4">
            <a:extLst>
              <a:ext uri="{FF2B5EF4-FFF2-40B4-BE49-F238E27FC236}">
                <a16:creationId xmlns:a16="http://schemas.microsoft.com/office/drawing/2014/main" id="{2B8670DF-46BE-5071-5E70-79E1AF0353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9091F-9A3E-4F1D-148E-511D198655AB}"/>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151890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1_Comparison">
    <p:bg>
      <p:bgPr>
        <a:solidFill>
          <a:srgbClr val="01030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6532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4034-641A-8E26-E780-EB2756CA3A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17C741-0D05-322E-FFC6-B67980B05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1AE4D6-09C0-5F9C-A168-3115DAD8FC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51FE37-5CDB-9005-8FB6-BAF179519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2180B1-ACB9-4433-A10A-2057B2DF17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73DF8-E1D3-7E7A-1D6B-9B76FBB8C94E}"/>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8" name="Footer Placeholder 7">
            <a:extLst>
              <a:ext uri="{FF2B5EF4-FFF2-40B4-BE49-F238E27FC236}">
                <a16:creationId xmlns:a16="http://schemas.microsoft.com/office/drawing/2014/main" id="{43A5A08A-1178-CF04-7775-132B556C2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2E556C-16CB-4302-CBEF-319B8C2A1065}"/>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2467263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7802B-7942-AF19-92C7-D96AE7BE88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D3204C-46D5-A52C-4CCD-58BC63D6FEEF}"/>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4" name="Footer Placeholder 3">
            <a:extLst>
              <a:ext uri="{FF2B5EF4-FFF2-40B4-BE49-F238E27FC236}">
                <a16:creationId xmlns:a16="http://schemas.microsoft.com/office/drawing/2014/main" id="{BBF626EC-09C8-20BD-EC66-146837AC0E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849F9E-B5B3-79C5-B6D2-EAF870F72C6F}"/>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2032676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4CB0B0-9E6B-AF5A-708D-F266FDE9DE6C}"/>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3" name="Footer Placeholder 2">
            <a:extLst>
              <a:ext uri="{FF2B5EF4-FFF2-40B4-BE49-F238E27FC236}">
                <a16:creationId xmlns:a16="http://schemas.microsoft.com/office/drawing/2014/main" id="{69F7EEB5-81F5-2D74-F022-A61C55CBBB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0D871B-6EA4-85FD-8AE4-B4AF4F9DB557}"/>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80384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021F-B744-0FDC-C20A-39E26C7FF0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370536-54AC-E128-A962-C21F47E563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75EB77-A9E3-7A36-4535-FDC96F67A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EC0524-F2B5-F666-B385-0B30B7FD6678}"/>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6" name="Footer Placeholder 5">
            <a:extLst>
              <a:ext uri="{FF2B5EF4-FFF2-40B4-BE49-F238E27FC236}">
                <a16:creationId xmlns:a16="http://schemas.microsoft.com/office/drawing/2014/main" id="{8BCA6FA1-6606-CFAE-4A6E-D74BFA2FFE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F3FCB-81E3-2A88-BD68-037238B32711}"/>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075461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11AD-1BE4-229A-5886-97115472C6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00098C-7F95-BA3C-4F6F-80CC2AC417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F37B89-33D3-0C2B-4B10-3B5133259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BCC32-172E-B190-1F43-CDECAA9B279D}"/>
              </a:ext>
            </a:extLst>
          </p:cNvPr>
          <p:cNvSpPr>
            <a:spLocks noGrp="1"/>
          </p:cNvSpPr>
          <p:nvPr>
            <p:ph type="dt" sz="half" idx="10"/>
          </p:nvPr>
        </p:nvSpPr>
        <p:spPr/>
        <p:txBody>
          <a:bodyPr/>
          <a:lstStyle/>
          <a:p>
            <a:fld id="{8F89D688-8A79-4040-9B1B-AA816F35A7E1}" type="datetimeFigureOut">
              <a:rPr lang="en-US" smtClean="0"/>
              <a:t>10/22/24</a:t>
            </a:fld>
            <a:endParaRPr lang="en-US"/>
          </a:p>
        </p:txBody>
      </p:sp>
      <p:sp>
        <p:nvSpPr>
          <p:cNvPr id="6" name="Footer Placeholder 5">
            <a:extLst>
              <a:ext uri="{FF2B5EF4-FFF2-40B4-BE49-F238E27FC236}">
                <a16:creationId xmlns:a16="http://schemas.microsoft.com/office/drawing/2014/main" id="{38A445E6-37D1-7497-4958-2780D460F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3E63A2-94D4-24CC-82FC-2228AD8AB522}"/>
              </a:ext>
            </a:extLst>
          </p:cNvPr>
          <p:cNvSpPr>
            <a:spLocks noGrp="1"/>
          </p:cNvSpPr>
          <p:nvPr>
            <p:ph type="sldNum" sz="quarter" idx="12"/>
          </p:nvPr>
        </p:nvSpPr>
        <p:spPr/>
        <p:txBody>
          <a:bodyPr/>
          <a:lstStyle/>
          <a:p>
            <a:fld id="{1FBDFEFF-BC00-5949-B9CA-EC72DD61C164}" type="slidenum">
              <a:rPr lang="en-US" smtClean="0"/>
              <a:t>‹#›</a:t>
            </a:fld>
            <a:endParaRPr lang="en-US"/>
          </a:p>
        </p:txBody>
      </p:sp>
    </p:spTree>
    <p:extLst>
      <p:ext uri="{BB962C8B-B14F-4D97-AF65-F5344CB8AC3E}">
        <p14:creationId xmlns:p14="http://schemas.microsoft.com/office/powerpoint/2010/main" val="3425328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08253-68D8-D2DC-DFEB-AAE56D73AF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18C455-F240-DA54-ABAA-3249F5AD94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83349-F4BD-1EAE-F750-529A8C32EF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9D688-8A79-4040-9B1B-AA816F35A7E1}" type="datetimeFigureOut">
              <a:rPr lang="en-US" smtClean="0"/>
              <a:t>10/22/24</a:t>
            </a:fld>
            <a:endParaRPr lang="en-US"/>
          </a:p>
        </p:txBody>
      </p:sp>
      <p:sp>
        <p:nvSpPr>
          <p:cNvPr id="5" name="Footer Placeholder 4">
            <a:extLst>
              <a:ext uri="{FF2B5EF4-FFF2-40B4-BE49-F238E27FC236}">
                <a16:creationId xmlns:a16="http://schemas.microsoft.com/office/drawing/2014/main" id="{A22A99E5-E4FB-1EFD-E3E8-B9D8CF38F6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60CBCE-7A39-C8CA-2902-AC091647FF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DFEFF-BC00-5949-B9CA-EC72DD61C164}" type="slidenum">
              <a:rPr lang="en-US" smtClean="0"/>
              <a:t>‹#›</a:t>
            </a:fld>
            <a:endParaRPr lang="en-US"/>
          </a:p>
        </p:txBody>
      </p:sp>
    </p:spTree>
    <p:extLst>
      <p:ext uri="{BB962C8B-B14F-4D97-AF65-F5344CB8AC3E}">
        <p14:creationId xmlns:p14="http://schemas.microsoft.com/office/powerpoint/2010/main" val="1980794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marR="0" lvl="0" algn="l" rtl="0">
              <a:lnSpc>
                <a:spcPct val="100000"/>
              </a:lnSpc>
              <a:spcBef>
                <a:spcPts val="0"/>
              </a:spcBef>
              <a:spcAft>
                <a:spcPts val="0"/>
              </a:spcAft>
              <a:buClr>
                <a:srgbClr val="3D7AC1"/>
              </a:buClr>
              <a:buSzPts val="10800"/>
              <a:buFont typeface="Helvetica Neue"/>
              <a:buNone/>
              <a:defRPr sz="10800" b="1" i="1" u="none" strike="noStrike" cap="none">
                <a:solidFill>
                  <a:srgbClr val="3D7AC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2pPr>
            <a:lvl3pPr marR="0" lvl="2"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3pPr>
            <a:lvl4pPr marR="0" lvl="3"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4pPr>
            <a:lvl5pPr marR="0" lvl="4"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5pPr>
            <a:lvl6pPr marR="0" lvl="5"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6pPr>
            <a:lvl7pPr marR="0" lvl="6"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7pPr>
            <a:lvl8pPr marR="0" lvl="7"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8pPr>
            <a:lvl9pPr marR="0" lvl="8"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9pPr>
          </a:lstStyle>
          <a:p>
            <a:endParaRPr/>
          </a:p>
        </p:txBody>
      </p:sp>
      <p:sp>
        <p:nvSpPr>
          <p:cNvPr id="7" name="Google Shape;7;p11"/>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457200" marR="0" lvl="0"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1pPr>
            <a:lvl2pPr marL="914400" marR="0" lvl="1"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2pPr>
            <a:lvl3pPr marL="1371600" marR="0" lvl="2"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3pPr>
            <a:lvl4pPr marL="1828800" marR="0" lvl="3"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4pPr>
            <a:lvl5pPr marL="2286000" marR="0" lvl="4"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5pPr>
            <a:lvl6pPr marL="2743200" marR="0" lvl="5"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6pPr>
            <a:lvl7pPr marL="3200400" marR="0" lvl="6"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7pPr>
            <a:lvl8pPr marL="3657600" marR="0" lvl="7"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8pPr>
            <a:lvl9pPr marL="4114800" marR="0" lvl="8"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9pPr>
          </a:lstStyle>
          <a:p>
            <a:endParaRPr/>
          </a:p>
        </p:txBody>
      </p:sp>
      <p:sp>
        <p:nvSpPr>
          <p:cNvPr id="8" name="Google Shape;8;p1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75277668"/>
      </p:ext>
    </p:extLst>
  </p:cSld>
  <p:clrMap bg1="lt1" tx1="dk1" bg2="dk2" tx2="lt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2193727" y="178594"/>
            <a:ext cx="7804547" cy="1518048"/>
          </a:xfrm>
          <a:prstGeom prst="rect">
            <a:avLst/>
          </a:prstGeom>
          <a:noFill/>
          <a:ln>
            <a:noFill/>
          </a:ln>
        </p:spPr>
        <p:txBody>
          <a:bodyPr spcFirstLastPara="1" wrap="square" lIns="71425" tIns="71425" rIns="71425" bIns="71425" anchor="ctr" anchorCtr="0">
            <a:normAutofit/>
          </a:bodyPr>
          <a:lstStyle>
            <a:lvl1pPr marR="0" lvl="0" algn="l" rtl="0">
              <a:lnSpc>
                <a:spcPct val="100000"/>
              </a:lnSpc>
              <a:spcBef>
                <a:spcPts val="0"/>
              </a:spcBef>
              <a:spcAft>
                <a:spcPts val="0"/>
              </a:spcAft>
              <a:buClr>
                <a:srgbClr val="3D7AC1"/>
              </a:buClr>
              <a:buSzPts val="10800"/>
              <a:buFont typeface="Helvetica Neue"/>
              <a:buNone/>
              <a:defRPr sz="10800" b="1" i="1" u="none" strike="noStrike" cap="none">
                <a:solidFill>
                  <a:srgbClr val="3D7AC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2pPr>
            <a:lvl3pPr marR="0" lvl="2"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3pPr>
            <a:lvl4pPr marR="0" lvl="3"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4pPr>
            <a:lvl5pPr marR="0" lvl="4"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5pPr>
            <a:lvl6pPr marR="0" lvl="5"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6pPr>
            <a:lvl7pPr marR="0" lvl="6"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7pPr>
            <a:lvl8pPr marR="0" lvl="7"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8pPr>
            <a:lvl9pPr marR="0" lvl="8" algn="l" rtl="0">
              <a:lnSpc>
                <a:spcPct val="100000"/>
              </a:lnSpc>
              <a:spcBef>
                <a:spcPts val="0"/>
              </a:spcBef>
              <a:spcAft>
                <a:spcPts val="0"/>
              </a:spcAft>
              <a:buClr>
                <a:srgbClr val="3D7AC1"/>
              </a:buClr>
              <a:buSzPts val="10800"/>
              <a:buFont typeface="Abril Fatface"/>
              <a:buNone/>
              <a:defRPr sz="10800" b="0" i="0" u="none" strike="noStrike" cap="none">
                <a:solidFill>
                  <a:srgbClr val="3D7AC1"/>
                </a:solidFill>
                <a:latin typeface="Abril Fatface"/>
                <a:ea typeface="Abril Fatface"/>
                <a:cs typeface="Abril Fatface"/>
                <a:sym typeface="Abril Fatface"/>
              </a:defRPr>
            </a:lvl9pPr>
          </a:lstStyle>
          <a:p>
            <a:endParaRPr/>
          </a:p>
        </p:txBody>
      </p:sp>
      <p:sp>
        <p:nvSpPr>
          <p:cNvPr id="7" name="Google Shape;7;p11"/>
          <p:cNvSpPr txBox="1">
            <a:spLocks noGrp="1"/>
          </p:cNvSpPr>
          <p:nvPr>
            <p:ph type="body" idx="1"/>
          </p:nvPr>
        </p:nvSpPr>
        <p:spPr>
          <a:xfrm>
            <a:off x="2193727" y="1821656"/>
            <a:ext cx="7804547" cy="4420196"/>
          </a:xfrm>
          <a:prstGeom prst="rect">
            <a:avLst/>
          </a:prstGeom>
          <a:noFill/>
          <a:ln>
            <a:noFill/>
          </a:ln>
        </p:spPr>
        <p:txBody>
          <a:bodyPr spcFirstLastPara="1" wrap="square" lIns="71425" tIns="71425" rIns="71425" bIns="71425" anchor="ctr" anchorCtr="0">
            <a:normAutofit/>
          </a:bodyPr>
          <a:lstStyle>
            <a:lvl1pPr marL="457200" marR="0" lvl="0"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1pPr>
            <a:lvl2pPr marL="914400" marR="0" lvl="1"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2pPr>
            <a:lvl3pPr marL="1371600" marR="0" lvl="2"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3pPr>
            <a:lvl4pPr marL="1828800" marR="0" lvl="3"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4pPr>
            <a:lvl5pPr marL="2286000" marR="0" lvl="4" indent="-735012" algn="ctr" rtl="0">
              <a:lnSpc>
                <a:spcPct val="100000"/>
              </a:lnSpc>
              <a:spcBef>
                <a:spcPts val="3000"/>
              </a:spcBef>
              <a:spcAft>
                <a:spcPts val="0"/>
              </a:spcAft>
              <a:buClr>
                <a:srgbClr val="5E5E5E"/>
              </a:buClr>
              <a:buSzPts val="7975"/>
              <a:buFont typeface="Helvetica Neue"/>
              <a:buChar char="•"/>
              <a:defRPr sz="5500" b="0" i="0" u="none" strike="noStrike" cap="none">
                <a:solidFill>
                  <a:srgbClr val="5E5E5E"/>
                </a:solidFill>
                <a:latin typeface="Helvetica Neue"/>
                <a:ea typeface="Helvetica Neue"/>
                <a:cs typeface="Helvetica Neue"/>
                <a:sym typeface="Helvetica Neue"/>
              </a:defRPr>
            </a:lvl5pPr>
            <a:lvl6pPr marL="2743200" marR="0" lvl="5"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6pPr>
            <a:lvl7pPr marL="3200400" marR="0" lvl="6"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7pPr>
            <a:lvl8pPr marL="3657600" marR="0" lvl="7"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8pPr>
            <a:lvl9pPr marL="4114800" marR="0" lvl="8" indent="-735012" algn="ctr" rtl="0">
              <a:lnSpc>
                <a:spcPct val="100000"/>
              </a:lnSpc>
              <a:spcBef>
                <a:spcPts val="3000"/>
              </a:spcBef>
              <a:spcAft>
                <a:spcPts val="0"/>
              </a:spcAft>
              <a:buClr>
                <a:srgbClr val="5E5E5E"/>
              </a:buClr>
              <a:buSzPts val="7975"/>
              <a:buFont typeface="Open Sans"/>
              <a:buChar char="•"/>
              <a:defRPr sz="5500" b="0" i="0" u="none" strike="noStrike" cap="none">
                <a:solidFill>
                  <a:srgbClr val="5E5E5E"/>
                </a:solidFill>
                <a:latin typeface="Open Sans"/>
                <a:ea typeface="Open Sans"/>
                <a:cs typeface="Open Sans"/>
                <a:sym typeface="Open Sans"/>
              </a:defRPr>
            </a:lvl9pPr>
          </a:lstStyle>
          <a:p>
            <a:endParaRPr/>
          </a:p>
        </p:txBody>
      </p:sp>
      <p:sp>
        <p:nvSpPr>
          <p:cNvPr id="8" name="Google Shape;8;p11"/>
          <p:cNvSpPr txBox="1">
            <a:spLocks noGrp="1"/>
          </p:cNvSpPr>
          <p:nvPr>
            <p:ph type="sldNum" idx="12"/>
          </p:nvPr>
        </p:nvSpPr>
        <p:spPr>
          <a:xfrm>
            <a:off x="5970991" y="6536531"/>
            <a:ext cx="245259" cy="652076"/>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200"/>
              <a:buFont typeface="Helvetica Neue"/>
              <a:buNone/>
              <a:defRPr sz="11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77639633"/>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708253-68D8-D2DC-DFEB-AAE56D73AF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18C455-F240-DA54-ABAA-3249F5AD94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83349-F4BD-1EAE-F750-529A8C32EF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9D688-8A79-4040-9B1B-AA816F35A7E1}" type="datetimeFigureOut">
              <a:rPr lang="en-US" smtClean="0"/>
              <a:t>10/22/24</a:t>
            </a:fld>
            <a:endParaRPr lang="en-US"/>
          </a:p>
        </p:txBody>
      </p:sp>
      <p:sp>
        <p:nvSpPr>
          <p:cNvPr id="5" name="Footer Placeholder 4">
            <a:extLst>
              <a:ext uri="{FF2B5EF4-FFF2-40B4-BE49-F238E27FC236}">
                <a16:creationId xmlns:a16="http://schemas.microsoft.com/office/drawing/2014/main" id="{A22A99E5-E4FB-1EFD-E3E8-B9D8CF38F6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60CBCE-7A39-C8CA-2902-AC091647FF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DFEFF-BC00-5949-B9CA-EC72DD61C164}" type="slidenum">
              <a:rPr lang="en-US" smtClean="0"/>
              <a:t>‹#›</a:t>
            </a:fld>
            <a:endParaRPr lang="en-US"/>
          </a:p>
        </p:txBody>
      </p:sp>
    </p:spTree>
    <p:extLst>
      <p:ext uri="{BB962C8B-B14F-4D97-AF65-F5344CB8AC3E}">
        <p14:creationId xmlns:p14="http://schemas.microsoft.com/office/powerpoint/2010/main" val="27275868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jpe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3.pn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6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18" Type="http://schemas.openxmlformats.org/officeDocument/2006/relationships/image" Target="../media/image7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17" Type="http://schemas.openxmlformats.org/officeDocument/2006/relationships/image" Target="../media/image76.png"/><Relationship Id="rId2" Type="http://schemas.openxmlformats.org/officeDocument/2006/relationships/notesSlide" Target="../notesSlides/notesSlide13.xml"/><Relationship Id="rId16" Type="http://schemas.openxmlformats.org/officeDocument/2006/relationships/image" Target="../media/image75.svg"/><Relationship Id="rId1" Type="http://schemas.openxmlformats.org/officeDocument/2006/relationships/slideLayout" Target="../slideLayouts/slideLayout1.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sv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3.png"/><Relationship Id="rId7" Type="http://schemas.openxmlformats.org/officeDocument/2006/relationships/image" Target="../media/image92.png"/><Relationship Id="rId12"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82.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8.png"/><Relationship Id="rId10" Type="http://schemas.openxmlformats.org/officeDocument/2006/relationships/image" Target="../media/image83.png"/><Relationship Id="rId4" Type="http://schemas.openxmlformats.org/officeDocument/2006/relationships/image" Target="../media/image97.png"/><Relationship Id="rId9"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82.png"/><Relationship Id="rId5" Type="http://schemas.openxmlformats.org/officeDocument/2006/relationships/image" Target="../media/image98.png"/><Relationship Id="rId10" Type="http://schemas.openxmlformats.org/officeDocument/2006/relationships/image" Target="../media/image19.png"/><Relationship Id="rId4" Type="http://schemas.openxmlformats.org/officeDocument/2006/relationships/image" Target="../media/image97.png"/><Relationship Id="rId9" Type="http://schemas.openxmlformats.org/officeDocument/2006/relationships/image" Target="../media/image103.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4.jp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105.png"/><Relationship Id="rId5" Type="http://schemas.openxmlformats.org/officeDocument/2006/relationships/image" Target="../media/image16.png"/><Relationship Id="rId10" Type="http://schemas.openxmlformats.org/officeDocument/2006/relationships/image" Target="../media/image83.png"/><Relationship Id="rId4" Type="http://schemas.openxmlformats.org/officeDocument/2006/relationships/image" Target="../media/image3.png"/><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07.jpg"/><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1.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82.png"/><Relationship Id="rId5" Type="http://schemas.openxmlformats.org/officeDocument/2006/relationships/image" Target="../media/image98.png"/><Relationship Id="rId10" Type="http://schemas.openxmlformats.org/officeDocument/2006/relationships/image" Target="../media/image19.png"/><Relationship Id="rId4" Type="http://schemas.openxmlformats.org/officeDocument/2006/relationships/image" Target="../media/image97.png"/><Relationship Id="rId9"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0.jp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12.png"/><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1.png"/><Relationship Id="rId11" Type="http://schemas.openxmlformats.org/officeDocument/2006/relationships/image" Target="../media/image5.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3.png"/><Relationship Id="rId7"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63.png"/><Relationship Id="rId4" Type="http://schemas.openxmlformats.org/officeDocument/2006/relationships/image" Target="../media/image121.png"/><Relationship Id="rId9" Type="http://schemas.openxmlformats.org/officeDocument/2006/relationships/image" Target="../media/image112.png"/></Relationships>
</file>

<file path=ppt/slides/_rels/slide41.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29.jpeg"/><Relationship Id="rId11" Type="http://schemas.openxmlformats.org/officeDocument/2006/relationships/image" Target="../media/image134.png"/><Relationship Id="rId5" Type="http://schemas.openxmlformats.org/officeDocument/2006/relationships/image" Target="../media/image128.jpeg"/><Relationship Id="rId10" Type="http://schemas.openxmlformats.org/officeDocument/2006/relationships/image" Target="../media/image133.png"/><Relationship Id="rId4" Type="http://schemas.openxmlformats.org/officeDocument/2006/relationships/image" Target="../media/image127.jpeg"/><Relationship Id="rId9" Type="http://schemas.openxmlformats.org/officeDocument/2006/relationships/image" Target="../media/image132.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79.pn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jpe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8.xml"/><Relationship Id="rId5" Type="http://schemas.openxmlformats.org/officeDocument/2006/relationships/image" Target="../media/image42.jpe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2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svg"/><Relationship Id="rId3" Type="http://schemas.openxmlformats.org/officeDocument/2006/relationships/image" Target="../media/image2.jpe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46.svg"/><Relationship Id="rId10" Type="http://schemas.openxmlformats.org/officeDocument/2006/relationships/image" Target="../media/image4.png"/><Relationship Id="rId4" Type="http://schemas.openxmlformats.org/officeDocument/2006/relationships/image" Target="../media/image45.png"/><Relationship Id="rId9"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946772-8454-F61B-57DB-BDA52EEA3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Arial"/>
              <a:ea typeface="+mn-ea"/>
              <a:cs typeface="+mn-cs"/>
              <a:sym typeface="Myriad Pro"/>
            </a:endParaRPr>
          </a:p>
        </p:txBody>
      </p:sp>
      <p:sp>
        <p:nvSpPr>
          <p:cNvPr id="11" name="Rectangle 10">
            <a:extLst>
              <a:ext uri="{FF2B5EF4-FFF2-40B4-BE49-F238E27FC236}">
                <a16:creationId xmlns:a16="http://schemas.microsoft.com/office/drawing/2014/main" id="{41B2DBF6-FEBA-1910-E782-37360A07AD03}"/>
              </a:ext>
            </a:extLst>
          </p:cNvPr>
          <p:cNvSpPr/>
          <p:nvPr/>
        </p:nvSpPr>
        <p:spPr>
          <a:xfrm>
            <a:off x="-11328" y="6371"/>
            <a:ext cx="12203328"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0" name="Picture 9" descr="A white letters on a black background&#10;&#10;Description automatically generated">
            <a:extLst>
              <a:ext uri="{FF2B5EF4-FFF2-40B4-BE49-F238E27FC236}">
                <a16:creationId xmlns:a16="http://schemas.microsoft.com/office/drawing/2014/main" id="{919F8E9D-CC4F-8FF0-4AAE-28192BD69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21" y="2127581"/>
            <a:ext cx="7977027" cy="300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2801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AD32718B-28F6-93C9-6577-5B08CAD078AB}"/>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27395" y="0"/>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1"/>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BECOME</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an Independent Business Owner (</a:t>
            </a: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IBO</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6" name="TextBox 5">
            <a:extLst>
              <a:ext uri="{FF2B5EF4-FFF2-40B4-BE49-F238E27FC236}">
                <a16:creationId xmlns:a16="http://schemas.microsoft.com/office/drawing/2014/main" id="{07EE5FDC-5EA6-C260-8EC1-683538669DB3}"/>
              </a:ext>
            </a:extLst>
          </p:cNvPr>
          <p:cNvSpPr txBox="1"/>
          <p:nvPr/>
        </p:nvSpPr>
        <p:spPr>
          <a:xfrm>
            <a:off x="2731700" y="1007410"/>
            <a:ext cx="6728603" cy="395173"/>
          </a:xfrm>
          <a:prstGeom prst="rect">
            <a:avLst/>
          </a:prstGeom>
          <a:noFill/>
        </p:spPr>
        <p:txBody>
          <a:bodyPr wrap="square" tIns="45720">
            <a:spAutoFit/>
          </a:bodyPr>
          <a:lstStyle/>
          <a:p>
            <a:pPr marL="0" marR="0" lvl="0" indent="0" algn="ctr" defTabSz="457200" rtl="0" eaLnBrk="1" fontAlgn="auto" latinLnBrk="0" hangingPunct="1">
              <a:lnSpc>
                <a:spcPct val="80000"/>
              </a:lnSpc>
              <a:spcBef>
                <a:spcPts val="0"/>
              </a:spcBef>
              <a:spcAft>
                <a:spcPts val="0"/>
              </a:spcAft>
              <a:buClr>
                <a:srgbClr val="01437E"/>
              </a:buClr>
              <a:buSzPts val="6000"/>
              <a:buFontTx/>
              <a:buNone/>
              <a:tabLst/>
              <a:defRPr/>
            </a:pPr>
            <a:r>
              <a:rPr kumimoji="0" lang="en-US" sz="2400" b="1"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$299 </a:t>
            </a:r>
            <a:r>
              <a:rPr kumimoji="0" lang="en-US" sz="2400" b="0"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Start-Up + </a:t>
            </a:r>
            <a:r>
              <a:rPr kumimoji="0" lang="en-US" sz="2400" b="1"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$25/month </a:t>
            </a:r>
            <a:r>
              <a:rPr kumimoji="0" lang="en-US" sz="2400" b="0" i="1" u="none" strike="noStrike" kern="0" cap="none" spc="0" normalizeH="0" baseline="0" noProof="0" dirty="0">
                <a:ln>
                  <a:noFill/>
                </a:ln>
                <a:solidFill>
                  <a:srgbClr val="01437E"/>
                </a:solidFill>
                <a:effectLst/>
                <a:uLnTx/>
                <a:uFillTx/>
                <a:latin typeface="Calibri" panose="020F0502020204030204" pitchFamily="34" charset="0"/>
                <a:ea typeface="Helvetica Neue"/>
                <a:cs typeface="Calibri" panose="020F0502020204030204" pitchFamily="34" charset="0"/>
                <a:sym typeface="Helvetica Neue"/>
              </a:rPr>
              <a:t>Business Support </a:t>
            </a:r>
            <a:endPar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28" name="Group 27">
            <a:extLst>
              <a:ext uri="{FF2B5EF4-FFF2-40B4-BE49-F238E27FC236}">
                <a16:creationId xmlns:a16="http://schemas.microsoft.com/office/drawing/2014/main" id="{A0DCACFA-1008-880C-B081-637D1E9D7ECC}"/>
              </a:ext>
            </a:extLst>
          </p:cNvPr>
          <p:cNvGrpSpPr/>
          <p:nvPr/>
        </p:nvGrpSpPr>
        <p:grpSpPr>
          <a:xfrm>
            <a:off x="610695" y="1689291"/>
            <a:ext cx="5725791" cy="700593"/>
            <a:chOff x="1798890" y="3378582"/>
            <a:chExt cx="11451581" cy="1401186"/>
          </a:xfrm>
        </p:grpSpPr>
        <p:pic>
          <p:nvPicPr>
            <p:cNvPr id="20" name="Google Shape;147;p5">
              <a:extLst>
                <a:ext uri="{FF2B5EF4-FFF2-40B4-BE49-F238E27FC236}">
                  <a16:creationId xmlns:a16="http://schemas.microsoft.com/office/drawing/2014/main" id="{E7FAABF7-457C-8151-DDAA-94463A57A979}"/>
                </a:ext>
              </a:extLst>
            </p:cNvPr>
            <p:cNvPicPr preferRelativeResize="0">
              <a:picLocks noChangeAspect="1"/>
            </p:cNvPicPr>
            <p:nvPr/>
          </p:nvPicPr>
          <p:blipFill rotWithShape="1">
            <a:blip r:embed="rId5">
              <a:alphaModFix/>
            </a:blip>
            <a:srcRect/>
            <a:stretch/>
          </p:blipFill>
          <p:spPr>
            <a:xfrm>
              <a:off x="1798890" y="3378582"/>
              <a:ext cx="1432324" cy="1401186"/>
            </a:xfrm>
            <a:prstGeom prst="rect">
              <a:avLst/>
            </a:prstGeom>
            <a:noFill/>
            <a:ln>
              <a:noFill/>
            </a:ln>
          </p:spPr>
        </p:pic>
        <p:sp>
          <p:nvSpPr>
            <p:cNvPr id="22" name="TextBox 21">
              <a:extLst>
                <a:ext uri="{FF2B5EF4-FFF2-40B4-BE49-F238E27FC236}">
                  <a16:creationId xmlns:a16="http://schemas.microsoft.com/office/drawing/2014/main" id="{FC0D4BA2-BBED-BCA2-BAC7-3FC862E8B321}"/>
                </a:ext>
              </a:extLst>
            </p:cNvPr>
            <p:cNvSpPr txBox="1"/>
            <p:nvPr/>
          </p:nvSpPr>
          <p:spPr>
            <a:xfrm>
              <a:off x="3627546" y="3617510"/>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Personalized Website</a:t>
              </a:r>
            </a:p>
          </p:txBody>
        </p:sp>
      </p:grpSp>
      <p:grpSp>
        <p:nvGrpSpPr>
          <p:cNvPr id="32" name="Group 31">
            <a:extLst>
              <a:ext uri="{FF2B5EF4-FFF2-40B4-BE49-F238E27FC236}">
                <a16:creationId xmlns:a16="http://schemas.microsoft.com/office/drawing/2014/main" id="{3FD0B803-C75F-E3D5-0B02-F0E178B02BB0}"/>
              </a:ext>
            </a:extLst>
          </p:cNvPr>
          <p:cNvGrpSpPr/>
          <p:nvPr/>
        </p:nvGrpSpPr>
        <p:grpSpPr>
          <a:xfrm>
            <a:off x="500557" y="3594105"/>
            <a:ext cx="5868202" cy="700284"/>
            <a:chOff x="1514068" y="7188208"/>
            <a:chExt cx="11736403" cy="1400568"/>
          </a:xfrm>
        </p:grpSpPr>
        <p:pic>
          <p:nvPicPr>
            <p:cNvPr id="17" name="Google Shape;145;p5">
              <a:extLst>
                <a:ext uri="{FF2B5EF4-FFF2-40B4-BE49-F238E27FC236}">
                  <a16:creationId xmlns:a16="http://schemas.microsoft.com/office/drawing/2014/main" id="{64F131CB-C092-82C0-5FA7-EA57391C5616}"/>
                </a:ext>
              </a:extLst>
            </p:cNvPr>
            <p:cNvPicPr preferRelativeResize="0">
              <a:picLocks noChangeAspect="1"/>
            </p:cNvPicPr>
            <p:nvPr/>
          </p:nvPicPr>
          <p:blipFill rotWithShape="1">
            <a:blip r:embed="rId6">
              <a:alphaModFix/>
            </a:blip>
            <a:srcRect/>
            <a:stretch/>
          </p:blipFill>
          <p:spPr>
            <a:xfrm>
              <a:off x="1514068" y="7188208"/>
              <a:ext cx="2001969" cy="1400568"/>
            </a:xfrm>
            <a:prstGeom prst="rect">
              <a:avLst/>
            </a:prstGeom>
            <a:noFill/>
            <a:ln>
              <a:noFill/>
            </a:ln>
          </p:spPr>
        </p:pic>
        <p:sp>
          <p:nvSpPr>
            <p:cNvPr id="24" name="TextBox 23">
              <a:extLst>
                <a:ext uri="{FF2B5EF4-FFF2-40B4-BE49-F238E27FC236}">
                  <a16:creationId xmlns:a16="http://schemas.microsoft.com/office/drawing/2014/main" id="{FAF85DA8-6745-F603-D6F9-EEECD0F35497}"/>
                </a:ext>
              </a:extLst>
            </p:cNvPr>
            <p:cNvSpPr txBox="1"/>
            <p:nvPr/>
          </p:nvSpPr>
          <p:spPr>
            <a:xfrm>
              <a:off x="3627546" y="7426672"/>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Business Tracking and Reporting</a:t>
              </a:r>
            </a:p>
          </p:txBody>
        </p:sp>
      </p:grpSp>
      <p:grpSp>
        <p:nvGrpSpPr>
          <p:cNvPr id="33" name="Group 32">
            <a:extLst>
              <a:ext uri="{FF2B5EF4-FFF2-40B4-BE49-F238E27FC236}">
                <a16:creationId xmlns:a16="http://schemas.microsoft.com/office/drawing/2014/main" id="{CF456F31-E473-0DDB-97C2-678FCC9ADC97}"/>
              </a:ext>
            </a:extLst>
          </p:cNvPr>
          <p:cNvGrpSpPr/>
          <p:nvPr/>
        </p:nvGrpSpPr>
        <p:grpSpPr>
          <a:xfrm>
            <a:off x="650907" y="4546357"/>
            <a:ext cx="5717852" cy="700284"/>
            <a:chOff x="1814768" y="9092712"/>
            <a:chExt cx="11435703" cy="1400568"/>
          </a:xfrm>
        </p:grpSpPr>
        <p:pic>
          <p:nvPicPr>
            <p:cNvPr id="19" name="Google Shape;146;p5" descr="Icon&#10;&#10;Description automatically generated">
              <a:extLst>
                <a:ext uri="{FF2B5EF4-FFF2-40B4-BE49-F238E27FC236}">
                  <a16:creationId xmlns:a16="http://schemas.microsoft.com/office/drawing/2014/main" id="{A3CF404F-DCCF-30F6-0502-4D02E50FE274}"/>
                </a:ext>
              </a:extLst>
            </p:cNvPr>
            <p:cNvPicPr preferRelativeResize="0">
              <a:picLocks noChangeAspect="1"/>
            </p:cNvPicPr>
            <p:nvPr/>
          </p:nvPicPr>
          <p:blipFill rotWithShape="1">
            <a:blip r:embed="rId7">
              <a:alphaModFix/>
            </a:blip>
            <a:srcRect/>
            <a:stretch/>
          </p:blipFill>
          <p:spPr>
            <a:xfrm>
              <a:off x="1814768" y="9092712"/>
              <a:ext cx="1400568" cy="1400568"/>
            </a:xfrm>
            <a:prstGeom prst="rect">
              <a:avLst/>
            </a:prstGeom>
            <a:noFill/>
            <a:ln>
              <a:noFill/>
            </a:ln>
          </p:spPr>
        </p:pic>
        <p:sp>
          <p:nvSpPr>
            <p:cNvPr id="25" name="TextBox 24">
              <a:extLst>
                <a:ext uri="{FF2B5EF4-FFF2-40B4-BE49-F238E27FC236}">
                  <a16:creationId xmlns:a16="http://schemas.microsoft.com/office/drawing/2014/main" id="{4406D028-6932-4FE4-C8AB-068D78266076}"/>
                </a:ext>
              </a:extLst>
            </p:cNvPr>
            <p:cNvSpPr txBox="1"/>
            <p:nvPr/>
          </p:nvSpPr>
          <p:spPr>
            <a:xfrm>
              <a:off x="3627546" y="9331254"/>
              <a:ext cx="9622925" cy="1015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IBO &amp; Customer Support</a:t>
              </a:r>
            </a:p>
          </p:txBody>
        </p:sp>
      </p:grpSp>
      <p:grpSp>
        <p:nvGrpSpPr>
          <p:cNvPr id="3" name="Group 2">
            <a:extLst>
              <a:ext uri="{FF2B5EF4-FFF2-40B4-BE49-F238E27FC236}">
                <a16:creationId xmlns:a16="http://schemas.microsoft.com/office/drawing/2014/main" id="{0145E383-E749-6DDF-1D5E-6F7C8EB99A43}"/>
              </a:ext>
            </a:extLst>
          </p:cNvPr>
          <p:cNvGrpSpPr/>
          <p:nvPr/>
        </p:nvGrpSpPr>
        <p:grpSpPr>
          <a:xfrm>
            <a:off x="500557" y="5617919"/>
            <a:ext cx="5868202" cy="507831"/>
            <a:chOff x="500557" y="5617919"/>
            <a:chExt cx="5868202" cy="507831"/>
          </a:xfrm>
        </p:grpSpPr>
        <p:pic>
          <p:nvPicPr>
            <p:cNvPr id="13" name="Google Shape;143;p5">
              <a:extLst>
                <a:ext uri="{FF2B5EF4-FFF2-40B4-BE49-F238E27FC236}">
                  <a16:creationId xmlns:a16="http://schemas.microsoft.com/office/drawing/2014/main" id="{433AF3AB-F406-678E-3E03-D84D82E60115}"/>
                </a:ext>
              </a:extLst>
            </p:cNvPr>
            <p:cNvPicPr preferRelativeResize="0">
              <a:picLocks noChangeAspect="1"/>
            </p:cNvPicPr>
            <p:nvPr/>
          </p:nvPicPr>
          <p:blipFill rotWithShape="1">
            <a:blip r:embed="rId8"/>
            <a:srcRect l="1731" t="-974" r="760" b="973"/>
            <a:stretch/>
          </p:blipFill>
          <p:spPr>
            <a:xfrm>
              <a:off x="500557" y="5617919"/>
              <a:ext cx="1056739" cy="507831"/>
            </a:xfrm>
            <a:prstGeom prst="rect">
              <a:avLst/>
            </a:prstGeom>
            <a:noFill/>
            <a:ln>
              <a:noFill/>
            </a:ln>
          </p:spPr>
        </p:pic>
        <p:sp>
          <p:nvSpPr>
            <p:cNvPr id="26" name="TextBox 25">
              <a:extLst>
                <a:ext uri="{FF2B5EF4-FFF2-40B4-BE49-F238E27FC236}">
                  <a16:creationId xmlns:a16="http://schemas.microsoft.com/office/drawing/2014/main" id="{33005349-EC51-0FA3-60D1-AF194D915516}"/>
                </a:ext>
              </a:extLst>
            </p:cNvPr>
            <p:cNvSpPr txBox="1"/>
            <p:nvPr/>
          </p:nvSpPr>
          <p:spPr>
            <a:xfrm>
              <a:off x="1557296" y="5617919"/>
              <a:ext cx="4811463"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ACN Loyalty Reward Program</a:t>
              </a:r>
            </a:p>
          </p:txBody>
        </p:sp>
      </p:grpSp>
      <p:grpSp>
        <p:nvGrpSpPr>
          <p:cNvPr id="60" name="Group 59">
            <a:extLst>
              <a:ext uri="{FF2B5EF4-FFF2-40B4-BE49-F238E27FC236}">
                <a16:creationId xmlns:a16="http://schemas.microsoft.com/office/drawing/2014/main" id="{C566CFE9-ABED-148C-4FB2-05BE0853C53E}"/>
              </a:ext>
            </a:extLst>
          </p:cNvPr>
          <p:cNvGrpSpPr/>
          <p:nvPr/>
        </p:nvGrpSpPr>
        <p:grpSpPr>
          <a:xfrm>
            <a:off x="6530820" y="1427299"/>
            <a:ext cx="5661181" cy="5430702"/>
            <a:chOff x="13061638" y="2854598"/>
            <a:chExt cx="11322362" cy="10861401"/>
          </a:xfrm>
        </p:grpSpPr>
        <p:pic>
          <p:nvPicPr>
            <p:cNvPr id="10" name="Picture 9" descr="A computer and phone with a screen on&#10;&#10;Description automatically generated">
              <a:extLst>
                <a:ext uri="{FF2B5EF4-FFF2-40B4-BE49-F238E27FC236}">
                  <a16:creationId xmlns:a16="http://schemas.microsoft.com/office/drawing/2014/main" id="{899513D3-7B01-C37A-B51C-80F6BAF1E56A}"/>
                </a:ext>
              </a:extLst>
            </p:cNvPr>
            <p:cNvPicPr>
              <a:picLocks noChangeAspect="1"/>
            </p:cNvPicPr>
            <p:nvPr/>
          </p:nvPicPr>
          <p:blipFill rotWithShape="1">
            <a:blip r:embed="rId9"/>
            <a:srcRect l="12912" r="21892" b="8555"/>
            <a:stretch/>
          </p:blipFill>
          <p:spPr>
            <a:xfrm>
              <a:off x="14469754" y="7006912"/>
              <a:ext cx="9914246" cy="6709087"/>
            </a:xfrm>
            <a:prstGeom prst="rect">
              <a:avLst/>
            </a:prstGeom>
          </p:spPr>
        </p:pic>
        <p:grpSp>
          <p:nvGrpSpPr>
            <p:cNvPr id="59" name="Group 58">
              <a:extLst>
                <a:ext uri="{FF2B5EF4-FFF2-40B4-BE49-F238E27FC236}">
                  <a16:creationId xmlns:a16="http://schemas.microsoft.com/office/drawing/2014/main" id="{A2004DE7-ABA4-3B40-B59B-E7921DD89528}"/>
                </a:ext>
              </a:extLst>
            </p:cNvPr>
            <p:cNvGrpSpPr/>
            <p:nvPr/>
          </p:nvGrpSpPr>
          <p:grpSpPr>
            <a:xfrm>
              <a:off x="13061638" y="2854598"/>
              <a:ext cx="10657563" cy="4807052"/>
              <a:chOff x="13530486" y="2273598"/>
              <a:chExt cx="10657563" cy="4807052"/>
            </a:xfrm>
          </p:grpSpPr>
          <p:sp>
            <p:nvSpPr>
              <p:cNvPr id="45" name="Google Shape;152;p5">
                <a:extLst>
                  <a:ext uri="{FF2B5EF4-FFF2-40B4-BE49-F238E27FC236}">
                    <a16:creationId xmlns:a16="http://schemas.microsoft.com/office/drawing/2014/main" id="{CB571686-22C5-6014-81D4-3B3321664522}"/>
                  </a:ext>
                </a:extLst>
              </p:cNvPr>
              <p:cNvSpPr txBox="1"/>
              <p:nvPr/>
            </p:nvSpPr>
            <p:spPr>
              <a:xfrm>
                <a:off x="13530486" y="4052171"/>
                <a:ext cx="10657563" cy="3028479"/>
              </a:xfrm>
              <a:prstGeom prst="rect">
                <a:avLst/>
              </a:prstGeom>
              <a:noFill/>
              <a:ln>
                <a:noFill/>
              </a:ln>
            </p:spPr>
            <p:txBody>
              <a:bodyPr spcFirstLastPara="1" wrap="square" lIns="45713" tIns="22850" rIns="45713" bIns="22850" anchor="t" anchorCtr="0">
                <a:spAutoFit/>
              </a:bodyPr>
              <a:lstStyle/>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r>
                  <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Enroll customers</a:t>
                </a:r>
              </a:p>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endPar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endParaRPr>
              </a:p>
              <a:p>
                <a:pPr marL="342900" marR="0" lvl="0" indent="-342900" algn="l" defTabSz="457200" rtl="0" eaLnBrk="1" fontAlgn="auto" latinLnBrk="0" hangingPunct="1">
                  <a:lnSpc>
                    <a:spcPct val="90000"/>
                  </a:lnSpc>
                  <a:spcBef>
                    <a:spcPts val="0"/>
                  </a:spcBef>
                  <a:spcAft>
                    <a:spcPts val="0"/>
                  </a:spcAft>
                  <a:buClr>
                    <a:srgbClr val="464646"/>
                  </a:buClr>
                  <a:buSzPct val="120000"/>
                  <a:buFontTx/>
                  <a:buBlip>
                    <a:blip r:embed="rId10"/>
                  </a:buBlip>
                  <a:tabLst/>
                  <a:defRPr/>
                </a:pPr>
                <a:r>
                  <a:rPr kumimoji="0" lang="en-US" sz="28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Help others to do the same thing</a:t>
                </a:r>
                <a:endParaRPr kumimoji="0" lang="en-US" sz="22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a:p>
                <a:pPr marL="342900" marR="0" lvl="0" indent="-342900" algn="l" defTabSz="457200" rtl="0" eaLnBrk="1" fontAlgn="auto" latinLnBrk="0" hangingPunct="1">
                  <a:lnSpc>
                    <a:spcPct val="90000"/>
                  </a:lnSpc>
                  <a:spcBef>
                    <a:spcPts val="0"/>
                  </a:spcBef>
                  <a:spcAft>
                    <a:spcPts val="0"/>
                  </a:spcAft>
                  <a:buClr>
                    <a:srgbClr val="464646"/>
                  </a:buClr>
                  <a:buSzPts val="4000"/>
                  <a:buFontTx/>
                  <a:buBlip>
                    <a:blip r:embed="rId10"/>
                  </a:buBlip>
                  <a:tabLst/>
                  <a:defRPr/>
                </a:pPr>
                <a:endParaRPr kumimoji="0" sz="22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sp>
            <p:nvSpPr>
              <p:cNvPr id="55" name="Google Shape;160;p5">
                <a:extLst>
                  <a:ext uri="{FF2B5EF4-FFF2-40B4-BE49-F238E27FC236}">
                    <a16:creationId xmlns:a16="http://schemas.microsoft.com/office/drawing/2014/main" id="{3A5A6171-C18D-32F2-8A80-066CCB3B81A6}"/>
                  </a:ext>
                </a:extLst>
              </p:cNvPr>
              <p:cNvSpPr txBox="1"/>
              <p:nvPr/>
            </p:nvSpPr>
            <p:spPr>
              <a:xfrm>
                <a:off x="13893754" y="2273598"/>
                <a:ext cx="4529840" cy="1754285"/>
              </a:xfrm>
              <a:prstGeom prst="rect">
                <a:avLst/>
              </a:prstGeom>
              <a:noFill/>
              <a:ln>
                <a:noFill/>
              </a:ln>
            </p:spPr>
            <p:txBody>
              <a:bodyPr spcFirstLastPara="1" wrap="square" lIns="45713" tIns="22850" rIns="45713" bIns="22850" anchor="t" anchorCtr="0">
                <a:spAutoFit/>
              </a:bodyPr>
              <a:lstStyle/>
              <a:p>
                <a:pPr marL="0" marR="0" lvl="0" indent="0" algn="l" defTabSz="457200" rtl="0" eaLnBrk="1" fontAlgn="auto" latinLnBrk="0" hangingPunct="1">
                  <a:lnSpc>
                    <a:spcPct val="150000"/>
                  </a:lnSpc>
                  <a:spcBef>
                    <a:spcPts val="0"/>
                  </a:spcBef>
                  <a:spcAft>
                    <a:spcPts val="0"/>
                  </a:spcAft>
                  <a:buClr>
                    <a:srgbClr val="00437E"/>
                  </a:buClr>
                  <a:buSzPts val="5400"/>
                  <a:buFontTx/>
                  <a:buNone/>
                  <a:tabLst/>
                  <a:defRPr/>
                </a:pPr>
                <a:r>
                  <a:rPr kumimoji="0" lang="en-US" sz="3600" b="1" i="1" u="none" strike="noStrike" kern="0" cap="none" spc="0" normalizeH="0" baseline="0" noProof="0" dirty="0">
                    <a:ln>
                      <a:noFill/>
                    </a:ln>
                    <a:solidFill>
                      <a:srgbClr val="00437E"/>
                    </a:solidFill>
                    <a:effectLst/>
                    <a:uLnTx/>
                    <a:uFillTx/>
                    <a:latin typeface="Calibri" panose="020F0502020204030204" pitchFamily="34" charset="0"/>
                    <a:ea typeface="Helvetica Neue"/>
                    <a:cs typeface="Calibri" panose="020F0502020204030204" pitchFamily="34" charset="0"/>
                    <a:sym typeface="Helvetica Neue"/>
                  </a:rPr>
                  <a:t>All we do:</a:t>
                </a:r>
                <a:endParaRPr kumimoji="0" sz="10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grpSp>
        <p:nvGrpSpPr>
          <p:cNvPr id="63" name="Group 62">
            <a:extLst>
              <a:ext uri="{FF2B5EF4-FFF2-40B4-BE49-F238E27FC236}">
                <a16:creationId xmlns:a16="http://schemas.microsoft.com/office/drawing/2014/main" id="{7E977332-E989-87C7-E996-D6DF9B4A90B1}"/>
              </a:ext>
            </a:extLst>
          </p:cNvPr>
          <p:cNvGrpSpPr/>
          <p:nvPr/>
        </p:nvGrpSpPr>
        <p:grpSpPr>
          <a:xfrm>
            <a:off x="623186" y="2556644"/>
            <a:ext cx="5745574" cy="923330"/>
            <a:chOff x="1246371" y="5113287"/>
            <a:chExt cx="11491148" cy="1846660"/>
          </a:xfrm>
        </p:grpSpPr>
        <p:sp>
          <p:nvSpPr>
            <p:cNvPr id="23" name="TextBox 22">
              <a:extLst>
                <a:ext uri="{FF2B5EF4-FFF2-40B4-BE49-F238E27FC236}">
                  <a16:creationId xmlns:a16="http://schemas.microsoft.com/office/drawing/2014/main" id="{EE71FD09-065B-3C8C-3F3A-3A558D7D4E61}"/>
                </a:ext>
              </a:extLst>
            </p:cNvPr>
            <p:cNvSpPr txBox="1"/>
            <p:nvPr/>
          </p:nvSpPr>
          <p:spPr>
            <a:xfrm>
              <a:off x="3114593" y="5113287"/>
              <a:ext cx="9622926" cy="1846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Training and Marketing Materials</a:t>
              </a:r>
            </a:p>
          </p:txBody>
        </p:sp>
        <p:pic>
          <p:nvPicPr>
            <p:cNvPr id="62" name="Picture 61">
              <a:extLst>
                <a:ext uri="{FF2B5EF4-FFF2-40B4-BE49-F238E27FC236}">
                  <a16:creationId xmlns:a16="http://schemas.microsoft.com/office/drawing/2014/main" id="{2398DCE2-CCBC-C940-34B1-248F04C8243E}"/>
                </a:ext>
              </a:extLst>
            </p:cNvPr>
            <p:cNvPicPr>
              <a:picLocks noChangeAspect="1"/>
            </p:cNvPicPr>
            <p:nvPr/>
          </p:nvPicPr>
          <p:blipFill>
            <a:blip r:embed="rId11"/>
            <a:stretch>
              <a:fillRect/>
            </a:stretch>
          </p:blipFill>
          <p:spPr>
            <a:xfrm>
              <a:off x="1246371" y="5288469"/>
              <a:ext cx="1511454" cy="1399032"/>
            </a:xfrm>
            <a:prstGeom prst="rect">
              <a:avLst/>
            </a:prstGeom>
          </p:spPr>
        </p:pic>
      </p:grpSp>
    </p:spTree>
    <p:extLst>
      <p:ext uri="{BB962C8B-B14F-4D97-AF65-F5344CB8AC3E}">
        <p14:creationId xmlns:p14="http://schemas.microsoft.com/office/powerpoint/2010/main" val="339276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left)">
                                      <p:cBhvr>
                                        <p:cTn id="15" dur="500"/>
                                        <p:tgtEl>
                                          <p:spTgt spid="6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750" fill="hold"/>
                                        <p:tgtEl>
                                          <p:spTgt spid="60"/>
                                        </p:tgtEl>
                                        <p:attrNameLst>
                                          <p:attrName>ppt_x</p:attrName>
                                        </p:attrNameLst>
                                      </p:cBhvr>
                                      <p:tavLst>
                                        <p:tav tm="0">
                                          <p:val>
                                            <p:strVal val="1+#ppt_w/2"/>
                                          </p:val>
                                        </p:tav>
                                        <p:tav tm="100000">
                                          <p:val>
                                            <p:strVal val="#ppt_x"/>
                                          </p:val>
                                        </p:tav>
                                      </p:tavLst>
                                    </p:anim>
                                    <p:anim calcmode="lin" valueType="num">
                                      <p:cBhvr additive="base">
                                        <p:cTn id="32" dur="75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11" name="Picture 2" descr="ACN | LinkedIn">
            <a:extLst>
              <a:ext uri="{FF2B5EF4-FFF2-40B4-BE49-F238E27FC236}">
                <a16:creationId xmlns:a16="http://schemas.microsoft.com/office/drawing/2014/main" id="{1DB9C5F7-E2E8-9B2F-EC72-878672E5DBCF}"/>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0" y="309"/>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0"/>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Income from </a:t>
            </a: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YOUR</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a:t>
            </a:r>
            <a:r>
              <a:rPr kumimoji="0" lang="en-US" sz="4000" b="0" i="1"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Personally Acquired</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Customers*</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12" name="TextBox 11">
            <a:extLst>
              <a:ext uri="{FF2B5EF4-FFF2-40B4-BE49-F238E27FC236}">
                <a16:creationId xmlns:a16="http://schemas.microsoft.com/office/drawing/2014/main" id="{365FD757-A097-5DB0-AA2F-35B126DFAC11}"/>
              </a:ext>
            </a:extLst>
          </p:cNvPr>
          <p:cNvSpPr txBox="1"/>
          <p:nvPr/>
        </p:nvSpPr>
        <p:spPr>
          <a:xfrm>
            <a:off x="2091509" y="6270138"/>
            <a:ext cx="7997652" cy="297517"/>
          </a:xfrm>
          <a:prstGeom prst="rect">
            <a:avLst/>
          </a:prstGeom>
          <a:noFill/>
        </p:spPr>
        <p:txBody>
          <a:bodyPr wrap="square">
            <a:spAutoFit/>
          </a:bodyPr>
          <a:lstStyle/>
          <a:p>
            <a:pPr marL="12700" marR="0" lvl="0" indent="0" algn="ctr" defTabSz="914400" rtl="0" eaLnBrk="1" fontAlgn="auto" latinLnBrk="0" hangingPunct="1">
              <a:lnSpc>
                <a:spcPts val="1505"/>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65000"/>
                  </a:srgbClr>
                </a:solidFill>
                <a:effectLst/>
                <a:uLnTx/>
                <a:uFillTx/>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kumimoji="0" lang="en-US" sz="1800" b="0" i="0" u="none" strike="noStrike" kern="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sym typeface="Arial"/>
            </a:endParaRPr>
          </a:p>
        </p:txBody>
      </p:sp>
      <p:grpSp>
        <p:nvGrpSpPr>
          <p:cNvPr id="2" name="Group 1">
            <a:extLst>
              <a:ext uri="{FF2B5EF4-FFF2-40B4-BE49-F238E27FC236}">
                <a16:creationId xmlns:a16="http://schemas.microsoft.com/office/drawing/2014/main" id="{2D56E988-2001-D093-6D2A-CC9B26124340}"/>
              </a:ext>
            </a:extLst>
          </p:cNvPr>
          <p:cNvGrpSpPr/>
          <p:nvPr/>
        </p:nvGrpSpPr>
        <p:grpSpPr>
          <a:xfrm>
            <a:off x="706195" y="1098508"/>
            <a:ext cx="5226206" cy="4947893"/>
            <a:chOff x="1338147" y="2197016"/>
            <a:chExt cx="10452412" cy="9895785"/>
          </a:xfrm>
        </p:grpSpPr>
        <p:sp>
          <p:nvSpPr>
            <p:cNvPr id="22" name="TextBox 21">
              <a:extLst>
                <a:ext uri="{FF2B5EF4-FFF2-40B4-BE49-F238E27FC236}">
                  <a16:creationId xmlns:a16="http://schemas.microsoft.com/office/drawing/2014/main" id="{E444C020-7656-7F0F-9B4F-D2749C73E148}"/>
                </a:ext>
              </a:extLst>
            </p:cNvPr>
            <p:cNvSpPr txBox="1"/>
            <p:nvPr/>
          </p:nvSpPr>
          <p:spPr>
            <a:xfrm>
              <a:off x="1338147" y="4431164"/>
              <a:ext cx="10452410" cy="889988"/>
            </a:xfrm>
            <a:prstGeom prst="rect">
              <a:avLst/>
            </a:prstGeom>
            <a:solidFill>
              <a:srgbClr val="F2682A"/>
            </a:solidFill>
          </p:spPr>
          <p:txBody>
            <a:bodyPr wrap="square" tIns="91440">
              <a:spAutoFit/>
            </a:bodyPr>
            <a:lstStyle/>
            <a:p>
              <a:pPr marL="0" marR="0" lvl="0" indent="0" algn="ctr" defTabSz="457200" rtl="0" eaLnBrk="1" fontAlgn="auto" latinLnBrk="0" hangingPunct="1">
                <a:lnSpc>
                  <a:spcPct val="68518"/>
                </a:lnSpc>
                <a:spcBef>
                  <a:spcPts val="0"/>
                </a:spcBef>
                <a:spcAft>
                  <a:spcPts val="0"/>
                </a:spcAft>
                <a:buClr>
                  <a:srgbClr val="4F92D3"/>
                </a:buClr>
                <a:buSzPts val="5400"/>
                <a:buFontTx/>
                <a:buNone/>
                <a:tabLst/>
                <a:defRPr/>
              </a:pPr>
              <a:r>
                <a:rPr kumimoji="0" lang="en-US" sz="2700" b="1"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Acquire Customers Totaling:</a:t>
              </a:r>
              <a:endParaRPr kumimoji="0" lang="en-US" sz="14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sp>
          <p:nvSpPr>
            <p:cNvPr id="6" name="Google Shape;178;p6">
              <a:extLst>
                <a:ext uri="{FF2B5EF4-FFF2-40B4-BE49-F238E27FC236}">
                  <a16:creationId xmlns:a16="http://schemas.microsoft.com/office/drawing/2014/main" id="{F997A463-3E9A-240B-9C02-5A5027CB176C}"/>
                </a:ext>
              </a:extLst>
            </p:cNvPr>
            <p:cNvSpPr/>
            <p:nvPr/>
          </p:nvSpPr>
          <p:spPr>
            <a:xfrm>
              <a:off x="1338149" y="3149632"/>
              <a:ext cx="10452410" cy="1107956"/>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00437E"/>
                </a:buClr>
                <a:buSzPts val="6600"/>
                <a:buFontTx/>
                <a:buNone/>
                <a:tabLst/>
                <a:defRPr/>
              </a:pPr>
              <a:r>
                <a:rPr kumimoji="0" lang="en-US" sz="33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Monthly Customer Bonuses</a:t>
              </a:r>
              <a:endParaRPr kumimoji="0" sz="33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endParaRPr>
            </a:p>
          </p:txBody>
        </p:sp>
        <p:sp>
          <p:nvSpPr>
            <p:cNvPr id="8" name="Rectangle 7">
              <a:extLst>
                <a:ext uri="{FF2B5EF4-FFF2-40B4-BE49-F238E27FC236}">
                  <a16:creationId xmlns:a16="http://schemas.microsoft.com/office/drawing/2014/main" id="{ADBC56F8-07AA-5CA4-9565-A430ABF4139D}"/>
                </a:ext>
              </a:extLst>
            </p:cNvPr>
            <p:cNvSpPr/>
            <p:nvPr/>
          </p:nvSpPr>
          <p:spPr>
            <a:xfrm>
              <a:off x="1338147" y="2963977"/>
              <a:ext cx="10452410" cy="9128824"/>
            </a:xfrm>
            <a:prstGeom prst="rect">
              <a:avLst/>
            </a:prstGeom>
            <a:no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id="{0042EFE9-F15A-7BC8-6434-1758F883CB73}"/>
                </a:ext>
              </a:extLst>
            </p:cNvPr>
            <p:cNvSpPr/>
            <p:nvPr/>
          </p:nvSpPr>
          <p:spPr>
            <a:xfrm>
              <a:off x="6006791" y="2197016"/>
              <a:ext cx="1115122" cy="1115122"/>
            </a:xfrm>
            <a:prstGeom prst="ellipse">
              <a:avLst/>
            </a:prstGeom>
            <a:solidFill>
              <a:srgbClr val="75BF43"/>
            </a:solid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rPr>
                <a:t>1</a:t>
              </a:r>
            </a:p>
          </p:txBody>
        </p:sp>
        <p:sp>
          <p:nvSpPr>
            <p:cNvPr id="19" name="Google Shape;171;p6">
              <a:extLst>
                <a:ext uri="{FF2B5EF4-FFF2-40B4-BE49-F238E27FC236}">
                  <a16:creationId xmlns:a16="http://schemas.microsoft.com/office/drawing/2014/main" id="{D5514E53-7D46-8388-0FD0-C14CE42D37F7}"/>
                </a:ext>
              </a:extLst>
            </p:cNvPr>
            <p:cNvSpPr/>
            <p:nvPr/>
          </p:nvSpPr>
          <p:spPr>
            <a:xfrm>
              <a:off x="1771659" y="9908415"/>
              <a:ext cx="9592056" cy="1938952"/>
            </a:xfrm>
            <a:prstGeom prst="rect">
              <a:avLst/>
            </a:prstGeom>
            <a:noFill/>
            <a:ln w="57150" cap="flat" cmpd="sng">
              <a:solidFill>
                <a:srgbClr val="0D2D51"/>
              </a:solidFill>
              <a:prstDash val="solid"/>
              <a:round/>
              <a:headEnd type="none" w="sm" len="sm"/>
              <a:tailEnd type="none" w="sm" len="sm"/>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3782CD"/>
                </a:buClr>
                <a:buSzPts val="6600"/>
                <a:buFontTx/>
                <a:buNone/>
                <a:tabLst/>
                <a:defRPr/>
              </a:pP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Plus </a:t>
              </a:r>
              <a:r>
                <a:rPr kumimoji="0" lang="en-US" sz="36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$200 </a:t>
              </a:r>
              <a:endParaRPr kumimoji="0" sz="700" b="0"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endParaRPr>
            </a:p>
            <a:p>
              <a:pPr marL="0" marR="0" lvl="0" indent="0" algn="ctr" defTabSz="457200" rtl="0" eaLnBrk="1" fontAlgn="auto" latinLnBrk="0" hangingPunct="1">
                <a:lnSpc>
                  <a:spcPct val="100000"/>
                </a:lnSpc>
                <a:spcBef>
                  <a:spcPts val="0"/>
                </a:spcBef>
                <a:spcAft>
                  <a:spcPts val="0"/>
                </a:spcAft>
                <a:buClr>
                  <a:srgbClr val="3782CD"/>
                </a:buClr>
                <a:buSzPts val="4800"/>
                <a:buFontTx/>
                <a:buNone/>
                <a:tabLst/>
                <a:defRPr/>
              </a:pPr>
              <a:r>
                <a:rPr kumimoji="0" lang="en-US" sz="24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for Every Additional 3 Services*</a:t>
              </a:r>
              <a:endParaRPr kumimoji="0" sz="3300" b="0" i="0"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endParaRPr>
            </a:p>
          </p:txBody>
        </p:sp>
        <p:sp>
          <p:nvSpPr>
            <p:cNvPr id="20" name="Rectangle 19">
              <a:extLst>
                <a:ext uri="{FF2B5EF4-FFF2-40B4-BE49-F238E27FC236}">
                  <a16:creationId xmlns:a16="http://schemas.microsoft.com/office/drawing/2014/main" id="{C9885436-FC25-6AF5-A9A2-00311D3B04FE}"/>
                </a:ext>
              </a:extLst>
            </p:cNvPr>
            <p:cNvSpPr/>
            <p:nvPr/>
          </p:nvSpPr>
          <p:spPr>
            <a:xfrm>
              <a:off x="1771659" y="5443050"/>
              <a:ext cx="9592056" cy="4247316"/>
            </a:xfrm>
            <a:prstGeom prst="rect">
              <a:avLst/>
            </a:prstGeom>
            <a:solidFill>
              <a:srgbClr val="75BF43"/>
            </a:solidFill>
            <a:ln w="38100">
              <a:solidFill>
                <a:srgbClr val="0D2D53"/>
              </a:solidFill>
            </a:ln>
          </p:spPr>
          <p:txBody>
            <a:bodyPr wrap="square">
              <a:spAutoFit/>
            </a:bodyPr>
            <a:lstStyle/>
            <a:p>
              <a:pPr marL="0" marR="0" lvl="0" indent="0" algn="l" defTabSz="228600" rtl="0" eaLnBrk="1" fontAlgn="auto" latinLnBrk="0" hangingPunct="0">
                <a:lnSpc>
                  <a:spcPct val="100000"/>
                </a:lnSpc>
                <a:spcBef>
                  <a:spcPts val="0"/>
                </a:spcBef>
                <a:spcAft>
                  <a:spcPts val="0"/>
                </a:spcAft>
                <a:buClr>
                  <a:srgbClr val="000000"/>
                </a:buClr>
                <a:buSzTx/>
                <a:buFontTx/>
                <a:buNone/>
                <a:tabLst>
                  <a:tab pos="682625" algn="l"/>
                  <a:tab pos="1311275" algn="l"/>
                  <a:tab pos="2913063" algn="l"/>
                  <a:tab pos="3360738" algn="l"/>
                </a:tabLst>
                <a:defRPr/>
              </a:pPr>
              <a:r>
                <a:rPr kumimoji="0" lang="en-US" sz="33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	3 	Services 	= 	</a:t>
              </a: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$100</a:t>
              </a:r>
            </a:p>
            <a:p>
              <a:pPr marL="0" marR="0" lvl="0" indent="0" algn="l" defTabSz="228600" rtl="0" eaLnBrk="1" fontAlgn="auto" latinLnBrk="0" hangingPunct="0">
                <a:lnSpc>
                  <a:spcPct val="100000"/>
                </a:lnSpc>
                <a:spcBef>
                  <a:spcPts val="0"/>
                </a:spcBef>
                <a:spcAft>
                  <a:spcPts val="0"/>
                </a:spcAft>
                <a:buClr>
                  <a:srgbClr val="000000"/>
                </a:buClr>
                <a:buSzTx/>
                <a:buFontTx/>
                <a:buNone/>
                <a:tabLst>
                  <a:tab pos="682625" algn="l"/>
                  <a:tab pos="1311275" algn="l"/>
                  <a:tab pos="2913063" algn="l"/>
                  <a:tab pos="3360738" algn="l"/>
                </a:tabLst>
                <a:defRPr/>
              </a:pPr>
              <a:r>
                <a:rPr kumimoji="0" lang="en-US" sz="33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	5 	Services 	= 	</a:t>
              </a: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$200</a:t>
              </a:r>
            </a:p>
            <a:p>
              <a:pPr marL="0" marR="0" lvl="0" indent="0" algn="l" defTabSz="228600" rtl="0" eaLnBrk="1" fontAlgn="auto" latinLnBrk="0" hangingPunct="0">
                <a:lnSpc>
                  <a:spcPct val="100000"/>
                </a:lnSpc>
                <a:spcBef>
                  <a:spcPts val="0"/>
                </a:spcBef>
                <a:spcAft>
                  <a:spcPts val="0"/>
                </a:spcAft>
                <a:buClr>
                  <a:srgbClr val="000000"/>
                </a:buClr>
                <a:buSzTx/>
                <a:buFontTx/>
                <a:buNone/>
                <a:tabLst>
                  <a:tab pos="682625" algn="l"/>
                  <a:tab pos="1311275" algn="l"/>
                  <a:tab pos="2913063" algn="l"/>
                  <a:tab pos="3360738" algn="l"/>
                </a:tabLst>
                <a:defRPr/>
              </a:pPr>
              <a:r>
                <a:rPr kumimoji="0" lang="en-US" sz="33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	8 	Services 	= 	</a:t>
              </a: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$400</a:t>
              </a:r>
            </a:p>
            <a:p>
              <a:pPr marL="0" marR="0" lvl="0" indent="0" algn="l" defTabSz="228600" rtl="0" eaLnBrk="1" fontAlgn="auto" latinLnBrk="0" hangingPunct="0">
                <a:lnSpc>
                  <a:spcPct val="100000"/>
                </a:lnSpc>
                <a:spcBef>
                  <a:spcPts val="0"/>
                </a:spcBef>
                <a:spcAft>
                  <a:spcPts val="0"/>
                </a:spcAft>
                <a:buClr>
                  <a:srgbClr val="000000"/>
                </a:buClr>
                <a:buSzTx/>
                <a:buFontTx/>
                <a:buNone/>
                <a:tabLst>
                  <a:tab pos="682625" algn="l"/>
                  <a:tab pos="1311275" algn="l"/>
                  <a:tab pos="2913063" algn="l"/>
                  <a:tab pos="3360738" algn="l"/>
                </a:tabLst>
                <a:defRPr/>
              </a:pPr>
              <a:r>
                <a:rPr kumimoji="0" lang="en-US" sz="3300" b="0"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	11 	Services 	=</a:t>
              </a:r>
              <a:r>
                <a:rPr kumimoji="0" lang="en-US" sz="33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Myriad Pro"/>
                </a:rPr>
                <a:t> 	$600</a:t>
              </a:r>
            </a:p>
          </p:txBody>
        </p:sp>
      </p:grpSp>
      <p:grpSp>
        <p:nvGrpSpPr>
          <p:cNvPr id="7" name="Group 6">
            <a:extLst>
              <a:ext uri="{FF2B5EF4-FFF2-40B4-BE49-F238E27FC236}">
                <a16:creationId xmlns:a16="http://schemas.microsoft.com/office/drawing/2014/main" id="{3123D9FD-A8AC-756C-DC9D-4EFCDA1B83BD}"/>
              </a:ext>
            </a:extLst>
          </p:cNvPr>
          <p:cNvGrpSpPr/>
          <p:nvPr/>
        </p:nvGrpSpPr>
        <p:grpSpPr>
          <a:xfrm>
            <a:off x="6259599" y="1098508"/>
            <a:ext cx="5226206" cy="4947893"/>
            <a:chOff x="12411617" y="2197015"/>
            <a:chExt cx="10452412" cy="9895785"/>
          </a:xfrm>
        </p:grpSpPr>
        <p:sp>
          <p:nvSpPr>
            <p:cNvPr id="23" name="TextBox 22">
              <a:extLst>
                <a:ext uri="{FF2B5EF4-FFF2-40B4-BE49-F238E27FC236}">
                  <a16:creationId xmlns:a16="http://schemas.microsoft.com/office/drawing/2014/main" id="{414882B0-E1F4-6AC0-4B58-C18057350BDE}"/>
                </a:ext>
              </a:extLst>
            </p:cNvPr>
            <p:cNvSpPr txBox="1"/>
            <p:nvPr/>
          </p:nvSpPr>
          <p:spPr>
            <a:xfrm>
              <a:off x="12411617" y="4431165"/>
              <a:ext cx="10452410" cy="889988"/>
            </a:xfrm>
            <a:prstGeom prst="rect">
              <a:avLst/>
            </a:prstGeom>
            <a:solidFill>
              <a:srgbClr val="F2682A"/>
            </a:solidFill>
          </p:spPr>
          <p:txBody>
            <a:bodyPr wrap="square" tIns="91440">
              <a:spAutoFit/>
            </a:bodyPr>
            <a:lstStyle/>
            <a:p>
              <a:pPr marL="0" marR="0" lvl="0" indent="0" algn="ctr" defTabSz="457200" rtl="0" eaLnBrk="1" fontAlgn="auto" latinLnBrk="0" hangingPunct="1">
                <a:lnSpc>
                  <a:spcPct val="68518"/>
                </a:lnSpc>
                <a:spcBef>
                  <a:spcPts val="0"/>
                </a:spcBef>
                <a:spcAft>
                  <a:spcPts val="0"/>
                </a:spcAft>
                <a:buClr>
                  <a:srgbClr val="4F92D3"/>
                </a:buClr>
                <a:buSzPts val="5400"/>
                <a:buFontTx/>
                <a:buNone/>
                <a:tabLst/>
                <a:defRPr/>
              </a:pPr>
              <a:r>
                <a:rPr kumimoji="0" lang="en-US" sz="2700" b="1"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Earn Monthly On Your Customers</a:t>
              </a:r>
              <a:endParaRPr kumimoji="0" lang="en-US" sz="14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a:extLst>
                <a:ext uri="{FF2B5EF4-FFF2-40B4-BE49-F238E27FC236}">
                  <a16:creationId xmlns:a16="http://schemas.microsoft.com/office/drawing/2014/main" id="{13823B1A-A27A-A248-DB54-E912AF825A70}"/>
                </a:ext>
              </a:extLst>
            </p:cNvPr>
            <p:cNvSpPr/>
            <p:nvPr/>
          </p:nvSpPr>
          <p:spPr>
            <a:xfrm>
              <a:off x="12411619" y="2963976"/>
              <a:ext cx="10452410" cy="9128824"/>
            </a:xfrm>
            <a:prstGeom prst="rect">
              <a:avLst/>
            </a:prstGeom>
            <a:no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Google Shape;178;p6">
              <a:extLst>
                <a:ext uri="{FF2B5EF4-FFF2-40B4-BE49-F238E27FC236}">
                  <a16:creationId xmlns:a16="http://schemas.microsoft.com/office/drawing/2014/main" id="{75692B1A-D1C1-D02F-F699-18DB1F9719CE}"/>
                </a:ext>
              </a:extLst>
            </p:cNvPr>
            <p:cNvSpPr/>
            <p:nvPr/>
          </p:nvSpPr>
          <p:spPr>
            <a:xfrm>
              <a:off x="12411619" y="3149631"/>
              <a:ext cx="10452410" cy="1107956"/>
            </a:xfrm>
            <a:prstGeom prst="rect">
              <a:avLst/>
            </a:prstGeom>
            <a:noFill/>
            <a:ln>
              <a:noFill/>
            </a:ln>
          </p:spPr>
          <p:txBody>
            <a:bodyPr spcFirstLastPara="1" wrap="square" lIns="45713" tIns="22850" rIns="45713" bIns="22850" anchor="t" anchorCtr="0">
              <a:spAutoFit/>
            </a:bodyPr>
            <a:lstStyle/>
            <a:p>
              <a:pPr marL="0" marR="0" lvl="0" indent="0" algn="ctr" defTabSz="457200" rtl="0" eaLnBrk="1" fontAlgn="auto" latinLnBrk="0" hangingPunct="1">
                <a:lnSpc>
                  <a:spcPct val="100000"/>
                </a:lnSpc>
                <a:spcBef>
                  <a:spcPts val="0"/>
                </a:spcBef>
                <a:spcAft>
                  <a:spcPts val="0"/>
                </a:spcAft>
                <a:buClr>
                  <a:srgbClr val="00437E"/>
                </a:buClr>
                <a:buSzPts val="6600"/>
                <a:buFontTx/>
                <a:buNone/>
                <a:tabLst/>
                <a:defRPr/>
              </a:pPr>
              <a:r>
                <a:rPr kumimoji="0" lang="en-US" sz="33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Monthly Residual Income</a:t>
              </a:r>
              <a:endParaRPr kumimoji="0" sz="33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endParaRPr>
            </a:p>
          </p:txBody>
        </p:sp>
        <p:sp>
          <p:nvSpPr>
            <p:cNvPr id="25" name="Oval 24">
              <a:extLst>
                <a:ext uri="{FF2B5EF4-FFF2-40B4-BE49-F238E27FC236}">
                  <a16:creationId xmlns:a16="http://schemas.microsoft.com/office/drawing/2014/main" id="{CF35C9B5-E064-9BB6-15D8-D8B8840DD5B2}"/>
                </a:ext>
              </a:extLst>
            </p:cNvPr>
            <p:cNvSpPr/>
            <p:nvPr/>
          </p:nvSpPr>
          <p:spPr>
            <a:xfrm>
              <a:off x="17080263" y="2197015"/>
              <a:ext cx="1115122" cy="1115122"/>
            </a:xfrm>
            <a:prstGeom prst="ellipse">
              <a:avLst/>
            </a:prstGeom>
            <a:solidFill>
              <a:srgbClr val="75BF43"/>
            </a:solidFill>
            <a:ln w="57150">
              <a:solidFill>
                <a:srgbClr val="0D2D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rPr>
                <a:t>2</a:t>
              </a:r>
            </a:p>
          </p:txBody>
        </p:sp>
        <p:sp>
          <p:nvSpPr>
            <p:cNvPr id="13" name="Google Shape;174;p6">
              <a:extLst>
                <a:ext uri="{FF2B5EF4-FFF2-40B4-BE49-F238E27FC236}">
                  <a16:creationId xmlns:a16="http://schemas.microsoft.com/office/drawing/2014/main" id="{20267FA4-F264-CAA7-2F07-98B9B15D95BD}"/>
                </a:ext>
              </a:extLst>
            </p:cNvPr>
            <p:cNvSpPr/>
            <p:nvPr/>
          </p:nvSpPr>
          <p:spPr>
            <a:xfrm>
              <a:off x="12839959" y="5444009"/>
              <a:ext cx="9595728" cy="4246354"/>
            </a:xfrm>
            <a:prstGeom prst="rect">
              <a:avLst/>
            </a:prstGeom>
            <a:solidFill>
              <a:srgbClr val="75BF43"/>
            </a:solidFill>
            <a:ln w="38100">
              <a:solidFill>
                <a:srgbClr val="0D2D53"/>
              </a:solidFill>
            </a:ln>
          </p:spPr>
          <p:txBody>
            <a:bodyPr spcFirstLastPara="1" wrap="square" lIns="45713" tIns="22850" rIns="45713" bIns="2285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8800"/>
                <a:buFontTx/>
                <a:buNone/>
                <a:tabLst/>
                <a:defRPr/>
              </a:pPr>
              <a:r>
                <a:rPr kumimoji="0" lang="en-US" sz="4800" b="1"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3% to 20%</a:t>
              </a:r>
              <a:endParaRPr kumimoji="0" sz="800" b="0"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endParaRPr>
            </a:p>
            <a:p>
              <a:pPr marL="0" marR="0" lvl="0" indent="0" algn="ctr" defTabSz="457200" rtl="0" eaLnBrk="1" fontAlgn="auto" latinLnBrk="0" hangingPunct="1">
                <a:lnSpc>
                  <a:spcPct val="100000"/>
                </a:lnSpc>
                <a:spcBef>
                  <a:spcPts val="0"/>
                </a:spcBef>
                <a:spcAft>
                  <a:spcPts val="0"/>
                </a:spcAft>
                <a:buClr>
                  <a:srgbClr val="FFFFFF"/>
                </a:buClr>
                <a:buSzPts val="6200"/>
                <a:buFontTx/>
                <a:buNone/>
                <a:tabLst/>
                <a:defRPr/>
              </a:pPr>
              <a:r>
                <a:rPr kumimoji="0" lang="en-US" sz="3300" b="0"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Helvetica Neue"/>
                  <a:cs typeface="Calibri" panose="020F0502020204030204" pitchFamily="34" charset="0"/>
                  <a:sym typeface="Helvetica Neue"/>
                </a:rPr>
                <a:t>Commissionable Revenue*</a:t>
              </a:r>
              <a:endParaRPr kumimoji="0" sz="800" b="0" i="0" u="none" strike="noStrike" kern="0" cap="none" spc="0" normalizeH="0" baseline="0" noProof="0" dirty="0">
                <a:ln>
                  <a:noFill/>
                </a:ln>
                <a:solidFill>
                  <a:srgbClr val="0D2D53"/>
                </a:solidFill>
                <a:effectLst>
                  <a:outerShdw blurRad="50800" dist="38100" dir="2700000" algn="tl" rotWithShape="0">
                    <a:prstClr val="black">
                      <a:alpha val="40000"/>
                    </a:prstClr>
                  </a:outerShdw>
                </a:effectLst>
                <a:uLnTx/>
                <a:uFillTx/>
                <a:latin typeface="Calibri" panose="020F0502020204030204" pitchFamily="34" charset="0"/>
                <a:ea typeface="+mn-ea"/>
                <a:cs typeface="Calibri" panose="020F0502020204030204" pitchFamily="34" charset="0"/>
                <a:sym typeface="Arial"/>
              </a:endParaRPr>
            </a:p>
          </p:txBody>
        </p:sp>
        <p:sp>
          <p:nvSpPr>
            <p:cNvPr id="17" name="TextBox 16">
              <a:extLst>
                <a:ext uri="{FF2B5EF4-FFF2-40B4-BE49-F238E27FC236}">
                  <a16:creationId xmlns:a16="http://schemas.microsoft.com/office/drawing/2014/main" id="{A70DD8AB-A98D-9971-F900-A7E0AA741B9F}"/>
                </a:ext>
              </a:extLst>
            </p:cNvPr>
            <p:cNvSpPr txBox="1"/>
            <p:nvPr/>
          </p:nvSpPr>
          <p:spPr>
            <a:xfrm>
              <a:off x="14089723" y="10239156"/>
              <a:ext cx="7069872" cy="129266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4B8DCD"/>
                </a:buClr>
                <a:buSzPts val="5400"/>
                <a:buFontTx/>
                <a:buNone/>
                <a:tabLst/>
                <a:defRPr/>
              </a:pPr>
              <a:r>
                <a:rPr kumimoji="0" lang="en-US" sz="1800" b="0"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Paid monthly on </a:t>
              </a:r>
              <a:r>
                <a:rPr kumimoji="0" lang="en-US" sz="1800" b="1"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your </a:t>
              </a:r>
              <a:r>
                <a:rPr kumimoji="0" lang="en-US" sz="1800" b="0" i="1" u="none" strike="noStrike" kern="0" cap="none" spc="0" normalizeH="0" baseline="0" noProof="0" dirty="0">
                  <a:ln>
                    <a:noFill/>
                  </a:ln>
                  <a:solidFill>
                    <a:srgbClr val="0D2D53"/>
                  </a:solidFill>
                  <a:effectLst/>
                  <a:uLnTx/>
                  <a:uFillTx/>
                  <a:latin typeface="Calibri" panose="020F0502020204030204" pitchFamily="34" charset="0"/>
                  <a:ea typeface="Helvetica Neue"/>
                  <a:cs typeface="Calibri" panose="020F0502020204030204" pitchFamily="34" charset="0"/>
                  <a:sym typeface="Helvetica Neue"/>
                </a:rPr>
                <a:t>customers Monthly Commissionable Revenue</a:t>
              </a:r>
              <a:r>
                <a:rPr kumimoji="0" lang="en-US" sz="1800" b="0" i="1" u="none" strike="noStrike" kern="0" cap="none" spc="0" normalizeH="0" baseline="0" noProof="0" dirty="0">
                  <a:ln>
                    <a:noFill/>
                  </a:ln>
                  <a:solidFill>
                    <a:srgbClr val="FFFFFF"/>
                  </a:solidFill>
                  <a:effectLst/>
                  <a:uLnTx/>
                  <a:uFillTx/>
                  <a:latin typeface="Calibri" panose="020F0502020204030204" pitchFamily="34" charset="0"/>
                  <a:ea typeface="Helvetica Neue"/>
                  <a:cs typeface="Calibri" panose="020F0502020204030204" pitchFamily="34" charset="0"/>
                  <a:sym typeface="Helvetica Neue"/>
                </a:rPr>
                <a:t>*</a:t>
              </a:r>
              <a:endParaRPr kumimoji="0" lang="en-US" sz="8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392163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1"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7" name="Picture 2" descr="ACN | LinkedIn">
            <a:extLst>
              <a:ext uri="{FF2B5EF4-FFF2-40B4-BE49-F238E27FC236}">
                <a16:creationId xmlns:a16="http://schemas.microsoft.com/office/drawing/2014/main" id="{5D93D775-FE0B-2B9A-75B3-9F6212DA85AA}"/>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345691"/>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Income from </a:t>
            </a:r>
            <a:r>
              <a:rPr kumimoji="0" lang="en-US" sz="4000" b="1"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YOUR</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a:t>
            </a:r>
            <a:r>
              <a:rPr kumimoji="0" lang="en-US" sz="4000" b="0" i="1"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Team’s Acquired</a:t>
            </a:r>
            <a:r>
              <a:rPr kumimoji="0" lang="en-US" sz="4000" b="0" i="0" u="none" strike="noStrike" kern="0" cap="none" spc="0" normalizeH="0" baseline="0" noProof="0" dirty="0">
                <a:ln>
                  <a:noFill/>
                </a:ln>
                <a:solidFill>
                  <a:srgbClr val="3E7CBF"/>
                </a:solidFill>
                <a:effectLst/>
                <a:uLnTx/>
                <a:uFillTx/>
                <a:latin typeface="Calibri" panose="020F0502020204030204" pitchFamily="34" charset="0"/>
                <a:ea typeface="+mn-ea"/>
                <a:cs typeface="Calibri" panose="020F0502020204030204" pitchFamily="34" charset="0"/>
                <a:sym typeface="Arial"/>
              </a:rPr>
              <a:t> Customers*</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12" name="TextBox 11">
            <a:extLst>
              <a:ext uri="{FF2B5EF4-FFF2-40B4-BE49-F238E27FC236}">
                <a16:creationId xmlns:a16="http://schemas.microsoft.com/office/drawing/2014/main" id="{365FD757-A097-5DB0-AA2F-35B126DFAC11}"/>
              </a:ext>
            </a:extLst>
          </p:cNvPr>
          <p:cNvSpPr txBox="1"/>
          <p:nvPr/>
        </p:nvSpPr>
        <p:spPr>
          <a:xfrm>
            <a:off x="2727722" y="6355916"/>
            <a:ext cx="673655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A19E9E"/>
              </a:buClr>
              <a:buSzPts val="3600"/>
              <a:buFontTx/>
              <a:buNone/>
              <a:tabLst/>
              <a:defRPr/>
            </a:pPr>
            <a:r>
              <a:rPr kumimoji="0" lang="en-US" sz="1800" b="0" i="1" u="none" strike="noStrike" kern="0" cap="none" spc="0" normalizeH="0" baseline="0" noProof="0" dirty="0">
                <a:ln>
                  <a:noFill/>
                </a:ln>
                <a:solidFill>
                  <a:srgbClr val="A19E9E"/>
                </a:solidFill>
                <a:effectLst/>
                <a:uLnTx/>
                <a:uFillTx/>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kumimoji="0" lang="en-US" sz="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nvGrpSpPr>
          <p:cNvPr id="50" name="Group 49">
            <a:extLst>
              <a:ext uri="{FF2B5EF4-FFF2-40B4-BE49-F238E27FC236}">
                <a16:creationId xmlns:a16="http://schemas.microsoft.com/office/drawing/2014/main" id="{4561B3D9-1373-1FD2-91A8-37C2FB149AD9}"/>
              </a:ext>
            </a:extLst>
          </p:cNvPr>
          <p:cNvGrpSpPr/>
          <p:nvPr/>
        </p:nvGrpSpPr>
        <p:grpSpPr>
          <a:xfrm>
            <a:off x="12550" y="3741713"/>
            <a:ext cx="12192000" cy="2447991"/>
            <a:chOff x="25099" y="2044530"/>
            <a:chExt cx="24384000" cy="4895982"/>
          </a:xfrm>
        </p:grpSpPr>
        <p:sp>
          <p:nvSpPr>
            <p:cNvPr id="29" name="Rectangle 28">
              <a:extLst>
                <a:ext uri="{FF2B5EF4-FFF2-40B4-BE49-F238E27FC236}">
                  <a16:creationId xmlns:a16="http://schemas.microsoft.com/office/drawing/2014/main" id="{87A911BE-0F28-1860-77FC-EB97ACB98568}"/>
                </a:ext>
              </a:extLst>
            </p:cNvPr>
            <p:cNvSpPr/>
            <p:nvPr/>
          </p:nvSpPr>
          <p:spPr>
            <a:xfrm>
              <a:off x="11397449" y="3851665"/>
              <a:ext cx="10207481" cy="3021776"/>
            </a:xfrm>
            <a:prstGeom prst="rect">
              <a:avLst/>
            </a:prstGeom>
            <a:solidFill>
              <a:srgbClr val="75BF4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Myriad Pro"/>
                  <a:ea typeface="+mn-ea"/>
                  <a:cs typeface="+mn-cs"/>
                  <a:sym typeface="Myriad Pro"/>
                </a:rPr>
                <a:t>Up to</a:t>
              </a:r>
            </a:p>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Myriad Pro"/>
                  <a:ea typeface="+mn-ea"/>
                  <a:cs typeface="+mn-cs"/>
                  <a:sym typeface="Myriad Pro"/>
                </a:rPr>
                <a:t>4%</a:t>
              </a:r>
            </a:p>
            <a:p>
              <a:pPr marL="0" marR="0" lvl="0" indent="0" algn="ctr" defTabSz="228600" rtl="0" eaLnBrk="1" fontAlgn="auto" latinLnBrk="0" hangingPunct="0">
                <a:lnSpc>
                  <a:spcPct val="100000"/>
                </a:lnSpc>
                <a:spcBef>
                  <a:spcPts val="0"/>
                </a:spcBef>
                <a:spcAft>
                  <a:spcPts val="0"/>
                </a:spcAft>
                <a:buClr>
                  <a:srgbClr val="000000"/>
                </a:buClr>
                <a:buSzTx/>
                <a:buFontTx/>
                <a:buNone/>
                <a:tabLst/>
                <a:defRPr/>
              </a:pPr>
              <a:r>
                <a:rPr kumimoji="0" lang="en-US" sz="3000" b="0"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Myriad Pro"/>
                  <a:ea typeface="+mn-ea"/>
                  <a:cs typeface="+mn-cs"/>
                  <a:sym typeface="Myriad Pro"/>
                </a:rPr>
                <a:t>Commissionable Revenue</a:t>
              </a:r>
            </a:p>
          </p:txBody>
        </p:sp>
        <p:sp>
          <p:nvSpPr>
            <p:cNvPr id="44" name="TextBox 43">
              <a:extLst>
                <a:ext uri="{FF2B5EF4-FFF2-40B4-BE49-F238E27FC236}">
                  <a16:creationId xmlns:a16="http://schemas.microsoft.com/office/drawing/2014/main" id="{C3B89369-0CD1-6611-80FE-D84D4B90DE3A}"/>
                </a:ext>
              </a:extLst>
            </p:cNvPr>
            <p:cNvSpPr txBox="1"/>
            <p:nvPr/>
          </p:nvSpPr>
          <p:spPr>
            <a:xfrm>
              <a:off x="25099" y="2044530"/>
              <a:ext cx="24384000"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D2D53"/>
                  </a:solidFill>
                  <a:effectLst/>
                  <a:uLnTx/>
                  <a:uFillTx/>
                  <a:latin typeface="Arial"/>
                  <a:ea typeface="+mn-ea"/>
                  <a:cs typeface="Arial"/>
                  <a:sym typeface="Arial"/>
                </a:rPr>
                <a:t>Overriding Residual Income</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1" u="none" strike="noStrike" kern="0" cap="none" spc="0" normalizeH="0" baseline="0" noProof="0" dirty="0">
                  <a:ln>
                    <a:noFill/>
                  </a:ln>
                  <a:solidFill>
                    <a:srgbClr val="0D2D53"/>
                  </a:solidFill>
                  <a:effectLst/>
                  <a:uLnTx/>
                  <a:uFillTx/>
                  <a:latin typeface="Arial"/>
                  <a:ea typeface="+mn-ea"/>
                  <a:cs typeface="Arial"/>
                  <a:sym typeface="Arial"/>
                </a:rPr>
                <a:t>Paid monthly on customers your team enrolls</a:t>
              </a:r>
            </a:p>
          </p:txBody>
        </p:sp>
        <p:pic>
          <p:nvPicPr>
            <p:cNvPr id="47" name="Picture 46" descr="A group of people with a person in the middle&#10;&#10;Description automatically generated">
              <a:extLst>
                <a:ext uri="{FF2B5EF4-FFF2-40B4-BE49-F238E27FC236}">
                  <a16:creationId xmlns:a16="http://schemas.microsoft.com/office/drawing/2014/main" id="{7D6B1C97-24D0-27B9-7B58-DDFD863602C6}"/>
                </a:ext>
              </a:extLst>
            </p:cNvPr>
            <p:cNvPicPr>
              <a:picLocks noChangeAspect="1"/>
            </p:cNvPicPr>
            <p:nvPr/>
          </p:nvPicPr>
          <p:blipFill rotWithShape="1">
            <a:blip r:embed="rId5"/>
            <a:srcRect l="327" r="489"/>
            <a:stretch/>
          </p:blipFill>
          <p:spPr>
            <a:xfrm>
              <a:off x="2779070" y="4112336"/>
              <a:ext cx="7708900" cy="2828176"/>
            </a:xfrm>
            <a:prstGeom prst="rect">
              <a:avLst/>
            </a:prstGeom>
          </p:spPr>
        </p:pic>
      </p:grpSp>
      <p:cxnSp>
        <p:nvCxnSpPr>
          <p:cNvPr id="49" name="Straight Connector 48">
            <a:extLst>
              <a:ext uri="{FF2B5EF4-FFF2-40B4-BE49-F238E27FC236}">
                <a16:creationId xmlns:a16="http://schemas.microsoft.com/office/drawing/2014/main" id="{9FE734A4-9BB5-3692-0CB3-7C6A231D5AEC}"/>
              </a:ext>
            </a:extLst>
          </p:cNvPr>
          <p:cNvCxnSpPr>
            <a:cxnSpLocks/>
          </p:cNvCxnSpPr>
          <p:nvPr/>
        </p:nvCxnSpPr>
        <p:spPr>
          <a:xfrm>
            <a:off x="4403459" y="3713538"/>
            <a:ext cx="3385085" cy="0"/>
          </a:xfrm>
          <a:prstGeom prst="line">
            <a:avLst/>
          </a:prstGeom>
          <a:ln w="28575">
            <a:solidFill>
              <a:srgbClr val="0D2D53"/>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849EE39C-CF01-7449-7BEF-39D6A6481696}"/>
              </a:ext>
            </a:extLst>
          </p:cNvPr>
          <p:cNvGrpSpPr/>
          <p:nvPr/>
        </p:nvGrpSpPr>
        <p:grpSpPr>
          <a:xfrm>
            <a:off x="1277010" y="1862761"/>
            <a:ext cx="9637983" cy="1807968"/>
            <a:chOff x="2021772" y="8730343"/>
            <a:chExt cx="19275965" cy="3615935"/>
          </a:xfrm>
        </p:grpSpPr>
        <p:sp>
          <p:nvSpPr>
            <p:cNvPr id="6" name="Oval 5">
              <a:extLst>
                <a:ext uri="{FF2B5EF4-FFF2-40B4-BE49-F238E27FC236}">
                  <a16:creationId xmlns:a16="http://schemas.microsoft.com/office/drawing/2014/main" id="{CF0E1930-0FAC-DFAA-EC54-8126BEF68256}"/>
                </a:ext>
              </a:extLst>
            </p:cNvPr>
            <p:cNvSpPr/>
            <p:nvPr/>
          </p:nvSpPr>
          <p:spPr>
            <a:xfrm>
              <a:off x="4889586" y="8730343"/>
              <a:ext cx="2069082" cy="2069082"/>
            </a:xfrm>
            <a:prstGeom prst="ellipse">
              <a:avLst/>
            </a:prstGeom>
            <a:solidFill>
              <a:srgbClr val="407DC9"/>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ETL</a:t>
              </a:r>
            </a:p>
          </p:txBody>
        </p:sp>
        <p:sp>
          <p:nvSpPr>
            <p:cNvPr id="8" name="Oval 7">
              <a:extLst>
                <a:ext uri="{FF2B5EF4-FFF2-40B4-BE49-F238E27FC236}">
                  <a16:creationId xmlns:a16="http://schemas.microsoft.com/office/drawing/2014/main" id="{ABAA78EB-041C-5B7F-7F95-7510E5B4CDD7}"/>
                </a:ext>
              </a:extLst>
            </p:cNvPr>
            <p:cNvSpPr/>
            <p:nvPr/>
          </p:nvSpPr>
          <p:spPr>
            <a:xfrm>
              <a:off x="7757400" y="8730343"/>
              <a:ext cx="2069082" cy="2069082"/>
            </a:xfrm>
            <a:prstGeom prst="ellipse">
              <a:avLst/>
            </a:prstGeom>
            <a:solidFill>
              <a:srgbClr val="6F90A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RC</a:t>
              </a:r>
              <a:endParaRPr kumimoji="0" lang="en-US" sz="2700" b="1" i="0" u="none" strike="noStrike" kern="1200" cap="none" spc="0" normalizeH="0" baseline="0" noProof="0" dirty="0">
                <a:ln>
                  <a:noFill/>
                </a:ln>
                <a:solidFill>
                  <a:srgbClr val="FFFFFF"/>
                </a:solidFill>
                <a:effectLst/>
                <a:highlight>
                  <a:srgbClr val="929292"/>
                </a:highlight>
                <a:uLnTx/>
                <a:uFillTx/>
                <a:latin typeface="Arial"/>
                <a:ea typeface="+mn-ea"/>
                <a:cs typeface="+mn-cs"/>
                <a:sym typeface="Arial"/>
              </a:endParaRPr>
            </a:p>
          </p:txBody>
        </p:sp>
        <p:sp>
          <p:nvSpPr>
            <p:cNvPr id="9" name="Oval 8">
              <a:extLst>
                <a:ext uri="{FF2B5EF4-FFF2-40B4-BE49-F238E27FC236}">
                  <a16:creationId xmlns:a16="http://schemas.microsoft.com/office/drawing/2014/main" id="{2FB64211-4BCF-C91B-1CE0-5885FD03A898}"/>
                </a:ext>
              </a:extLst>
            </p:cNvPr>
            <p:cNvSpPr/>
            <p:nvPr/>
          </p:nvSpPr>
          <p:spPr>
            <a:xfrm>
              <a:off x="10625214" y="8730343"/>
              <a:ext cx="2069082" cy="2069082"/>
            </a:xfrm>
            <a:prstGeom prst="ellipse">
              <a:avLst/>
            </a:prstGeom>
            <a:solidFill>
              <a:srgbClr val="012654"/>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RD</a:t>
              </a:r>
            </a:p>
          </p:txBody>
        </p:sp>
        <p:sp>
          <p:nvSpPr>
            <p:cNvPr id="10" name="Oval 9">
              <a:extLst>
                <a:ext uri="{FF2B5EF4-FFF2-40B4-BE49-F238E27FC236}">
                  <a16:creationId xmlns:a16="http://schemas.microsoft.com/office/drawing/2014/main" id="{874884B8-185B-07B2-3884-A0613643DB90}"/>
                </a:ext>
              </a:extLst>
            </p:cNvPr>
            <p:cNvSpPr/>
            <p:nvPr/>
          </p:nvSpPr>
          <p:spPr>
            <a:xfrm>
              <a:off x="13493028" y="8730343"/>
              <a:ext cx="2069082" cy="2069082"/>
            </a:xfrm>
            <a:prstGeom prst="ellipse">
              <a:avLst/>
            </a:prstGeom>
            <a:solidFill>
              <a:srgbClr val="FF671F"/>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FFFFFF"/>
                  </a:solidFill>
                  <a:effectLst/>
                  <a:uLnTx/>
                  <a:uFillTx/>
                  <a:latin typeface="Arial"/>
                  <a:ea typeface="Roboto Black" panose="02000000000000000000" pitchFamily="2" charset="0"/>
                  <a:cs typeface="+mn-cs"/>
                  <a:sym typeface="Arial"/>
                </a:rPr>
                <a:t>RVP</a:t>
              </a:r>
              <a:endPar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endParaRPr>
            </a:p>
          </p:txBody>
        </p:sp>
        <p:sp>
          <p:nvSpPr>
            <p:cNvPr id="13" name="Oval 12">
              <a:extLst>
                <a:ext uri="{FF2B5EF4-FFF2-40B4-BE49-F238E27FC236}">
                  <a16:creationId xmlns:a16="http://schemas.microsoft.com/office/drawing/2014/main" id="{7AE0CE4C-84E9-9190-3DE7-52195CE43201}"/>
                </a:ext>
              </a:extLst>
            </p:cNvPr>
            <p:cNvSpPr/>
            <p:nvPr/>
          </p:nvSpPr>
          <p:spPr>
            <a:xfrm>
              <a:off x="16360842" y="8730343"/>
              <a:ext cx="2069082" cy="2069082"/>
            </a:xfrm>
            <a:prstGeom prst="ellipse">
              <a:avLst/>
            </a:prstGeom>
            <a:solidFill>
              <a:srgbClr val="78BE1E"/>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SVP</a:t>
              </a:r>
            </a:p>
          </p:txBody>
        </p:sp>
        <p:sp>
          <p:nvSpPr>
            <p:cNvPr id="17" name="Oval 16">
              <a:extLst>
                <a:ext uri="{FF2B5EF4-FFF2-40B4-BE49-F238E27FC236}">
                  <a16:creationId xmlns:a16="http://schemas.microsoft.com/office/drawing/2014/main" id="{CDF23C4E-42B3-98CD-A6E1-1B0E55EF550D}"/>
                </a:ext>
              </a:extLst>
            </p:cNvPr>
            <p:cNvSpPr/>
            <p:nvPr/>
          </p:nvSpPr>
          <p:spPr>
            <a:xfrm>
              <a:off x="19228655" y="8730343"/>
              <a:ext cx="2069082" cy="2069082"/>
            </a:xfrm>
            <a:prstGeom prst="ellipse">
              <a:avLst/>
            </a:prstGeom>
            <a:solidFill>
              <a:srgbClr val="485860"/>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SVP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dirty="0">
                  <a:ln>
                    <a:noFill/>
                  </a:ln>
                  <a:solidFill>
                    <a:srgbClr val="FFFFFF"/>
                  </a:solidFill>
                  <a:effectLst/>
                  <a:uLnTx/>
                  <a:uFillTx/>
                  <a:latin typeface="Arial"/>
                  <a:ea typeface="Roboto" panose="02000000000000000000" pitchFamily="2" charset="0"/>
                  <a:cs typeface="+mn-cs"/>
                  <a:sym typeface="Arial"/>
                </a:rPr>
                <a:t>Platinum</a:t>
              </a:r>
              <a:endParaRPr kumimoji="0" lang="en-US" sz="800" b="1" i="1" u="none" strike="noStrike" kern="1200" cap="none" spc="0" normalizeH="0" baseline="0" noProof="0" dirty="0">
                <a:ln>
                  <a:noFill/>
                </a:ln>
                <a:solidFill>
                  <a:srgbClr val="FFFFFF"/>
                </a:solidFill>
                <a:effectLst/>
                <a:uLnTx/>
                <a:uFillTx/>
                <a:latin typeface="Arial"/>
                <a:ea typeface="Roboto" panose="02000000000000000000" pitchFamily="2" charset="0"/>
                <a:cs typeface="+mn-cs"/>
                <a:sym typeface="Arial"/>
              </a:endParaRPr>
            </a:p>
          </p:txBody>
        </p:sp>
        <p:sp>
          <p:nvSpPr>
            <p:cNvPr id="19" name="TextBox 18">
              <a:extLst>
                <a:ext uri="{FF2B5EF4-FFF2-40B4-BE49-F238E27FC236}">
                  <a16:creationId xmlns:a16="http://schemas.microsoft.com/office/drawing/2014/main" id="{D45E42F6-D2A2-7EB1-D7D1-37696F44417E}"/>
                </a:ext>
              </a:extLst>
            </p:cNvPr>
            <p:cNvSpPr txBox="1"/>
            <p:nvPr/>
          </p:nvSpPr>
          <p:spPr>
            <a:xfrm>
              <a:off x="5176996" y="11269060"/>
              <a:ext cx="1494264" cy="1015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$50</a:t>
              </a:r>
            </a:p>
          </p:txBody>
        </p:sp>
        <p:sp>
          <p:nvSpPr>
            <p:cNvPr id="20" name="Oval 19">
              <a:extLst>
                <a:ext uri="{FF2B5EF4-FFF2-40B4-BE49-F238E27FC236}">
                  <a16:creationId xmlns:a16="http://schemas.microsoft.com/office/drawing/2014/main" id="{82BA9025-AB6F-DED8-E679-F45C47CFDCFE}"/>
                </a:ext>
              </a:extLst>
            </p:cNvPr>
            <p:cNvSpPr/>
            <p:nvPr/>
          </p:nvSpPr>
          <p:spPr>
            <a:xfrm>
              <a:off x="2021772" y="8730343"/>
              <a:ext cx="2069082" cy="2069082"/>
            </a:xfrm>
            <a:prstGeom prst="ellipse">
              <a:avLst/>
            </a:prstGeom>
            <a:solidFill>
              <a:srgbClr val="61CBC8"/>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a:ea typeface="Roboto Black" panose="02000000000000000000" pitchFamily="2" charset="0"/>
                  <a:cs typeface="+mn-cs"/>
                  <a:sym typeface="Arial"/>
                </a:rPr>
                <a:t>CQ</a:t>
              </a:r>
            </a:p>
          </p:txBody>
        </p:sp>
        <p:sp>
          <p:nvSpPr>
            <p:cNvPr id="21" name="TextBox 20">
              <a:extLst>
                <a:ext uri="{FF2B5EF4-FFF2-40B4-BE49-F238E27FC236}">
                  <a16:creationId xmlns:a16="http://schemas.microsoft.com/office/drawing/2014/main" id="{0E79F1A1-9DA6-24FB-14DF-4159134FA2F4}"/>
                </a:ext>
              </a:extLst>
            </p:cNvPr>
            <p:cNvSpPr txBox="1"/>
            <p:nvPr/>
          </p:nvSpPr>
          <p:spPr>
            <a:xfrm>
              <a:off x="7876676" y="10838172"/>
              <a:ext cx="1883702"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$150</a:t>
              </a:r>
            </a:p>
          </p:txBody>
        </p:sp>
        <p:sp>
          <p:nvSpPr>
            <p:cNvPr id="22" name="TextBox 21">
              <a:extLst>
                <a:ext uri="{FF2B5EF4-FFF2-40B4-BE49-F238E27FC236}">
                  <a16:creationId xmlns:a16="http://schemas.microsoft.com/office/drawing/2014/main" id="{17CE4659-D671-EBCC-0C44-11D2A570C738}"/>
                </a:ext>
              </a:extLst>
            </p:cNvPr>
            <p:cNvSpPr txBox="1"/>
            <p:nvPr/>
          </p:nvSpPr>
          <p:spPr>
            <a:xfrm>
              <a:off x="10744492" y="10838172"/>
              <a:ext cx="1850088"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$250</a:t>
              </a:r>
            </a:p>
          </p:txBody>
        </p:sp>
        <p:sp>
          <p:nvSpPr>
            <p:cNvPr id="23" name="TextBox 22">
              <a:extLst>
                <a:ext uri="{FF2B5EF4-FFF2-40B4-BE49-F238E27FC236}">
                  <a16:creationId xmlns:a16="http://schemas.microsoft.com/office/drawing/2014/main" id="{9FB4285B-93B5-E0BD-A48E-580D6BC9044D}"/>
                </a:ext>
              </a:extLst>
            </p:cNvPr>
            <p:cNvSpPr txBox="1"/>
            <p:nvPr/>
          </p:nvSpPr>
          <p:spPr>
            <a:xfrm>
              <a:off x="13612305" y="10838172"/>
              <a:ext cx="1850088"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$350</a:t>
              </a:r>
            </a:p>
          </p:txBody>
        </p:sp>
        <p:sp>
          <p:nvSpPr>
            <p:cNvPr id="24" name="TextBox 23">
              <a:extLst>
                <a:ext uri="{FF2B5EF4-FFF2-40B4-BE49-F238E27FC236}">
                  <a16:creationId xmlns:a16="http://schemas.microsoft.com/office/drawing/2014/main" id="{8158AEB8-97BE-6DE0-B270-DAF81040771F}"/>
                </a:ext>
              </a:extLst>
            </p:cNvPr>
            <p:cNvSpPr txBox="1"/>
            <p:nvPr/>
          </p:nvSpPr>
          <p:spPr>
            <a:xfrm>
              <a:off x="16480119" y="10838172"/>
              <a:ext cx="1850088"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$400</a:t>
              </a:r>
            </a:p>
          </p:txBody>
        </p:sp>
        <p:sp>
          <p:nvSpPr>
            <p:cNvPr id="25" name="TextBox 24">
              <a:extLst>
                <a:ext uri="{FF2B5EF4-FFF2-40B4-BE49-F238E27FC236}">
                  <a16:creationId xmlns:a16="http://schemas.microsoft.com/office/drawing/2014/main" id="{7D9C8424-AB65-674D-63C6-6777B1FCD7E3}"/>
                </a:ext>
              </a:extLst>
            </p:cNvPr>
            <p:cNvSpPr txBox="1"/>
            <p:nvPr/>
          </p:nvSpPr>
          <p:spPr>
            <a:xfrm>
              <a:off x="19347931" y="10838172"/>
              <a:ext cx="1883704" cy="1508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Up to</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$450</a:t>
              </a:r>
            </a:p>
          </p:txBody>
        </p:sp>
      </p:grpSp>
      <p:sp>
        <p:nvSpPr>
          <p:cNvPr id="26" name="TextBox 25">
            <a:extLst>
              <a:ext uri="{FF2B5EF4-FFF2-40B4-BE49-F238E27FC236}">
                <a16:creationId xmlns:a16="http://schemas.microsoft.com/office/drawing/2014/main" id="{84791B55-D32D-3FC2-FE1B-75BDDEA551A5}"/>
              </a:ext>
            </a:extLst>
          </p:cNvPr>
          <p:cNvSpPr txBox="1"/>
          <p:nvPr/>
        </p:nvSpPr>
        <p:spPr>
          <a:xfrm>
            <a:off x="0" y="1094593"/>
            <a:ext cx="121920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D2D53"/>
                </a:solidFill>
                <a:effectLst/>
                <a:uLnTx/>
                <a:uFillTx/>
                <a:latin typeface="Arial"/>
                <a:ea typeface="+mn-ea"/>
                <a:cs typeface="Arial"/>
                <a:sym typeface="Arial"/>
              </a:rPr>
              <a:t>Overriding Customer Acquisition Bonuses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600" b="0" i="1" u="none" strike="noStrike" kern="0" cap="none" spc="0" normalizeH="0" baseline="0" noProof="0" dirty="0">
                <a:ln>
                  <a:noFill/>
                </a:ln>
                <a:solidFill>
                  <a:srgbClr val="0D2D53"/>
                </a:solidFill>
                <a:effectLst/>
                <a:uLnTx/>
                <a:uFillTx/>
                <a:latin typeface="Arial"/>
                <a:ea typeface="+mn-ea"/>
                <a:cs typeface="Arial"/>
                <a:sym typeface="Arial"/>
              </a:rPr>
              <a:t>Earned once, when your team becomes customer qualified</a:t>
            </a:r>
          </a:p>
        </p:txBody>
      </p:sp>
    </p:spTree>
    <p:extLst>
      <p:ext uri="{BB962C8B-B14F-4D97-AF65-F5344CB8AC3E}">
        <p14:creationId xmlns:p14="http://schemas.microsoft.com/office/powerpoint/2010/main" val="275655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up)">
                                      <p:cBhvr>
                                        <p:cTn id="16"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FFFF"/>
            </a:gs>
            <a:gs pos="64549">
              <a:srgbClr val="FFFFFF"/>
            </a:gs>
            <a:gs pos="87307">
              <a:srgbClr val="FFFFFF"/>
            </a:gs>
            <a:gs pos="100000">
              <a:srgbClr val="FFFFFF"/>
            </a:gs>
          </a:gsLst>
          <a:lin ang="5400000" scaled="0"/>
        </a:gradFill>
        <a:effectLst/>
      </p:bgPr>
    </p:bg>
    <p:spTree>
      <p:nvGrpSpPr>
        <p:cNvPr id="1" name="Shape 167"/>
        <p:cNvGrpSpPr/>
        <p:nvPr/>
      </p:nvGrpSpPr>
      <p:grpSpPr>
        <a:xfrm>
          <a:off x="0" y="0"/>
          <a:ext cx="0" cy="0"/>
          <a:chOff x="0" y="0"/>
          <a:chExt cx="0" cy="0"/>
        </a:xfrm>
      </p:grpSpPr>
      <p:pic>
        <p:nvPicPr>
          <p:cNvPr id="10" name="Picture 2" descr="ACN | LinkedIn">
            <a:extLst>
              <a:ext uri="{FF2B5EF4-FFF2-40B4-BE49-F238E27FC236}">
                <a16:creationId xmlns:a16="http://schemas.microsoft.com/office/drawing/2014/main" id="{B693AA09-E19B-0C2E-9956-5BFBBC749E2D}"/>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CA68A2-2F8B-F067-2B23-42226286CF61}"/>
              </a:ext>
            </a:extLst>
          </p:cNvPr>
          <p:cNvSpPr txBox="1"/>
          <p:nvPr/>
        </p:nvSpPr>
        <p:spPr>
          <a:xfrm>
            <a:off x="1" y="193291"/>
            <a:ext cx="12192000" cy="9771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575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I’m Ready To Get Started</a:t>
            </a:r>
          </a:p>
        </p:txBody>
      </p:sp>
      <p:pic>
        <p:nvPicPr>
          <p:cNvPr id="5" name="Picture 4" descr="A blue and grey color palette&#10;&#10;Description automatically generated">
            <a:extLst>
              <a:ext uri="{FF2B5EF4-FFF2-40B4-BE49-F238E27FC236}">
                <a16:creationId xmlns:a16="http://schemas.microsoft.com/office/drawing/2014/main" id="{B6AE8F3F-B621-D307-7D83-E7AE075DB8DA}"/>
              </a:ext>
            </a:extLst>
          </p:cNvPr>
          <p:cNvPicPr>
            <a:picLocks noChangeAspect="1"/>
          </p:cNvPicPr>
          <p:nvPr/>
        </p:nvPicPr>
        <p:blipFill>
          <a:blip r:embed="rId4"/>
          <a:stretch>
            <a:fillRect/>
          </a:stretch>
        </p:blipFill>
        <p:spPr>
          <a:xfrm rot="16200000">
            <a:off x="-2495686" y="3066088"/>
            <a:ext cx="3562350" cy="1104900"/>
          </a:xfrm>
          <a:prstGeom prst="rect">
            <a:avLst/>
          </a:prstGeom>
        </p:spPr>
      </p:pic>
      <p:sp>
        <p:nvSpPr>
          <p:cNvPr id="7" name="What’s Next? - Training and Support">
            <a:extLst>
              <a:ext uri="{FF2B5EF4-FFF2-40B4-BE49-F238E27FC236}">
                <a16:creationId xmlns:a16="http://schemas.microsoft.com/office/drawing/2014/main" id="{0E708C8A-FC3B-323B-B05D-8F090EA774C9}"/>
              </a:ext>
            </a:extLst>
          </p:cNvPr>
          <p:cNvSpPr txBox="1"/>
          <p:nvPr/>
        </p:nvSpPr>
        <p:spPr>
          <a:xfrm>
            <a:off x="4121902" y="1048115"/>
            <a:ext cx="3948197" cy="57688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spAutoFit/>
          </a:bodyPr>
          <a:lstStyle/>
          <a:p>
            <a:pPr marL="0" marR="0" lvl="0" indent="0" algn="ctr" defTabSz="228600" rtl="0" eaLnBrk="1" fontAlgn="auto" latinLnBrk="0" hangingPunct="0">
              <a:lnSpc>
                <a:spcPct val="80000"/>
              </a:lnSpc>
              <a:spcBef>
                <a:spcPts val="0"/>
              </a:spcBef>
              <a:spcAft>
                <a:spcPts val="0"/>
              </a:spcAft>
              <a:buClrTx/>
              <a:buSzTx/>
              <a:buFontTx/>
              <a:buNone/>
              <a:tabLst/>
              <a:defRPr sz="9000" b="1">
                <a:solidFill>
                  <a:srgbClr val="4F92D3"/>
                </a:solidFill>
              </a:defRPr>
            </a:pPr>
            <a:r>
              <a:rPr kumimoji="0" lang="en-US" sz="4000" b="1" i="1" u="none" strike="noStrike" kern="0" cap="none" spc="0" normalizeH="0" baseline="0" noProof="0" dirty="0">
                <a:ln>
                  <a:noFill/>
                </a:ln>
                <a:solidFill>
                  <a:srgbClr val="5092D4">
                    <a:alpha val="84705"/>
                  </a:srgbClr>
                </a:solidFill>
                <a:effectLst/>
                <a:uLnTx/>
                <a:uFillTx/>
                <a:latin typeface="Calibri Light" panose="020F0302020204030204" pitchFamily="34" charset="0"/>
                <a:ea typeface="+mn-ea"/>
                <a:cs typeface="Calibri Light" panose="020F0302020204030204" pitchFamily="34" charset="0"/>
                <a:sym typeface="Myriad Pro"/>
              </a:rPr>
              <a:t>Training &amp; Support</a:t>
            </a:r>
            <a:endParaRPr kumimoji="0" sz="4000" b="1" i="1" u="none" strike="noStrike" kern="0" cap="none" spc="0" normalizeH="0" baseline="0" noProof="0" dirty="0">
              <a:ln>
                <a:noFill/>
              </a:ln>
              <a:solidFill>
                <a:srgbClr val="5092D4">
                  <a:alpha val="84705"/>
                </a:srgbClr>
              </a:solidFill>
              <a:effectLst/>
              <a:uLnTx/>
              <a:uFillTx/>
              <a:latin typeface="Calibri Light" panose="020F0302020204030204" pitchFamily="34" charset="0"/>
              <a:ea typeface="+mn-ea"/>
              <a:cs typeface="Calibri Light" panose="020F0302020204030204" pitchFamily="34" charset="0"/>
              <a:sym typeface="Myriad Pro"/>
            </a:endParaRPr>
          </a:p>
        </p:txBody>
      </p:sp>
      <p:grpSp>
        <p:nvGrpSpPr>
          <p:cNvPr id="2" name="Group 1">
            <a:extLst>
              <a:ext uri="{FF2B5EF4-FFF2-40B4-BE49-F238E27FC236}">
                <a16:creationId xmlns:a16="http://schemas.microsoft.com/office/drawing/2014/main" id="{064016F4-C046-811C-E255-B1C3C42334C6}"/>
              </a:ext>
            </a:extLst>
          </p:cNvPr>
          <p:cNvGrpSpPr/>
          <p:nvPr/>
        </p:nvGrpSpPr>
        <p:grpSpPr>
          <a:xfrm>
            <a:off x="5978391" y="1668748"/>
            <a:ext cx="5057909" cy="2039112"/>
            <a:chOff x="692061" y="3949993"/>
            <a:chExt cx="5057909" cy="2039112"/>
          </a:xfrm>
        </p:grpSpPr>
        <p:sp>
          <p:nvSpPr>
            <p:cNvPr id="16" name="vA">
              <a:extLst>
                <a:ext uri="{FF2B5EF4-FFF2-40B4-BE49-F238E27FC236}">
                  <a16:creationId xmlns:a16="http://schemas.microsoft.com/office/drawing/2014/main" id="{E60A6813-3F28-859F-8812-DFB01793DBF4}"/>
                </a:ext>
              </a:extLst>
            </p:cNvPr>
            <p:cNvSpPr/>
            <p:nvPr/>
          </p:nvSpPr>
          <p:spPr>
            <a:xfrm>
              <a:off x="1177972" y="3949993"/>
              <a:ext cx="4571998" cy="2039112"/>
            </a:xfrm>
            <a:prstGeom prst="rect">
              <a:avLst/>
            </a:prstGeom>
            <a:solidFill>
              <a:srgbClr val="0D2D51">
                <a:alpha val="71856"/>
              </a:srgbClr>
            </a:solidFill>
            <a:ln w="76200">
              <a:solidFill>
                <a:srgbClr val="F2682A"/>
              </a:solidFill>
              <a:miter lim="400000"/>
            </a:ln>
            <a:extLst>
              <a:ext uri="{C572A759-6A51-4108-AA02-DFA0A04FC94B}">
                <ma14:wrappingTextBoxFlag xmlns="" xmlns:ma14="http://schemas.microsoft.com/office/mac/drawingml/2011/main" val="1"/>
              </a:ext>
            </a:extLst>
          </p:spPr>
          <p:txBody>
            <a:bodyPr lIns="35719" tIns="35719"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PARTICIPATE</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IN TRAINING</a:t>
              </a:r>
              <a:endParaRPr kumimoji="0" sz="2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p:txBody>
        </p:sp>
        <p:sp>
          <p:nvSpPr>
            <p:cNvPr id="30" name="Oval 29">
              <a:extLst>
                <a:ext uri="{FF2B5EF4-FFF2-40B4-BE49-F238E27FC236}">
                  <a16:creationId xmlns:a16="http://schemas.microsoft.com/office/drawing/2014/main" id="{66415B40-2327-0899-936D-EB6BA06F0E22}"/>
                </a:ext>
              </a:extLst>
            </p:cNvPr>
            <p:cNvSpPr/>
            <p:nvPr/>
          </p:nvSpPr>
          <p:spPr>
            <a:xfrm>
              <a:off x="692061" y="4645699"/>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2</a:t>
              </a:r>
            </a:p>
          </p:txBody>
        </p:sp>
      </p:grpSp>
      <p:grpSp>
        <p:nvGrpSpPr>
          <p:cNvPr id="8" name="Group 7">
            <a:extLst>
              <a:ext uri="{FF2B5EF4-FFF2-40B4-BE49-F238E27FC236}">
                <a16:creationId xmlns:a16="http://schemas.microsoft.com/office/drawing/2014/main" id="{6CC0EA54-C9E8-1D49-1AAF-3A54F216C88B}"/>
              </a:ext>
            </a:extLst>
          </p:cNvPr>
          <p:cNvGrpSpPr/>
          <p:nvPr/>
        </p:nvGrpSpPr>
        <p:grpSpPr>
          <a:xfrm>
            <a:off x="707980" y="3922618"/>
            <a:ext cx="5041990" cy="2045617"/>
            <a:chOff x="5975350" y="1662242"/>
            <a:chExt cx="5041990" cy="2045617"/>
          </a:xfrm>
        </p:grpSpPr>
        <p:sp>
          <p:nvSpPr>
            <p:cNvPr id="18" name="vA">
              <a:extLst>
                <a:ext uri="{FF2B5EF4-FFF2-40B4-BE49-F238E27FC236}">
                  <a16:creationId xmlns:a16="http://schemas.microsoft.com/office/drawing/2014/main" id="{7BACAAFE-85A3-C49A-BABC-DF9D9A1C4617}"/>
                </a:ext>
              </a:extLst>
            </p:cNvPr>
            <p:cNvSpPr/>
            <p:nvPr/>
          </p:nvSpPr>
          <p:spPr>
            <a:xfrm>
              <a:off x="6445340" y="1662242"/>
              <a:ext cx="4572000" cy="2045617"/>
            </a:xfrm>
            <a:prstGeom prst="rect">
              <a:avLst/>
            </a:prstGeom>
            <a:solidFill>
              <a:srgbClr val="0D2D51">
                <a:alpha val="71856"/>
              </a:srgbClr>
            </a:solidFill>
            <a:ln w="76200">
              <a:solidFill>
                <a:srgbClr val="F2682A"/>
              </a:solidFill>
              <a:miter lim="400000"/>
            </a:ln>
            <a:extLst>
              <a:ext uri="{C572A759-6A51-4108-AA02-DFA0A04FC94B}">
                <ma14:wrappingTextBoxFlag xmlns="" xmlns:ma14="http://schemas.microsoft.com/office/mac/drawingml/2011/main" val="1"/>
              </a:ext>
            </a:extLst>
          </p:spPr>
          <p:txBody>
            <a:bodyPr lIns="35719" tIns="35719" rIns="45720"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UTILIZE </a:t>
              </a:r>
              <a:r>
                <a:rPr kumimoji="0" lang="en-US" sz="3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SUPPORT SYSTEM</a:t>
              </a:r>
            </a:p>
            <a:p>
              <a:pPr marL="0" marR="0" lvl="0" indent="0" algn="ctr" defTabSz="410766" rtl="0" eaLnBrk="1" fontAlgn="auto" latinLnBrk="0" hangingPunct="0">
                <a:lnSpc>
                  <a:spcPct val="100000"/>
                </a:lnSpc>
                <a:spcBef>
                  <a:spcPts val="0"/>
                </a:spcBef>
                <a:spcAft>
                  <a:spcPts val="0"/>
                </a:spcAft>
                <a:buClrTx/>
                <a:buSzTx/>
                <a:buFontTx/>
                <a:buNone/>
                <a:tabLst/>
                <a:defRPr/>
              </a:pPr>
              <a:endParaRPr kumimoji="0" lang="en-US" sz="2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a:p>
              <a:pPr marL="596900" marR="0" lvl="0" indent="-342900" algn="l" defTabSz="410766"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ACN Online Presentations</a:t>
              </a:r>
              <a:br>
                <a:rPr kumimoji="0" lang="en-US" sz="2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br>
              <a:r>
                <a:rPr kumimoji="0" lang="en-US" sz="2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&amp; Trainings</a:t>
              </a:r>
            </a:p>
            <a:p>
              <a:pPr marL="596900" marR="0" lvl="0" indent="-342900" algn="l" defTabSz="410766"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8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a:p>
              <a:pPr marL="596900" marR="0" lvl="0" indent="-342900" algn="l" defTabSz="410766"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Your Team’s In-Person &amp; Virtual Events</a:t>
              </a:r>
            </a:p>
          </p:txBody>
        </p:sp>
        <p:sp>
          <p:nvSpPr>
            <p:cNvPr id="31" name="Oval 30">
              <a:extLst>
                <a:ext uri="{FF2B5EF4-FFF2-40B4-BE49-F238E27FC236}">
                  <a16:creationId xmlns:a16="http://schemas.microsoft.com/office/drawing/2014/main" id="{68254B03-D1CF-50E3-6B5B-5817FAEBBE86}"/>
                </a:ext>
              </a:extLst>
            </p:cNvPr>
            <p:cNvSpPr/>
            <p:nvPr/>
          </p:nvSpPr>
          <p:spPr>
            <a:xfrm>
              <a:off x="5975350" y="2366534"/>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3</a:t>
              </a:r>
            </a:p>
          </p:txBody>
        </p:sp>
      </p:grpSp>
      <p:grpSp>
        <p:nvGrpSpPr>
          <p:cNvPr id="9" name="Group 8">
            <a:extLst>
              <a:ext uri="{FF2B5EF4-FFF2-40B4-BE49-F238E27FC236}">
                <a16:creationId xmlns:a16="http://schemas.microsoft.com/office/drawing/2014/main" id="{0EDFBF57-F82D-C171-287B-3F9B8DB72E47}"/>
              </a:ext>
            </a:extLst>
          </p:cNvPr>
          <p:cNvGrpSpPr/>
          <p:nvPr/>
        </p:nvGrpSpPr>
        <p:grpSpPr>
          <a:xfrm>
            <a:off x="5978390" y="3929123"/>
            <a:ext cx="5057910" cy="2039112"/>
            <a:chOff x="5959430" y="3912293"/>
            <a:chExt cx="5057910" cy="2039112"/>
          </a:xfrm>
        </p:grpSpPr>
        <p:sp>
          <p:nvSpPr>
            <p:cNvPr id="27" name="vA">
              <a:extLst>
                <a:ext uri="{FF2B5EF4-FFF2-40B4-BE49-F238E27FC236}">
                  <a16:creationId xmlns:a16="http://schemas.microsoft.com/office/drawing/2014/main" id="{749AC671-21F2-F6C6-3245-571A782D5384}"/>
                </a:ext>
              </a:extLst>
            </p:cNvPr>
            <p:cNvSpPr/>
            <p:nvPr/>
          </p:nvSpPr>
          <p:spPr>
            <a:xfrm>
              <a:off x="6445340" y="3912293"/>
              <a:ext cx="4572000" cy="2039112"/>
            </a:xfrm>
            <a:prstGeom prst="rect">
              <a:avLst/>
            </a:prstGeom>
            <a:solidFill>
              <a:srgbClr val="0D2D51">
                <a:alpha val="71856"/>
              </a:srgbClr>
            </a:solidFill>
            <a:ln w="76200">
              <a:solidFill>
                <a:srgbClr val="F2682A"/>
              </a:solidFill>
              <a:miter lim="400000"/>
            </a:ln>
            <a:extLst>
              <a:ext uri="{C572A759-6A51-4108-AA02-DFA0A04FC94B}">
                <ma14:wrappingTextBoxFlag xmlns="" xmlns:ma14="http://schemas.microsoft.com/office/mac/drawingml/2011/main" val="1"/>
              </a:ext>
            </a:extLst>
          </p:spPr>
          <p:txBody>
            <a:bodyPr lIns="35719" tIns="35719"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ACQUIRE</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CUSTOMERS</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&amp;</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BUILD A TEAM</a:t>
              </a:r>
            </a:p>
          </p:txBody>
        </p:sp>
        <p:sp>
          <p:nvSpPr>
            <p:cNvPr id="32" name="Oval 31">
              <a:extLst>
                <a:ext uri="{FF2B5EF4-FFF2-40B4-BE49-F238E27FC236}">
                  <a16:creationId xmlns:a16="http://schemas.microsoft.com/office/drawing/2014/main" id="{296A7155-2FFF-736E-4181-70711B74BCED}"/>
                </a:ext>
              </a:extLst>
            </p:cNvPr>
            <p:cNvSpPr/>
            <p:nvPr/>
          </p:nvSpPr>
          <p:spPr>
            <a:xfrm>
              <a:off x="5959430" y="4607999"/>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4</a:t>
              </a:r>
            </a:p>
          </p:txBody>
        </p:sp>
      </p:grpSp>
      <p:grpSp>
        <p:nvGrpSpPr>
          <p:cNvPr id="6" name="Group 5">
            <a:extLst>
              <a:ext uri="{FF2B5EF4-FFF2-40B4-BE49-F238E27FC236}">
                <a16:creationId xmlns:a16="http://schemas.microsoft.com/office/drawing/2014/main" id="{1C82C029-0950-BCC0-05D8-0BA35E8993BC}"/>
              </a:ext>
            </a:extLst>
          </p:cNvPr>
          <p:cNvGrpSpPr/>
          <p:nvPr/>
        </p:nvGrpSpPr>
        <p:grpSpPr>
          <a:xfrm>
            <a:off x="692061" y="1672908"/>
            <a:ext cx="5057909" cy="2034952"/>
            <a:chOff x="692061" y="1672908"/>
            <a:chExt cx="5057909" cy="2034952"/>
          </a:xfrm>
        </p:grpSpPr>
        <p:sp>
          <p:nvSpPr>
            <p:cNvPr id="14" name="vA">
              <a:extLst>
                <a:ext uri="{FF2B5EF4-FFF2-40B4-BE49-F238E27FC236}">
                  <a16:creationId xmlns:a16="http://schemas.microsoft.com/office/drawing/2014/main" id="{D011CF99-F739-E9F4-D211-F5829EA1FB06}"/>
                </a:ext>
              </a:extLst>
            </p:cNvPr>
            <p:cNvSpPr/>
            <p:nvPr/>
          </p:nvSpPr>
          <p:spPr>
            <a:xfrm>
              <a:off x="1177970" y="1672908"/>
              <a:ext cx="4572000" cy="2034952"/>
            </a:xfrm>
            <a:prstGeom prst="rect">
              <a:avLst/>
            </a:prstGeom>
            <a:solidFill>
              <a:srgbClr val="0D2D51">
                <a:alpha val="71856"/>
              </a:srgbClr>
            </a:solidFill>
            <a:ln w="76200">
              <a:solidFill>
                <a:srgbClr val="F2682A"/>
              </a:solidFill>
              <a:miter lim="400000"/>
            </a:ln>
            <a:extLst>
              <a:ext uri="{C572A759-6A51-4108-AA02-DFA0A04FC94B}">
                <ma14:wrappingTextBoxFlag xmlns="" xmlns:ma14="http://schemas.microsoft.com/office/mac/drawingml/2011/main" val="1"/>
              </a:ext>
            </a:extLst>
          </p:spPr>
          <p:txBody>
            <a:bodyPr lIns="35719" tIns="182880" rIns="35719" bIns="35719" anchor="ctr"/>
            <a:lstStyle>
              <a:lvl1pPr defTabSz="821531">
                <a:lnSpc>
                  <a:spcPct val="100000"/>
                </a:lnSpc>
                <a:defRPr sz="3000">
                  <a:solidFill>
                    <a:srgbClr val="FFFFFF"/>
                  </a:solidFill>
                  <a:latin typeface="Helvetica Neue Medium"/>
                  <a:ea typeface="Helvetica Neue Medium"/>
                  <a:cs typeface="Helvetica Neue Medium"/>
                  <a:sym typeface="Helvetica Neue Medium"/>
                </a:defRPr>
              </a:lvl1p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ENROLL</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AS AN IBO</a:t>
              </a:r>
              <a:br>
                <a:rPr kumimoji="0" lang="en-US" sz="15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br>
              <a:r>
                <a:rPr kumimoji="0" lang="en-US" sz="15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rPr>
                <a:t>(Independent Business Owner)</a:t>
              </a:r>
            </a:p>
            <a:p>
              <a:pPr marL="0" marR="0" lvl="0" indent="0" algn="ctr" defTabSz="410766" rtl="0" eaLnBrk="1" fontAlgn="auto" latinLnBrk="0" hangingPunct="0">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Helvetica Neue Medium"/>
                  <a:cs typeface="Calibri" panose="020F0502020204030204" pitchFamily="34" charset="0"/>
                  <a:sym typeface="Helvetica Neue Medium"/>
                </a:rPr>
                <a:t>Get with the person who invited you</a:t>
              </a:r>
            </a:p>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pitchFamily="34" charset="0"/>
                  <a:ea typeface="Helvetica Neue Medium"/>
                  <a:cs typeface="Calibri" panose="020F0502020204030204" pitchFamily="34" charset="0"/>
                  <a:sym typeface="Helvetica Neue Medium"/>
                </a:rPr>
                <a:t>and they’ll send you a link to their website!</a:t>
              </a:r>
            </a:p>
            <a:p>
              <a:pPr marL="0" marR="0" lvl="0" indent="0" algn="ctr" defTabSz="410766" rtl="0" eaLnBrk="1" fontAlgn="auto" latinLnBrk="0" hangingPunct="0">
                <a:lnSpc>
                  <a:spcPct val="100000"/>
                </a:lnSpc>
                <a:spcBef>
                  <a:spcPts val="0"/>
                </a:spcBef>
                <a:spcAft>
                  <a:spcPts val="0"/>
                </a:spcAft>
                <a:buClrTx/>
                <a:buSzTx/>
                <a:buFontTx/>
                <a:buNone/>
                <a:tabLst/>
                <a:defRPr/>
              </a:pPr>
              <a:endParaRPr kumimoji="0" sz="15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Calibri" panose="020F0502020204030204" pitchFamily="34" charset="0"/>
                <a:ea typeface="Helvetica Neue Medium"/>
                <a:cs typeface="Calibri" panose="020F0502020204030204" pitchFamily="34" charset="0"/>
                <a:sym typeface="Helvetica Neue Medium"/>
              </a:endParaRPr>
            </a:p>
          </p:txBody>
        </p:sp>
        <p:sp>
          <p:nvSpPr>
            <p:cNvPr id="28" name="Oval 27">
              <a:extLst>
                <a:ext uri="{FF2B5EF4-FFF2-40B4-BE49-F238E27FC236}">
                  <a16:creationId xmlns:a16="http://schemas.microsoft.com/office/drawing/2014/main" id="{B71F8E71-8880-A0A3-AADD-2343D4C6234C}"/>
                </a:ext>
              </a:extLst>
            </p:cNvPr>
            <p:cNvSpPr/>
            <p:nvPr/>
          </p:nvSpPr>
          <p:spPr>
            <a:xfrm>
              <a:off x="692061" y="2366534"/>
              <a:ext cx="647700" cy="647700"/>
            </a:xfrm>
            <a:prstGeom prst="ellipse">
              <a:avLst/>
            </a:prstGeom>
            <a:solidFill>
              <a:schemeClr val="bg1">
                <a:alpha val="71856"/>
              </a:schemeClr>
            </a:solidFill>
            <a:ln w="76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1</a:t>
              </a:r>
            </a:p>
          </p:txBody>
        </p:sp>
      </p:grpSp>
      <p:sp>
        <p:nvSpPr>
          <p:cNvPr id="40" name="TextBox 39">
            <a:extLst>
              <a:ext uri="{FF2B5EF4-FFF2-40B4-BE49-F238E27FC236}">
                <a16:creationId xmlns:a16="http://schemas.microsoft.com/office/drawing/2014/main" id="{8115A2E2-BC79-3685-1C69-2442573734D0}"/>
              </a:ext>
            </a:extLst>
          </p:cNvPr>
          <p:cNvSpPr txBox="1"/>
          <p:nvPr/>
        </p:nvSpPr>
        <p:spPr>
          <a:xfrm>
            <a:off x="0" y="6166163"/>
            <a:ext cx="12192000" cy="515141"/>
          </a:xfrm>
          <a:prstGeom prst="rect">
            <a:avLst/>
          </a:prstGeom>
          <a:noFill/>
        </p:spPr>
        <p:txBody>
          <a:bodyPr wrap="square" tIns="182880">
            <a:sp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IN BUSINESS FOR YOURSELF, </a:t>
            </a:r>
            <a:r>
              <a:rPr kumimoji="0" lang="en-US" sz="3000" b="1" i="0" u="sng" strike="noStrike" kern="0" cap="none" spc="0" normalizeH="0" baseline="0" noProof="0" dirty="0">
                <a:ln>
                  <a:noFill/>
                </a:ln>
                <a:solidFill>
                  <a:srgbClr val="4B8DCD"/>
                </a:solidFill>
                <a:effectLst/>
                <a:uLnTx/>
                <a:uFillTx/>
                <a:latin typeface="Calibri" panose="020F0502020204030204" pitchFamily="34" charset="0"/>
                <a:ea typeface="+mn-ea"/>
                <a:cs typeface="Calibri" panose="020F0502020204030204" pitchFamily="34" charset="0"/>
                <a:sym typeface="Myriad Pro"/>
              </a:rPr>
              <a:t>NEVER</a:t>
            </a:r>
            <a:r>
              <a:rPr kumimoji="0" lang="en-US" sz="2400" b="1" i="0" u="none" strike="noStrike" kern="0" cap="none" spc="0" normalizeH="0" baseline="0" noProof="0" dirty="0">
                <a:ln>
                  <a:noFill/>
                </a:ln>
                <a:solidFill>
                  <a:srgbClr val="4B8DCD"/>
                </a:solidFill>
                <a:effectLst/>
                <a:uLnTx/>
                <a:uFillTx/>
                <a:latin typeface="Calibri" panose="020F0502020204030204" pitchFamily="34" charset="0"/>
                <a:ea typeface="+mn-ea"/>
                <a:cs typeface="Calibri" panose="020F0502020204030204" pitchFamily="34" charset="0"/>
                <a:sym typeface="Myriad Pro"/>
              </a:rPr>
              <a:t>  </a:t>
            </a:r>
            <a:r>
              <a:rPr kumimoji="0" lang="en-US" sz="27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BY YOURSELF!</a:t>
            </a:r>
          </a:p>
        </p:txBody>
      </p:sp>
    </p:spTree>
    <p:extLst>
      <p:ext uri="{BB962C8B-B14F-4D97-AF65-F5344CB8AC3E}">
        <p14:creationId xmlns:p14="http://schemas.microsoft.com/office/powerpoint/2010/main" val="235855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15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150"/>
                            </p:stCondLst>
                            <p:childTnLst>
                              <p:par>
                                <p:cTn id="13" presetID="22" presetClass="entr" presetSubtype="8" fill="hold" nodeType="afterEffect">
                                  <p:stCondLst>
                                    <p:cond delay="15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800"/>
                            </p:stCondLst>
                            <p:childTnLst>
                              <p:par>
                                <p:cTn id="17" presetID="22" presetClass="entr" presetSubtype="8" fill="hold" nodeType="afterEffect">
                                  <p:stCondLst>
                                    <p:cond delay="15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946772-8454-F61B-57DB-BDA52EEA3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Arial"/>
              <a:ea typeface="+mn-ea"/>
              <a:cs typeface="+mn-cs"/>
              <a:sym typeface="Myriad Pro"/>
            </a:endParaRPr>
          </a:p>
        </p:txBody>
      </p:sp>
      <p:sp>
        <p:nvSpPr>
          <p:cNvPr id="11" name="Rectangle 10">
            <a:extLst>
              <a:ext uri="{FF2B5EF4-FFF2-40B4-BE49-F238E27FC236}">
                <a16:creationId xmlns:a16="http://schemas.microsoft.com/office/drawing/2014/main" id="{41B2DBF6-FEBA-1910-E782-37360A07AD03}"/>
              </a:ext>
            </a:extLst>
          </p:cNvPr>
          <p:cNvSpPr/>
          <p:nvPr/>
        </p:nvSpPr>
        <p:spPr>
          <a:xfrm>
            <a:off x="-11328" y="6371"/>
            <a:ext cx="12203328" cy="685800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0" name="Picture 9" descr="A white letters on a black background&#10;&#10;Description automatically generated">
            <a:extLst>
              <a:ext uri="{FF2B5EF4-FFF2-40B4-BE49-F238E27FC236}">
                <a16:creationId xmlns:a16="http://schemas.microsoft.com/office/drawing/2014/main" id="{919F8E9D-CC4F-8FF0-4AAE-28192BD69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21" y="2127581"/>
            <a:ext cx="7977027" cy="30042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147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084D84-F066-82F1-1F64-21B57F9E7B17}"/>
              </a:ext>
            </a:extLst>
          </p:cNvPr>
          <p:cNvPicPr>
            <a:picLocks noChangeAspect="1"/>
          </p:cNvPicPr>
          <p:nvPr/>
        </p:nvPicPr>
        <p:blipFill rotWithShape="1">
          <a:blip r:embed="rId3"/>
          <a:srcRect l="5324" t="16612" r="5430" b="30028"/>
          <a:stretch/>
        </p:blipFill>
        <p:spPr>
          <a:xfrm>
            <a:off x="4471786" y="951354"/>
            <a:ext cx="3248429" cy="392186"/>
          </a:xfrm>
          <a:prstGeom prst="rect">
            <a:avLst/>
          </a:prstGeom>
        </p:spPr>
      </p:pic>
      <p:pic>
        <p:nvPicPr>
          <p:cNvPr id="3" name="Picture 2">
            <a:extLst>
              <a:ext uri="{FF2B5EF4-FFF2-40B4-BE49-F238E27FC236}">
                <a16:creationId xmlns:a16="http://schemas.microsoft.com/office/drawing/2014/main" id="{E1F5AE17-8703-9E89-33B3-63EAD9765B4D}"/>
              </a:ext>
            </a:extLst>
          </p:cNvPr>
          <p:cNvPicPr>
            <a:picLocks noChangeAspect="1"/>
          </p:cNvPicPr>
          <p:nvPr/>
        </p:nvPicPr>
        <p:blipFill>
          <a:blip r:embed="rId4"/>
          <a:srcRect/>
          <a:stretch/>
        </p:blipFill>
        <p:spPr>
          <a:xfrm>
            <a:off x="4469807" y="442523"/>
            <a:ext cx="3252387" cy="453684"/>
          </a:xfrm>
          <a:prstGeom prst="rect">
            <a:avLst/>
          </a:prstGeom>
        </p:spPr>
      </p:pic>
      <p:sp>
        <p:nvSpPr>
          <p:cNvPr id="6" name="TextBox 5">
            <a:extLst>
              <a:ext uri="{FF2B5EF4-FFF2-40B4-BE49-F238E27FC236}">
                <a16:creationId xmlns:a16="http://schemas.microsoft.com/office/drawing/2014/main" id="{9055E770-E88B-E12D-2AAD-ED532D5B1309}"/>
              </a:ext>
            </a:extLst>
          </p:cNvPr>
          <p:cNvSpPr txBox="1"/>
          <p:nvPr/>
        </p:nvSpPr>
        <p:spPr>
          <a:xfrm>
            <a:off x="0" y="1278307"/>
            <a:ext cx="12192000" cy="1754326"/>
          </a:xfrm>
          <a:prstGeom prst="rect">
            <a:avLst/>
          </a:prstGeom>
          <a:noFill/>
        </p:spPr>
        <p:txBody>
          <a:bodyPr wrap="square" rtlCol="0">
            <a:spAutoFit/>
          </a:bodyPr>
          <a:lstStyle/>
          <a:p>
            <a:pPr algn="ctr"/>
            <a:r>
              <a:rPr lang="en-US" sz="10800" b="1" dirty="0">
                <a:gradFill flip="none" rotWithShape="1">
                  <a:gsLst>
                    <a:gs pos="0">
                      <a:schemeClr val="accent2"/>
                    </a:gs>
                    <a:gs pos="100000">
                      <a:schemeClr val="accent5"/>
                    </a:gs>
                  </a:gsLst>
                  <a:lin ang="0" scaled="1"/>
                  <a:tileRect/>
                </a:gradFill>
              </a:rPr>
              <a:t>NEW IBO TRAINING</a:t>
            </a:r>
          </a:p>
        </p:txBody>
      </p:sp>
      <p:sp>
        <p:nvSpPr>
          <p:cNvPr id="7" name="TextBox 6">
            <a:extLst>
              <a:ext uri="{FF2B5EF4-FFF2-40B4-BE49-F238E27FC236}">
                <a16:creationId xmlns:a16="http://schemas.microsoft.com/office/drawing/2014/main" id="{DA8B9C7B-FEA8-B68A-46E9-AA2AD9F86203}"/>
              </a:ext>
            </a:extLst>
          </p:cNvPr>
          <p:cNvSpPr txBox="1"/>
          <p:nvPr/>
        </p:nvSpPr>
        <p:spPr>
          <a:xfrm>
            <a:off x="0" y="2940261"/>
            <a:ext cx="12192000" cy="584775"/>
          </a:xfrm>
          <a:prstGeom prst="rect">
            <a:avLst/>
          </a:prstGeom>
          <a:noFill/>
        </p:spPr>
        <p:txBody>
          <a:bodyPr wrap="square" rtlCol="0">
            <a:spAutoFit/>
          </a:bodyPr>
          <a:lstStyle/>
          <a:p>
            <a:pPr algn="ctr"/>
            <a:r>
              <a:rPr lang="en-US" sz="3200" i="1" dirty="0">
                <a:solidFill>
                  <a:schemeClr val="bg1"/>
                </a:solidFill>
                <a:latin typeface="Calibri Light" panose="020F0302020204030204" pitchFamily="34" charset="0"/>
                <a:cs typeface="Calibri Light" panose="020F0302020204030204" pitchFamily="34" charset="0"/>
              </a:rPr>
              <a:t>The </a:t>
            </a:r>
            <a:r>
              <a:rPr lang="en-US" sz="3200" b="1" i="1" dirty="0">
                <a:solidFill>
                  <a:schemeClr val="accent2"/>
                </a:solidFill>
                <a:latin typeface="Calibri" panose="020F0502020204030204" pitchFamily="34" charset="0"/>
                <a:cs typeface="Calibri" panose="020F0502020204030204" pitchFamily="34" charset="0"/>
              </a:rPr>
              <a:t>SYSTEM</a:t>
            </a:r>
            <a:r>
              <a:rPr lang="en-US" sz="3200" i="1" dirty="0">
                <a:solidFill>
                  <a:schemeClr val="bg1"/>
                </a:solidFill>
                <a:latin typeface="Calibri Light" panose="020F0302020204030204" pitchFamily="34" charset="0"/>
                <a:cs typeface="Calibri Light" panose="020F0302020204030204" pitchFamily="34" charset="0"/>
              </a:rPr>
              <a:t> for how to </a:t>
            </a:r>
            <a:r>
              <a:rPr lang="en-US" sz="3200" b="1" i="1" dirty="0">
                <a:solidFill>
                  <a:schemeClr val="accent2"/>
                </a:solidFill>
                <a:latin typeface="Calibri" panose="020F0502020204030204" pitchFamily="34" charset="0"/>
                <a:cs typeface="Calibri" panose="020F0502020204030204" pitchFamily="34" charset="0"/>
              </a:rPr>
              <a:t>maximize earnings </a:t>
            </a:r>
            <a:r>
              <a:rPr lang="en-US" sz="3200" i="1" dirty="0">
                <a:solidFill>
                  <a:schemeClr val="bg1"/>
                </a:solidFill>
                <a:latin typeface="Calibri Light" panose="020F0302020204030204" pitchFamily="34" charset="0"/>
                <a:cs typeface="Calibri Light" panose="020F0302020204030204" pitchFamily="34" charset="0"/>
              </a:rPr>
              <a:t>for you and your team!</a:t>
            </a:r>
          </a:p>
        </p:txBody>
      </p:sp>
      <p:grpSp>
        <p:nvGrpSpPr>
          <p:cNvPr id="4" name="Group 3">
            <a:extLst>
              <a:ext uri="{FF2B5EF4-FFF2-40B4-BE49-F238E27FC236}">
                <a16:creationId xmlns:a16="http://schemas.microsoft.com/office/drawing/2014/main" id="{DC90DB7E-E54C-E34D-F466-15DD512C904F}"/>
              </a:ext>
            </a:extLst>
          </p:cNvPr>
          <p:cNvGrpSpPr/>
          <p:nvPr/>
        </p:nvGrpSpPr>
        <p:grpSpPr>
          <a:xfrm>
            <a:off x="978174" y="3838277"/>
            <a:ext cx="3682686" cy="914400"/>
            <a:chOff x="978174" y="3838277"/>
            <a:chExt cx="3682686" cy="914400"/>
          </a:xfrm>
        </p:grpSpPr>
        <p:pic>
          <p:nvPicPr>
            <p:cNvPr id="10" name="Graphic 9" descr="Money with solid fill">
              <a:extLst>
                <a:ext uri="{FF2B5EF4-FFF2-40B4-BE49-F238E27FC236}">
                  <a16:creationId xmlns:a16="http://schemas.microsoft.com/office/drawing/2014/main" id="{B5B97AC6-D442-3E1E-3531-4A071B0B67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174" y="3838277"/>
              <a:ext cx="914400" cy="914400"/>
            </a:xfrm>
            <a:prstGeom prst="rect">
              <a:avLst/>
            </a:prstGeom>
          </p:spPr>
        </p:pic>
        <p:sp>
          <p:nvSpPr>
            <p:cNvPr id="17" name="TextBox 16">
              <a:extLst>
                <a:ext uri="{FF2B5EF4-FFF2-40B4-BE49-F238E27FC236}">
                  <a16:creationId xmlns:a16="http://schemas.microsoft.com/office/drawing/2014/main" id="{68876297-98CE-1473-D161-6AE7EFB192A9}"/>
                </a:ext>
              </a:extLst>
            </p:cNvPr>
            <p:cNvSpPr txBox="1"/>
            <p:nvPr/>
          </p:nvSpPr>
          <p:spPr>
            <a:xfrm>
              <a:off x="2143994" y="4033867"/>
              <a:ext cx="2516866" cy="523220"/>
            </a:xfrm>
            <a:prstGeom prst="rect">
              <a:avLst/>
            </a:prstGeom>
            <a:noFill/>
          </p:spPr>
          <p:txBody>
            <a:bodyPr wrap="square" rtlCol="0">
              <a:spAutoFit/>
            </a:bodyPr>
            <a:lstStyle/>
            <a:p>
              <a:r>
                <a:rPr lang="en-US" sz="2800" dirty="0">
                  <a:solidFill>
                    <a:schemeClr val="bg1"/>
                  </a:solidFill>
                </a:rPr>
                <a:t>Earn Bonuses</a:t>
              </a:r>
            </a:p>
          </p:txBody>
        </p:sp>
      </p:grpSp>
      <p:grpSp>
        <p:nvGrpSpPr>
          <p:cNvPr id="8" name="Group 7">
            <a:extLst>
              <a:ext uri="{FF2B5EF4-FFF2-40B4-BE49-F238E27FC236}">
                <a16:creationId xmlns:a16="http://schemas.microsoft.com/office/drawing/2014/main" id="{98CD9856-EC4D-811A-059D-57642C5C9C29}"/>
              </a:ext>
            </a:extLst>
          </p:cNvPr>
          <p:cNvGrpSpPr/>
          <p:nvPr/>
        </p:nvGrpSpPr>
        <p:grpSpPr>
          <a:xfrm>
            <a:off x="5110480" y="3838277"/>
            <a:ext cx="6492240" cy="914400"/>
            <a:chOff x="5110480" y="3838277"/>
            <a:chExt cx="6492240" cy="914400"/>
          </a:xfrm>
        </p:grpSpPr>
        <p:pic>
          <p:nvPicPr>
            <p:cNvPr id="14" name="Graphic 13" descr="Crown with solid fill">
              <a:extLst>
                <a:ext uri="{FF2B5EF4-FFF2-40B4-BE49-F238E27FC236}">
                  <a16:creationId xmlns:a16="http://schemas.microsoft.com/office/drawing/2014/main" id="{2FFB9158-32DD-18E1-0366-0CF1DA404F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0480" y="3838277"/>
              <a:ext cx="914400" cy="914400"/>
            </a:xfrm>
            <a:prstGeom prst="rect">
              <a:avLst/>
            </a:prstGeom>
          </p:spPr>
        </p:pic>
        <p:sp>
          <p:nvSpPr>
            <p:cNvPr id="21" name="TextBox 20">
              <a:extLst>
                <a:ext uri="{FF2B5EF4-FFF2-40B4-BE49-F238E27FC236}">
                  <a16:creationId xmlns:a16="http://schemas.microsoft.com/office/drawing/2014/main" id="{1F520DD0-C916-AB59-3CDD-C1D6947244B2}"/>
                </a:ext>
              </a:extLst>
            </p:cNvPr>
            <p:cNvSpPr txBox="1"/>
            <p:nvPr/>
          </p:nvSpPr>
          <p:spPr>
            <a:xfrm>
              <a:off x="6055360" y="4033867"/>
              <a:ext cx="5547360" cy="523220"/>
            </a:xfrm>
            <a:prstGeom prst="rect">
              <a:avLst/>
            </a:prstGeom>
            <a:noFill/>
          </p:spPr>
          <p:txBody>
            <a:bodyPr wrap="square" rtlCol="0">
              <a:spAutoFit/>
            </a:bodyPr>
            <a:lstStyle/>
            <a:p>
              <a:r>
                <a:rPr lang="en-US" sz="2800" dirty="0">
                  <a:solidFill>
                    <a:schemeClr val="bg1"/>
                  </a:solidFill>
                </a:rPr>
                <a:t>Promote to First Leadership Position</a:t>
              </a:r>
            </a:p>
          </p:txBody>
        </p:sp>
      </p:grpSp>
      <p:grpSp>
        <p:nvGrpSpPr>
          <p:cNvPr id="11" name="Group 10">
            <a:extLst>
              <a:ext uri="{FF2B5EF4-FFF2-40B4-BE49-F238E27FC236}">
                <a16:creationId xmlns:a16="http://schemas.microsoft.com/office/drawing/2014/main" id="{1C61BDDB-1AC2-9493-DAAF-A29733AE99CB}"/>
              </a:ext>
            </a:extLst>
          </p:cNvPr>
          <p:cNvGrpSpPr/>
          <p:nvPr/>
        </p:nvGrpSpPr>
        <p:grpSpPr>
          <a:xfrm>
            <a:off x="5110480" y="4883537"/>
            <a:ext cx="5933206" cy="914400"/>
            <a:chOff x="5110480" y="4883537"/>
            <a:chExt cx="5933206" cy="914400"/>
          </a:xfrm>
        </p:grpSpPr>
        <p:pic>
          <p:nvPicPr>
            <p:cNvPr id="16" name="Graphic 15" descr="Rocket with solid fill">
              <a:extLst>
                <a:ext uri="{FF2B5EF4-FFF2-40B4-BE49-F238E27FC236}">
                  <a16:creationId xmlns:a16="http://schemas.microsoft.com/office/drawing/2014/main" id="{F4402BC9-D87B-7358-1ED7-803794B01E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0480" y="4883537"/>
              <a:ext cx="914400" cy="914400"/>
            </a:xfrm>
            <a:prstGeom prst="rect">
              <a:avLst/>
            </a:prstGeom>
          </p:spPr>
        </p:pic>
        <p:sp>
          <p:nvSpPr>
            <p:cNvPr id="22" name="TextBox 21">
              <a:extLst>
                <a:ext uri="{FF2B5EF4-FFF2-40B4-BE49-F238E27FC236}">
                  <a16:creationId xmlns:a16="http://schemas.microsoft.com/office/drawing/2014/main" id="{7870AB87-D720-13EF-4CA2-1EF49F83B1A2}"/>
                </a:ext>
              </a:extLst>
            </p:cNvPr>
            <p:cNvSpPr txBox="1"/>
            <p:nvPr/>
          </p:nvSpPr>
          <p:spPr>
            <a:xfrm>
              <a:off x="6053719" y="5125822"/>
              <a:ext cx="4989967" cy="523220"/>
            </a:xfrm>
            <a:prstGeom prst="rect">
              <a:avLst/>
            </a:prstGeom>
            <a:noFill/>
          </p:spPr>
          <p:txBody>
            <a:bodyPr wrap="square" rtlCol="0">
              <a:spAutoFit/>
            </a:bodyPr>
            <a:lstStyle/>
            <a:p>
              <a:r>
                <a:rPr lang="en-US" sz="2800" dirty="0">
                  <a:solidFill>
                    <a:schemeClr val="bg1"/>
                  </a:solidFill>
                </a:rPr>
                <a:t>Supercharge Your Business</a:t>
              </a:r>
            </a:p>
          </p:txBody>
        </p:sp>
      </p:grpSp>
      <p:grpSp>
        <p:nvGrpSpPr>
          <p:cNvPr id="9" name="Group 8">
            <a:extLst>
              <a:ext uri="{FF2B5EF4-FFF2-40B4-BE49-F238E27FC236}">
                <a16:creationId xmlns:a16="http://schemas.microsoft.com/office/drawing/2014/main" id="{0BEB7C9E-B1C0-2314-C10C-80091093F911}"/>
              </a:ext>
            </a:extLst>
          </p:cNvPr>
          <p:cNvGrpSpPr/>
          <p:nvPr/>
        </p:nvGrpSpPr>
        <p:grpSpPr>
          <a:xfrm>
            <a:off x="670560" y="4883537"/>
            <a:ext cx="3990300" cy="914400"/>
            <a:chOff x="670560" y="4883537"/>
            <a:chExt cx="3990300" cy="914400"/>
          </a:xfrm>
        </p:grpSpPr>
        <p:sp>
          <p:nvSpPr>
            <p:cNvPr id="18" name="TextBox 17">
              <a:extLst>
                <a:ext uri="{FF2B5EF4-FFF2-40B4-BE49-F238E27FC236}">
                  <a16:creationId xmlns:a16="http://schemas.microsoft.com/office/drawing/2014/main" id="{2014D018-DBF3-E41C-E282-BBAE5453FD5C}"/>
                </a:ext>
              </a:extLst>
            </p:cNvPr>
            <p:cNvSpPr txBox="1"/>
            <p:nvPr/>
          </p:nvSpPr>
          <p:spPr>
            <a:xfrm>
              <a:off x="2143994" y="5125822"/>
              <a:ext cx="2516866" cy="523220"/>
            </a:xfrm>
            <a:prstGeom prst="rect">
              <a:avLst/>
            </a:prstGeom>
            <a:noFill/>
          </p:spPr>
          <p:txBody>
            <a:bodyPr wrap="square" rtlCol="0">
              <a:spAutoFit/>
            </a:bodyPr>
            <a:lstStyle/>
            <a:p>
              <a:r>
                <a:rPr lang="en-US" sz="2800" dirty="0">
                  <a:solidFill>
                    <a:schemeClr val="bg1"/>
                  </a:solidFill>
                </a:rPr>
                <a:t>Build Your Team</a:t>
              </a:r>
            </a:p>
          </p:txBody>
        </p:sp>
        <p:grpSp>
          <p:nvGrpSpPr>
            <p:cNvPr id="29" name="Group 28">
              <a:extLst>
                <a:ext uri="{FF2B5EF4-FFF2-40B4-BE49-F238E27FC236}">
                  <a16:creationId xmlns:a16="http://schemas.microsoft.com/office/drawing/2014/main" id="{AFD03A4A-36B2-6B24-7453-97A3E2C764C2}"/>
                </a:ext>
              </a:extLst>
            </p:cNvPr>
            <p:cNvGrpSpPr/>
            <p:nvPr/>
          </p:nvGrpSpPr>
          <p:grpSpPr>
            <a:xfrm>
              <a:off x="670560" y="4883537"/>
              <a:ext cx="1631032" cy="914400"/>
              <a:chOff x="1168400" y="4827654"/>
              <a:chExt cx="1631032" cy="914400"/>
            </a:xfrm>
          </p:grpSpPr>
          <p:pic>
            <p:nvPicPr>
              <p:cNvPr id="24" name="Graphic 23" descr="Man with solid fill">
                <a:extLst>
                  <a:ext uri="{FF2B5EF4-FFF2-40B4-BE49-F238E27FC236}">
                    <a16:creationId xmlns:a16="http://schemas.microsoft.com/office/drawing/2014/main" id="{F52C8857-7797-6327-9A97-38BB636559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68400" y="4827654"/>
                <a:ext cx="914400" cy="914400"/>
              </a:xfrm>
              <a:prstGeom prst="rect">
                <a:avLst/>
              </a:prstGeom>
            </p:spPr>
          </p:pic>
          <p:pic>
            <p:nvPicPr>
              <p:cNvPr id="26" name="Graphic 25" descr="Woman with solid fill">
                <a:extLst>
                  <a:ext uri="{FF2B5EF4-FFF2-40B4-BE49-F238E27FC236}">
                    <a16:creationId xmlns:a16="http://schemas.microsoft.com/office/drawing/2014/main" id="{5169B5B6-5E6C-9E6C-0690-968FA44DF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07277" y="4827654"/>
                <a:ext cx="914400" cy="914400"/>
              </a:xfrm>
              <a:prstGeom prst="rect">
                <a:avLst/>
              </a:prstGeom>
            </p:spPr>
          </p:pic>
          <p:pic>
            <p:nvPicPr>
              <p:cNvPr id="27" name="Graphic 26" descr="Man with solid fill">
                <a:extLst>
                  <a:ext uri="{FF2B5EF4-FFF2-40B4-BE49-F238E27FC236}">
                    <a16:creationId xmlns:a16="http://schemas.microsoft.com/office/drawing/2014/main" id="{65F9DFC0-E792-C77F-5EB2-3C4848E1D7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46154" y="4827654"/>
                <a:ext cx="914400" cy="914400"/>
              </a:xfrm>
              <a:prstGeom prst="rect">
                <a:avLst/>
              </a:prstGeom>
            </p:spPr>
          </p:pic>
          <p:pic>
            <p:nvPicPr>
              <p:cNvPr id="28" name="Graphic 27" descr="Woman with solid fill">
                <a:extLst>
                  <a:ext uri="{FF2B5EF4-FFF2-40B4-BE49-F238E27FC236}">
                    <a16:creationId xmlns:a16="http://schemas.microsoft.com/office/drawing/2014/main" id="{707B4D2D-C9E7-5278-CA5C-92A1BD95A1C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885032" y="4827654"/>
                <a:ext cx="914400" cy="914400"/>
              </a:xfrm>
              <a:prstGeom prst="rect">
                <a:avLst/>
              </a:prstGeom>
            </p:spPr>
          </p:pic>
        </p:grpSp>
      </p:grpSp>
    </p:spTree>
    <p:extLst>
      <p:ext uri="{BB962C8B-B14F-4D97-AF65-F5344CB8AC3E}">
        <p14:creationId xmlns:p14="http://schemas.microsoft.com/office/powerpoint/2010/main" val="343642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1+#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500"/>
                            </p:stCondLst>
                            <p:childTnLst>
                              <p:par>
                                <p:cTn id="15" presetID="9" presetClass="entr" presetSubtype="0" fill="hold" nodeType="after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par>
                          <p:cTn id="18" fill="hold">
                            <p:stCondLst>
                              <p:cond delay="1500"/>
                            </p:stCondLst>
                            <p:childTnLst>
                              <p:par>
                                <p:cTn id="19" presetID="9" presetClass="entr" presetSubtype="0" fill="hold" nodeType="after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par>
                          <p:cTn id="22" fill="hold">
                            <p:stCondLst>
                              <p:cond delay="2500"/>
                            </p:stCondLst>
                            <p:childTnLst>
                              <p:par>
                                <p:cTn id="23" presetID="9" presetClass="entr" presetSubtype="0" fill="hold" nodeType="afterEffect">
                                  <p:stCondLst>
                                    <p:cond delay="50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084D84-F066-82F1-1F64-21B57F9E7B17}"/>
              </a:ext>
            </a:extLst>
          </p:cNvPr>
          <p:cNvPicPr>
            <a:picLocks noChangeAspect="1"/>
          </p:cNvPicPr>
          <p:nvPr/>
        </p:nvPicPr>
        <p:blipFill rotWithShape="1">
          <a:blip r:embed="rId3"/>
          <a:srcRect l="5324" t="14626" r="5430" b="14626"/>
          <a:stretch/>
        </p:blipFill>
        <p:spPr>
          <a:xfrm>
            <a:off x="6393210" y="390022"/>
            <a:ext cx="5344160" cy="855447"/>
          </a:xfrm>
          <a:prstGeom prst="rect">
            <a:avLst/>
          </a:prstGeom>
        </p:spPr>
      </p:pic>
      <p:sp>
        <p:nvSpPr>
          <p:cNvPr id="5" name="TextBox 4">
            <a:extLst>
              <a:ext uri="{FF2B5EF4-FFF2-40B4-BE49-F238E27FC236}">
                <a16:creationId xmlns:a16="http://schemas.microsoft.com/office/drawing/2014/main" id="{59D5BF77-630E-6B85-C891-AE6C58FDADD1}"/>
              </a:ext>
            </a:extLst>
          </p:cNvPr>
          <p:cNvSpPr txBox="1"/>
          <p:nvPr/>
        </p:nvSpPr>
        <p:spPr>
          <a:xfrm>
            <a:off x="5501700" y="84210"/>
            <a:ext cx="873760" cy="1107996"/>
          </a:xfrm>
          <a:prstGeom prst="rect">
            <a:avLst/>
          </a:prstGeom>
          <a:noFill/>
        </p:spPr>
        <p:txBody>
          <a:bodyPr wrap="square" rtlCol="0">
            <a:spAutoFit/>
          </a:bodyPr>
          <a:lstStyle/>
          <a:p>
            <a:pPr algn="ctr"/>
            <a:r>
              <a:rPr lang="en-US" sz="6600" dirty="0">
                <a:solidFill>
                  <a:schemeClr val="accent2"/>
                </a:solidFill>
              </a:rPr>
              <a:t>&amp;</a:t>
            </a:r>
          </a:p>
        </p:txBody>
      </p:sp>
      <p:sp>
        <p:nvSpPr>
          <p:cNvPr id="8" name="Rectangle 7">
            <a:extLst>
              <a:ext uri="{FF2B5EF4-FFF2-40B4-BE49-F238E27FC236}">
                <a16:creationId xmlns:a16="http://schemas.microsoft.com/office/drawing/2014/main" id="{9335336C-3709-1A85-ECF7-1F9C296DCF23}"/>
              </a:ext>
            </a:extLst>
          </p:cNvPr>
          <p:cNvSpPr/>
          <p:nvPr/>
        </p:nvSpPr>
        <p:spPr>
          <a:xfrm>
            <a:off x="0" y="4422205"/>
            <a:ext cx="12192000" cy="2435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055E770-E88B-E12D-2AAD-ED532D5B1309}"/>
              </a:ext>
            </a:extLst>
          </p:cNvPr>
          <p:cNvSpPr txBox="1"/>
          <p:nvPr/>
        </p:nvSpPr>
        <p:spPr>
          <a:xfrm>
            <a:off x="0" y="866136"/>
            <a:ext cx="12192000" cy="1569660"/>
          </a:xfrm>
          <a:prstGeom prst="rect">
            <a:avLst/>
          </a:prstGeom>
          <a:noFill/>
        </p:spPr>
        <p:txBody>
          <a:bodyPr wrap="square" rtlCol="0">
            <a:spAutoFit/>
          </a:bodyPr>
          <a:lstStyle/>
          <a:p>
            <a:pPr algn="ctr"/>
            <a:r>
              <a:rPr lang="en-US" sz="9600" b="1" dirty="0">
                <a:solidFill>
                  <a:schemeClr val="accent2"/>
                </a:solidFill>
              </a:rPr>
              <a:t>New IBO On Boarding</a:t>
            </a:r>
          </a:p>
        </p:txBody>
      </p:sp>
      <p:sp>
        <p:nvSpPr>
          <p:cNvPr id="4" name="TextBox 3">
            <a:extLst>
              <a:ext uri="{FF2B5EF4-FFF2-40B4-BE49-F238E27FC236}">
                <a16:creationId xmlns:a16="http://schemas.microsoft.com/office/drawing/2014/main" id="{E441803D-EA34-1ADB-09CA-59723329EE23}"/>
              </a:ext>
            </a:extLst>
          </p:cNvPr>
          <p:cNvSpPr txBox="1"/>
          <p:nvPr/>
        </p:nvSpPr>
        <p:spPr>
          <a:xfrm>
            <a:off x="1981200" y="2292473"/>
            <a:ext cx="8229600" cy="3262432"/>
          </a:xfrm>
          <a:prstGeom prst="rect">
            <a:avLst/>
          </a:prstGeom>
          <a:noFill/>
        </p:spPr>
        <p:txBody>
          <a:bodyPr wrap="square" rtlCol="0">
            <a:spAutoFit/>
          </a:bodyPr>
          <a:lstStyle/>
          <a:p>
            <a:pPr algn="ctr"/>
            <a:r>
              <a:rPr lang="en-US" sz="3200" i="1" dirty="0">
                <a:solidFill>
                  <a:schemeClr val="accent4"/>
                </a:solidFill>
                <a:latin typeface="Roboto" panose="02000000000000000000" pitchFamily="2" charset="0"/>
                <a:ea typeface="Roboto" panose="02000000000000000000" pitchFamily="2" charset="0"/>
              </a:rPr>
              <a:t>Important Links to Bookmark</a:t>
            </a:r>
          </a:p>
          <a:p>
            <a:pPr algn="ctr"/>
            <a:r>
              <a:rPr lang="en-US" sz="3200" i="1" dirty="0">
                <a:solidFill>
                  <a:schemeClr val="accent4"/>
                </a:solidFill>
                <a:latin typeface="Roboto" panose="02000000000000000000" pitchFamily="2" charset="0"/>
                <a:ea typeface="Roboto" panose="02000000000000000000" pitchFamily="2" charset="0"/>
              </a:rPr>
              <a:t>Critical “To Do” Items</a:t>
            </a:r>
          </a:p>
          <a:p>
            <a:pPr algn="ctr"/>
            <a:r>
              <a:rPr lang="en-US" sz="3200" i="1" dirty="0">
                <a:solidFill>
                  <a:schemeClr val="accent4"/>
                </a:solidFill>
                <a:latin typeface="Roboto" panose="02000000000000000000" pitchFamily="2" charset="0"/>
                <a:ea typeface="Roboto" panose="02000000000000000000" pitchFamily="2" charset="0"/>
              </a:rPr>
              <a:t>Team Events</a:t>
            </a:r>
          </a:p>
          <a:p>
            <a:pPr algn="ctr"/>
            <a:r>
              <a:rPr lang="en-US" sz="3200" i="1" dirty="0">
                <a:solidFill>
                  <a:schemeClr val="accent4"/>
                </a:solidFill>
                <a:latin typeface="Roboto" panose="02000000000000000000" pitchFamily="2" charset="0"/>
                <a:ea typeface="Roboto" panose="02000000000000000000" pitchFamily="2" charset="0"/>
              </a:rPr>
              <a:t>***Access to Team Emails</a:t>
            </a:r>
          </a:p>
          <a:p>
            <a:pPr algn="ctr"/>
            <a:endParaRPr lang="en-US" sz="1200" b="1" dirty="0">
              <a:solidFill>
                <a:srgbClr val="FFFF00"/>
              </a:solidFill>
              <a:latin typeface="Roboto" panose="02000000000000000000" pitchFamily="2" charset="0"/>
              <a:ea typeface="Roboto" panose="02000000000000000000" pitchFamily="2" charset="0"/>
            </a:endParaRPr>
          </a:p>
          <a:p>
            <a:pPr algn="ctr"/>
            <a:r>
              <a:rPr lang="en-US" sz="6600" i="1" dirty="0" err="1">
                <a:solidFill>
                  <a:schemeClr val="accent6"/>
                </a:solidFill>
                <a:latin typeface="Roboto Light" panose="02000000000000000000" pitchFamily="2" charset="0"/>
                <a:ea typeface="Roboto Light" panose="02000000000000000000" pitchFamily="2" charset="0"/>
              </a:rPr>
              <a:t>LegacyPartners.Biz</a:t>
            </a:r>
            <a:endParaRPr lang="en-US" sz="6600" i="1" dirty="0">
              <a:solidFill>
                <a:schemeClr val="accent6"/>
              </a:solidFill>
              <a:latin typeface="Roboto Light" panose="02000000000000000000" pitchFamily="2" charset="0"/>
              <a:ea typeface="Roboto Light" panose="02000000000000000000" pitchFamily="2" charset="0"/>
            </a:endParaRPr>
          </a:p>
        </p:txBody>
      </p:sp>
      <p:pic>
        <p:nvPicPr>
          <p:cNvPr id="7" name="Picture 2">
            <a:extLst>
              <a:ext uri="{FF2B5EF4-FFF2-40B4-BE49-F238E27FC236}">
                <a16:creationId xmlns:a16="http://schemas.microsoft.com/office/drawing/2014/main" id="{EE15F929-C91E-ADC1-4B9C-2B838153E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651890"/>
            <a:ext cx="3810000" cy="749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yellow logo with a shield and handshake&#10;&#10;Description automatically generated">
            <a:extLst>
              <a:ext uri="{FF2B5EF4-FFF2-40B4-BE49-F238E27FC236}">
                <a16:creationId xmlns:a16="http://schemas.microsoft.com/office/drawing/2014/main" id="{658104B0-D560-8B42-C09F-93F43E2D26FC}"/>
              </a:ext>
            </a:extLst>
          </p:cNvPr>
          <p:cNvPicPr>
            <a:picLocks noChangeAspect="1"/>
          </p:cNvPicPr>
          <p:nvPr/>
        </p:nvPicPr>
        <p:blipFill>
          <a:blip r:embed="rId5"/>
          <a:stretch>
            <a:fillRect/>
          </a:stretch>
        </p:blipFill>
        <p:spPr>
          <a:xfrm>
            <a:off x="304800" y="276697"/>
            <a:ext cx="5344160" cy="972447"/>
          </a:xfrm>
          <a:prstGeom prst="rect">
            <a:avLst/>
          </a:prstGeom>
        </p:spPr>
      </p:pic>
    </p:spTree>
    <p:extLst>
      <p:ext uri="{BB962C8B-B14F-4D97-AF65-F5344CB8AC3E}">
        <p14:creationId xmlns:p14="http://schemas.microsoft.com/office/powerpoint/2010/main" val="429128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grpSp>
        <p:nvGrpSpPr>
          <p:cNvPr id="38" name="Group 37">
            <a:extLst>
              <a:ext uri="{FF2B5EF4-FFF2-40B4-BE49-F238E27FC236}">
                <a16:creationId xmlns:a16="http://schemas.microsoft.com/office/drawing/2014/main" id="{4B6A55BA-C8F2-62FC-95DE-DB2D601A8F08}"/>
              </a:ext>
            </a:extLst>
          </p:cNvPr>
          <p:cNvGrpSpPr/>
          <p:nvPr/>
        </p:nvGrpSpPr>
        <p:grpSpPr>
          <a:xfrm>
            <a:off x="2317676" y="2953532"/>
            <a:ext cx="7528746" cy="1015663"/>
            <a:chOff x="2047831" y="280382"/>
            <a:chExt cx="7528746" cy="1015663"/>
          </a:xfrm>
        </p:grpSpPr>
        <p:sp>
          <p:nvSpPr>
            <p:cNvPr id="10" name="TextBox 9">
              <a:extLst>
                <a:ext uri="{FF2B5EF4-FFF2-40B4-BE49-F238E27FC236}">
                  <a16:creationId xmlns:a16="http://schemas.microsoft.com/office/drawing/2014/main" id="{13BF6E23-367F-467C-D540-7D585173D6FE}"/>
                </a:ext>
              </a:extLst>
            </p:cNvPr>
            <p:cNvSpPr txBox="1"/>
            <p:nvPr/>
          </p:nvSpPr>
          <p:spPr>
            <a:xfrm>
              <a:off x="6082049" y="385062"/>
              <a:ext cx="349452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uLnTx/>
                  <a:uFillTx/>
                  <a:latin typeface="Calibri" panose="020F0502020204030204"/>
                  <a:ea typeface="+mn-ea"/>
                  <a:cs typeface="+mn-cs"/>
                </a:rPr>
                <a:t>Your Business</a:t>
              </a:r>
              <a:endParaRPr kumimoji="0" lang="en-US" sz="4400" b="0" i="0" u="none" strike="noStrike" kern="1200" cap="none" spc="0" normalizeH="0" baseline="0" noProof="0" dirty="0">
                <a:ln>
                  <a:noFill/>
                </a:ln>
                <a:solidFill>
                  <a:schemeClr val="accent1"/>
                </a:solidFill>
                <a:uLnTx/>
                <a:uFillTx/>
                <a:latin typeface="Calibri" panose="020F0502020204030204"/>
                <a:ea typeface="+mn-ea"/>
                <a:cs typeface="+mn-cs"/>
              </a:endParaRPr>
            </a:p>
          </p:txBody>
        </p:sp>
        <p:pic>
          <p:nvPicPr>
            <p:cNvPr id="3" name="Picture 2" descr="A person standing on a rocket&#10;&#10;Description automatically generated">
              <a:extLst>
                <a:ext uri="{FF2B5EF4-FFF2-40B4-BE49-F238E27FC236}">
                  <a16:creationId xmlns:a16="http://schemas.microsoft.com/office/drawing/2014/main" id="{0B37949D-D7FC-5211-5A77-055CD6434735}"/>
                </a:ext>
              </a:extLst>
            </p:cNvPr>
            <p:cNvPicPr>
              <a:picLocks noChangeAspect="1"/>
            </p:cNvPicPr>
            <p:nvPr/>
          </p:nvPicPr>
          <p:blipFill>
            <a:blip r:embed="rId4"/>
            <a:stretch>
              <a:fillRect/>
            </a:stretch>
          </p:blipFill>
          <p:spPr>
            <a:xfrm>
              <a:off x="2047831" y="323785"/>
              <a:ext cx="1203812" cy="941314"/>
            </a:xfrm>
            <a:prstGeom prst="rect">
              <a:avLst/>
            </a:prstGeom>
          </p:spPr>
        </p:pic>
        <p:sp>
          <p:nvSpPr>
            <p:cNvPr id="23" name="TextBox 22">
              <a:extLst>
                <a:ext uri="{FF2B5EF4-FFF2-40B4-BE49-F238E27FC236}">
                  <a16:creationId xmlns:a16="http://schemas.microsoft.com/office/drawing/2014/main" id="{148DB893-911E-6980-FF7D-2460BF98D6B5}"/>
                </a:ext>
              </a:extLst>
            </p:cNvPr>
            <p:cNvSpPr txBox="1"/>
            <p:nvPr/>
          </p:nvSpPr>
          <p:spPr>
            <a:xfrm rot="21283057">
              <a:off x="2973431" y="280382"/>
              <a:ext cx="3225710" cy="1015663"/>
            </a:xfrm>
            <a:prstGeom prst="rect">
              <a:avLst/>
            </a:prstGeom>
            <a:noFill/>
          </p:spPr>
          <p:txBody>
            <a:bodyPr wrap="square">
              <a:spAutoFit/>
            </a:bodyPr>
            <a:lstStyle/>
            <a:p>
              <a:pPr algn="ctr"/>
              <a:r>
                <a:rPr kumimoji="0" lang="en-US" sz="6000" b="1" i="0" u="none" strike="noStrike" kern="1200" cap="none" spc="0" normalizeH="0" baseline="0" noProof="0" dirty="0">
                  <a:ln>
                    <a:noFill/>
                  </a:ln>
                  <a:solidFill>
                    <a:schemeClr val="accent3"/>
                  </a:solidFill>
                  <a:uLnTx/>
                  <a:uFillTx/>
                  <a:latin typeface="Calibri" panose="020F0502020204030204"/>
                  <a:ea typeface="+mn-ea"/>
                  <a:cs typeface="+mn-cs"/>
                </a:rPr>
                <a:t>LAUNCH</a:t>
              </a:r>
              <a:endParaRPr lang="en-US" sz="6000" dirty="0">
                <a:solidFill>
                  <a:schemeClr val="accent3"/>
                </a:solidFill>
              </a:endParaRPr>
            </a:p>
          </p:txBody>
        </p:sp>
      </p:grpSp>
      <p:grpSp>
        <p:nvGrpSpPr>
          <p:cNvPr id="4" name="Group 3">
            <a:extLst>
              <a:ext uri="{FF2B5EF4-FFF2-40B4-BE49-F238E27FC236}">
                <a16:creationId xmlns:a16="http://schemas.microsoft.com/office/drawing/2014/main" id="{679E3C26-2B1E-451C-0CCA-EA1E684D0FD9}"/>
              </a:ext>
            </a:extLst>
          </p:cNvPr>
          <p:cNvGrpSpPr/>
          <p:nvPr/>
        </p:nvGrpSpPr>
        <p:grpSpPr>
          <a:xfrm>
            <a:off x="8069955" y="1391150"/>
            <a:ext cx="3019425" cy="4533641"/>
            <a:chOff x="1191861" y="1390794"/>
            <a:chExt cx="3019425" cy="4533641"/>
          </a:xfrm>
        </p:grpSpPr>
        <p:grpSp>
          <p:nvGrpSpPr>
            <p:cNvPr id="6" name="Group 5">
              <a:extLst>
                <a:ext uri="{FF2B5EF4-FFF2-40B4-BE49-F238E27FC236}">
                  <a16:creationId xmlns:a16="http://schemas.microsoft.com/office/drawing/2014/main" id="{B4AC869D-41E2-4531-DE86-A9A4632A87EC}"/>
                </a:ext>
              </a:extLst>
            </p:cNvPr>
            <p:cNvGrpSpPr/>
            <p:nvPr/>
          </p:nvGrpSpPr>
          <p:grpSpPr>
            <a:xfrm>
              <a:off x="1191861" y="1390794"/>
              <a:ext cx="3019425" cy="4533641"/>
              <a:chOff x="1191861" y="1390794"/>
              <a:chExt cx="3019425" cy="4533641"/>
            </a:xfrm>
          </p:grpSpPr>
          <p:sp>
            <p:nvSpPr>
              <p:cNvPr id="16" name="Rectangle 15">
                <a:extLst>
                  <a:ext uri="{FF2B5EF4-FFF2-40B4-BE49-F238E27FC236}">
                    <a16:creationId xmlns:a16="http://schemas.microsoft.com/office/drawing/2014/main" id="{E0D19852-3FEA-1724-582E-E1F28A16E27B}"/>
                  </a:ext>
                </a:extLst>
              </p:cNvPr>
              <p:cNvSpPr/>
              <p:nvPr/>
            </p:nvSpPr>
            <p:spPr>
              <a:xfrm>
                <a:off x="1191861" y="1390794"/>
                <a:ext cx="3019425" cy="4533641"/>
              </a:xfrm>
              <a:prstGeom prst="rect">
                <a:avLst/>
              </a:prstGeom>
              <a:solidFill>
                <a:schemeClr val="accent3">
                  <a:alpha val="64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DE144632-D0BF-D3EF-DCC7-9429C9510ED1}"/>
                  </a:ext>
                </a:extLst>
              </p:cNvPr>
              <p:cNvGrpSpPr/>
              <p:nvPr/>
            </p:nvGrpSpPr>
            <p:grpSpPr>
              <a:xfrm>
                <a:off x="1207090" y="1514714"/>
                <a:ext cx="3004196" cy="2427449"/>
                <a:chOff x="752208" y="1514714"/>
                <a:chExt cx="3004196" cy="2427449"/>
              </a:xfrm>
            </p:grpSpPr>
            <p:sp>
              <p:nvSpPr>
                <p:cNvPr id="20" name="TextBox 19">
                  <a:extLst>
                    <a:ext uri="{FF2B5EF4-FFF2-40B4-BE49-F238E27FC236}">
                      <a16:creationId xmlns:a16="http://schemas.microsoft.com/office/drawing/2014/main" id="{2643BA42-6A0B-8F20-015F-5B85A2CEC515}"/>
                    </a:ext>
                  </a:extLst>
                </p:cNvPr>
                <p:cNvSpPr txBox="1"/>
                <p:nvPr/>
              </p:nvSpPr>
              <p:spPr>
                <a:xfrm>
                  <a:off x="752208" y="2234003"/>
                  <a:ext cx="3004196"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1" i="0" u="none" strike="noStrike" kern="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Calibri"/>
                      <a:sym typeface="Calibri"/>
                    </a:rPr>
                    <a:t>Set A Date In The</a:t>
                  </a:r>
                </a:p>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200" b="1" i="0" u="none" strike="noStrike" kern="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Calibri"/>
                      <a:sym typeface="Calibri"/>
                    </a:rPr>
                    <a:t>Next 24 Hours</a:t>
                  </a:r>
                  <a:endParaRPr kumimoji="0" lang="en-US" sz="2200" b="0" i="0" u="none" strike="noStrike" kern="0" cap="none" spc="0" normalizeH="0" baseline="0" noProof="0" dirty="0">
                    <a:ln>
                      <a:noFill/>
                    </a:ln>
                    <a:solidFill>
                      <a:schemeClr val="bg1"/>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Calibri"/>
                    <a:sym typeface="Calibri"/>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sz="500" b="0" i="0" u="none" strike="noStrike" kern="0" cap="none" spc="0" normalizeH="0" baseline="0" noProof="0" dirty="0">
                    <a:ln>
                      <a:noFill/>
                    </a:ln>
                    <a:solidFill>
                      <a:srgbClr val="F2682A"/>
                    </a:solidFill>
                    <a:effectLst/>
                    <a:uLnTx/>
                    <a:uFillTx/>
                    <a:latin typeface="Roboto" panose="02000000000000000000" pitchFamily="2" charset="0"/>
                    <a:ea typeface="Roboto" panose="02000000000000000000" pitchFamily="2" charset="0"/>
                    <a:cs typeface="Arial"/>
                    <a:sym typeface="Arial"/>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800" b="1" u="none" strike="noStrike" kern="0" cap="none" spc="0" normalizeH="0" baseline="0" noProof="0" dirty="0">
                      <a:ln>
                        <a:noFill/>
                      </a:ln>
                      <a:solidFill>
                        <a:schemeClr val="accent2"/>
                      </a:solidFill>
                      <a:effectLst>
                        <a:outerShdw blurRad="50800" dist="38100" dir="2700000" algn="tl" rotWithShape="0">
                          <a:prstClr val="black">
                            <a:alpha val="40000"/>
                          </a:prstClr>
                        </a:outerShdw>
                      </a:effectLst>
                      <a:uLnTx/>
                      <a:uFillTx/>
                      <a:ea typeface="Roboto" panose="02000000000000000000" pitchFamily="2" charset="0"/>
                      <a:cs typeface="Calibri" panose="020F0502020204030204" pitchFamily="34" charset="0"/>
                      <a:sym typeface="Calibri"/>
                    </a:rPr>
                    <a:t>PICK A TIME THAT</a:t>
                  </a: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800" b="1" u="none" strike="noStrike" kern="0" cap="none" spc="0" normalizeH="0" baseline="0" noProof="0" dirty="0">
                      <a:ln>
                        <a:noFill/>
                      </a:ln>
                      <a:solidFill>
                        <a:schemeClr val="accent2"/>
                      </a:solidFill>
                      <a:effectLst>
                        <a:outerShdw blurRad="50800" dist="38100" dir="2700000" algn="tl" rotWithShape="0">
                          <a:prstClr val="black">
                            <a:alpha val="40000"/>
                          </a:prstClr>
                        </a:outerShdw>
                      </a:effectLst>
                      <a:uLnTx/>
                      <a:uFillTx/>
                      <a:ea typeface="Roboto" panose="02000000000000000000" pitchFamily="2" charset="0"/>
                      <a:cs typeface="Calibri" panose="020F0502020204030204" pitchFamily="34" charset="0"/>
                      <a:sym typeface="Calibri"/>
                    </a:rPr>
                    <a:t>WORKS FOR YOU</a:t>
                  </a:r>
                  <a:endParaRPr kumimoji="0" lang="en-US" b="1" u="none" strike="noStrike" kern="0" cap="none" spc="0" normalizeH="0" baseline="0" noProof="0" dirty="0">
                    <a:ln>
                      <a:noFill/>
                    </a:ln>
                    <a:solidFill>
                      <a:schemeClr val="accent2"/>
                    </a:solidFill>
                    <a:effectLst>
                      <a:outerShdw blurRad="50800" dist="38100" dir="2700000" algn="tl" rotWithShape="0">
                        <a:prstClr val="black">
                          <a:alpha val="40000"/>
                        </a:prstClr>
                      </a:outerShdw>
                    </a:effectLst>
                    <a:uLnTx/>
                    <a:uFillTx/>
                    <a:ea typeface="Roboto" panose="02000000000000000000" pitchFamily="2" charset="0"/>
                    <a:cs typeface="Calibri" panose="020F0502020204030204" pitchFamily="34" charset="0"/>
                    <a:sym typeface="Arial"/>
                  </a:endParaRPr>
                </a:p>
              </p:txBody>
            </p:sp>
            <p:sp>
              <p:nvSpPr>
                <p:cNvPr id="22" name="TextBox 21">
                  <a:extLst>
                    <a:ext uri="{FF2B5EF4-FFF2-40B4-BE49-F238E27FC236}">
                      <a16:creationId xmlns:a16="http://schemas.microsoft.com/office/drawing/2014/main" id="{E6A4129E-17B9-7DD6-6B5A-651F0AE75FC9}"/>
                    </a:ext>
                  </a:extLst>
                </p:cNvPr>
                <p:cNvSpPr txBox="1"/>
                <p:nvPr/>
              </p:nvSpPr>
              <p:spPr>
                <a:xfrm flipH="1">
                  <a:off x="1696623" y="1514714"/>
                  <a:ext cx="1100138"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14" name="TextBox 13">
              <a:extLst>
                <a:ext uri="{FF2B5EF4-FFF2-40B4-BE49-F238E27FC236}">
                  <a16:creationId xmlns:a16="http://schemas.microsoft.com/office/drawing/2014/main" id="{5CA0EF52-92E1-BDD2-A645-16560E807190}"/>
                </a:ext>
              </a:extLst>
            </p:cNvPr>
            <p:cNvSpPr txBox="1"/>
            <p:nvPr/>
          </p:nvSpPr>
          <p:spPr>
            <a:xfrm>
              <a:off x="1546381" y="3823727"/>
              <a:ext cx="2325613" cy="2062103"/>
            </a:xfrm>
            <a:prstGeom prst="rect">
              <a:avLst/>
            </a:prstGeom>
            <a:noFill/>
          </p:spPr>
          <p:txBody>
            <a:bodyPr wrap="square">
              <a:spAutoFit/>
            </a:bodyPr>
            <a:lstStyle/>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800" b="1" u="none" strike="noStrike" kern="0" cap="none" spc="0" normalizeH="0" baseline="0" noProof="0" dirty="0">
                  <a:solidFill>
                    <a:schemeClr val="bg1"/>
                  </a:solidFill>
                  <a:effectLst>
                    <a:outerShdw blurRad="50800" dist="38100" dir="2700000" algn="tl" rotWithShape="0">
                      <a:prstClr val="black">
                        <a:alpha val="40000"/>
                      </a:prstClr>
                    </a:outerShdw>
                  </a:effectLst>
                  <a:uLnTx/>
                  <a:uFillTx/>
                  <a:ea typeface="Roboto" panose="02000000000000000000" pitchFamily="2" charset="0"/>
                  <a:cs typeface="Calibri" panose="020F0502020204030204" pitchFamily="34" charset="0"/>
                  <a:sym typeface="Calibri"/>
                </a:rPr>
                <a:t>Your “A” List</a:t>
              </a:r>
              <a:endParaRPr kumimoji="0" lang="en-US" b="1" u="none" strike="noStrike" kern="0" cap="none" spc="0" normalizeH="0" baseline="0" noProof="0" dirty="0">
                <a:solidFill>
                  <a:schemeClr val="bg1"/>
                </a:solidFill>
                <a:effectLst>
                  <a:outerShdw blurRad="50800" dist="38100" dir="2700000" algn="tl" rotWithShape="0">
                    <a:prstClr val="black">
                      <a:alpha val="40000"/>
                    </a:prstClr>
                  </a:outerShdw>
                </a:effectLst>
                <a:uLnTx/>
                <a:uFillTx/>
                <a:ea typeface="Roboto" panose="02000000000000000000" pitchFamily="2" charset="0"/>
                <a:cs typeface="Calibri" panose="020F0502020204030204" pitchFamily="34" charset="0"/>
                <a:sym typeface="Arial"/>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000" b="0" i="0" u="none" strike="noStrike" kern="0" cap="none" spc="0" normalizeH="0" baseline="0" noProof="0" dirty="0">
                  <a:ln>
                    <a:noFill/>
                  </a:ln>
                  <a:solidFill>
                    <a:schemeClr val="accent2"/>
                  </a:solidFill>
                  <a:effectLst/>
                  <a:uLnTx/>
                  <a:uFillTx/>
                  <a:ea typeface="Roboto" panose="02000000000000000000" pitchFamily="2" charset="0"/>
                  <a:cs typeface="Calibri"/>
                  <a:sym typeface="Calibri"/>
                </a:rPr>
                <a:t>Business Owners</a:t>
              </a:r>
              <a:endParaRPr kumimoji="0" lang="en-US" sz="1200" b="0" i="0" u="none" strike="noStrike" kern="0" cap="none" spc="0" normalizeH="0" baseline="0" noProof="0" dirty="0">
                <a:ln>
                  <a:noFill/>
                </a:ln>
                <a:solidFill>
                  <a:schemeClr val="accent2"/>
                </a:solidFill>
                <a:effectLst/>
                <a:uLnTx/>
                <a:uFillTx/>
                <a:ea typeface="Roboto" panose="02000000000000000000" pitchFamily="2" charset="0"/>
                <a:cs typeface="Arial"/>
                <a:sym typeface="Arial"/>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000" b="0" i="0" u="none" strike="noStrike" kern="0" cap="none" spc="0" normalizeH="0" baseline="0" noProof="0" dirty="0">
                  <a:ln>
                    <a:noFill/>
                  </a:ln>
                  <a:solidFill>
                    <a:schemeClr val="accent2"/>
                  </a:solidFill>
                  <a:effectLst/>
                  <a:uLnTx/>
                  <a:uFillTx/>
                  <a:ea typeface="Roboto" panose="02000000000000000000" pitchFamily="2" charset="0"/>
                  <a:cs typeface="Calibri"/>
                  <a:sym typeface="Calibri"/>
                </a:rPr>
                <a:t>Network Marketing Experience</a:t>
              </a:r>
              <a:endParaRPr kumimoji="0" lang="en-US" sz="1200" b="0" i="0" u="none" strike="noStrike" kern="0" cap="none" spc="0" normalizeH="0" baseline="0" noProof="0" dirty="0">
                <a:ln>
                  <a:noFill/>
                </a:ln>
                <a:solidFill>
                  <a:schemeClr val="accent2"/>
                </a:solidFill>
                <a:effectLst/>
                <a:uLnTx/>
                <a:uFillTx/>
                <a:ea typeface="Roboto" panose="02000000000000000000" pitchFamily="2" charset="0"/>
                <a:cs typeface="Arial"/>
                <a:sym typeface="Arial"/>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000" b="0" i="0" u="none" strike="noStrike" kern="0" cap="none" spc="0" normalizeH="0" baseline="0" noProof="0" dirty="0">
                  <a:ln>
                    <a:noFill/>
                  </a:ln>
                  <a:solidFill>
                    <a:schemeClr val="accent2"/>
                  </a:solidFill>
                  <a:effectLst/>
                  <a:uLnTx/>
                  <a:uFillTx/>
                  <a:ea typeface="Roboto" panose="02000000000000000000" pitchFamily="2" charset="0"/>
                  <a:cs typeface="Calibri"/>
                  <a:sym typeface="Calibri"/>
                </a:rPr>
                <a:t>$100,000 Earners </a:t>
              </a:r>
              <a:endParaRPr kumimoji="0" lang="en-US" sz="1200" b="0" i="0" u="none" strike="noStrike" kern="0" cap="none" spc="0" normalizeH="0" baseline="0" noProof="0" dirty="0">
                <a:ln>
                  <a:noFill/>
                </a:ln>
                <a:solidFill>
                  <a:schemeClr val="accent2"/>
                </a:solidFill>
                <a:effectLst/>
                <a:uLnTx/>
                <a:uFillTx/>
                <a:ea typeface="Roboto" panose="02000000000000000000" pitchFamily="2" charset="0"/>
                <a:cs typeface="Arial"/>
                <a:sym typeface="Arial"/>
              </a:endParaRPr>
            </a:p>
            <a:p>
              <a:pPr marL="0" marR="0" lvl="0" indent="-142949"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2000" b="0" i="0" u="none" strike="noStrike" kern="0" cap="none" spc="0" normalizeH="0" baseline="0" noProof="0" dirty="0">
                  <a:ln>
                    <a:noFill/>
                  </a:ln>
                  <a:solidFill>
                    <a:schemeClr val="accent2"/>
                  </a:solidFill>
                  <a:effectLst/>
                  <a:uLnTx/>
                  <a:uFillTx/>
                  <a:ea typeface="Roboto" panose="02000000000000000000" pitchFamily="2" charset="0"/>
                  <a:cs typeface="Calibri"/>
                  <a:sym typeface="Calibri"/>
                </a:rPr>
                <a:t>Everyone Else</a:t>
              </a:r>
              <a:endParaRPr lang="en-US" sz="2000" dirty="0">
                <a:solidFill>
                  <a:schemeClr val="accent2"/>
                </a:solidFill>
                <a:ea typeface="Roboto" panose="02000000000000000000" pitchFamily="2" charset="0"/>
              </a:endParaRPr>
            </a:p>
          </p:txBody>
        </p:sp>
      </p:grpSp>
      <p:grpSp>
        <p:nvGrpSpPr>
          <p:cNvPr id="27" name="Group 26">
            <a:extLst>
              <a:ext uri="{FF2B5EF4-FFF2-40B4-BE49-F238E27FC236}">
                <a16:creationId xmlns:a16="http://schemas.microsoft.com/office/drawing/2014/main" id="{E95AE34E-BE74-762D-A8E7-28A37C9A9EC6}"/>
              </a:ext>
            </a:extLst>
          </p:cNvPr>
          <p:cNvGrpSpPr/>
          <p:nvPr/>
        </p:nvGrpSpPr>
        <p:grpSpPr>
          <a:xfrm>
            <a:off x="1096128" y="1391150"/>
            <a:ext cx="3019425" cy="4533641"/>
            <a:chOff x="4586286" y="1391150"/>
            <a:chExt cx="3019425" cy="4533641"/>
          </a:xfrm>
        </p:grpSpPr>
        <p:grpSp>
          <p:nvGrpSpPr>
            <p:cNvPr id="33" name="Group 32">
              <a:extLst>
                <a:ext uri="{FF2B5EF4-FFF2-40B4-BE49-F238E27FC236}">
                  <a16:creationId xmlns:a16="http://schemas.microsoft.com/office/drawing/2014/main" id="{25D35D5E-6381-47C8-2259-18B985052D01}"/>
                </a:ext>
              </a:extLst>
            </p:cNvPr>
            <p:cNvGrpSpPr/>
            <p:nvPr/>
          </p:nvGrpSpPr>
          <p:grpSpPr>
            <a:xfrm>
              <a:off x="4586286" y="1391150"/>
              <a:ext cx="3019425" cy="4533641"/>
              <a:chOff x="4586286" y="1391150"/>
              <a:chExt cx="3019425" cy="4533641"/>
            </a:xfrm>
          </p:grpSpPr>
          <p:sp>
            <p:nvSpPr>
              <p:cNvPr id="35" name="Rectangle 34">
                <a:extLst>
                  <a:ext uri="{FF2B5EF4-FFF2-40B4-BE49-F238E27FC236}">
                    <a16:creationId xmlns:a16="http://schemas.microsoft.com/office/drawing/2014/main" id="{166BC325-B3B4-1E39-0B78-F15B9F791361}"/>
                  </a:ext>
                </a:extLst>
              </p:cNvPr>
              <p:cNvSpPr/>
              <p:nvPr/>
            </p:nvSpPr>
            <p:spPr>
              <a:xfrm>
                <a:off x="4586286" y="1391150"/>
                <a:ext cx="3019425" cy="4533641"/>
              </a:xfrm>
              <a:prstGeom prst="rect">
                <a:avLst/>
              </a:prstGeom>
              <a:solidFill>
                <a:schemeClr val="accent2"/>
              </a:solidFill>
              <a:ln w="1270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3796EA8-2611-4927-9999-EF7B5412CB2C}"/>
                  </a:ext>
                </a:extLst>
              </p:cNvPr>
              <p:cNvSpPr txBox="1"/>
              <p:nvPr/>
            </p:nvSpPr>
            <p:spPr>
              <a:xfrm>
                <a:off x="4601515" y="2386433"/>
                <a:ext cx="3004196" cy="27776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3200" b="1" i="0" u="none" strike="noStrike" kern="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cs typeface="Calibri"/>
                    <a:sym typeface="Calibri"/>
                  </a:rPr>
                  <a:t>Home Event</a:t>
                </a:r>
                <a:endParaRPr kumimoji="0" lang="en-US" sz="2000" b="0" i="0" u="none" strike="noStrike" kern="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cs typeface="Arial"/>
                  <a:sym typeface="Arial"/>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sz="1050" b="0" i="0" u="none" strike="noStrike" kern="0" cap="none" spc="0" normalizeH="0" baseline="0" noProof="0" dirty="0">
                  <a:ln>
                    <a:noFill/>
                  </a:ln>
                  <a:solidFill>
                    <a:srgbClr val="00457C"/>
                  </a:solidFill>
                  <a:effectLst/>
                  <a:uLnTx/>
                  <a:uFillTx/>
                  <a:latin typeface="Roboto" panose="02000000000000000000" pitchFamily="2" charset="0"/>
                  <a:ea typeface="Roboto" panose="02000000000000000000" pitchFamily="2" charset="0"/>
                  <a:cs typeface="Calibri"/>
                  <a:sym typeface="Calibri"/>
                </a:endParaRPr>
              </a:p>
              <a:p>
                <a:pPr marL="255588" marR="0" lvl="0" indent="-242888" defTabSz="914400" rtl="0" eaLnBrk="1" fontAlgn="auto" latinLnBrk="0" hangingPunct="1">
                  <a:lnSpc>
                    <a:spcPct val="150000"/>
                  </a:lnSpc>
                  <a:spcBef>
                    <a:spcPts val="0"/>
                  </a:spcBef>
                  <a:spcAft>
                    <a:spcPts val="0"/>
                  </a:spcAft>
                  <a:buClr>
                    <a:schemeClr val="accent3"/>
                  </a:buClr>
                  <a:buSzPct val="100000"/>
                  <a:buFont typeface="Wingdings" pitchFamily="2" charset="2"/>
                  <a:buChar char="ü"/>
                  <a:defRPr/>
                </a:pPr>
                <a:r>
                  <a:rPr kumimoji="0" lang="en-US" u="none" strike="noStrike" kern="0" cap="none" spc="0" normalizeH="0" baseline="0" noProof="0" dirty="0">
                    <a:ln>
                      <a:noFill/>
                    </a:ln>
                    <a:solidFill>
                      <a:schemeClr val="accent1"/>
                    </a:solidFill>
                    <a:uLnTx/>
                    <a:uFillTx/>
                    <a:latin typeface="Roboto" panose="02000000000000000000" pitchFamily="2" charset="0"/>
                    <a:ea typeface="Roboto" panose="02000000000000000000" pitchFamily="2" charset="0"/>
                    <a:cs typeface="Calibri" panose="020F0502020204030204" pitchFamily="34" charset="0"/>
                    <a:sym typeface="Calibri"/>
                  </a:rPr>
                  <a:t>Build Relationships</a:t>
                </a:r>
              </a:p>
              <a:p>
                <a:pPr marL="255588" marR="0" lvl="0" indent="-242888" defTabSz="914400" rtl="0" eaLnBrk="1" fontAlgn="auto" latinLnBrk="0" hangingPunct="1">
                  <a:lnSpc>
                    <a:spcPct val="150000"/>
                  </a:lnSpc>
                  <a:spcBef>
                    <a:spcPts val="0"/>
                  </a:spcBef>
                  <a:spcAft>
                    <a:spcPts val="0"/>
                  </a:spcAft>
                  <a:buClr>
                    <a:schemeClr val="accent3"/>
                  </a:buClr>
                  <a:buSzPct val="100000"/>
                  <a:buFont typeface="Wingdings" pitchFamily="2" charset="2"/>
                  <a:buChar char="ü"/>
                  <a:defRPr/>
                </a:pPr>
                <a:r>
                  <a:rPr lang="en-US" i="0" kern="0" dirty="0">
                    <a:solidFill>
                      <a:schemeClr val="accent1"/>
                    </a:solidFill>
                    <a:effectLst/>
                    <a:latin typeface="Roboto" panose="02000000000000000000" pitchFamily="2" charset="0"/>
                    <a:ea typeface="Roboto" panose="02000000000000000000" pitchFamily="2" charset="0"/>
                    <a:cs typeface="Calibri" panose="020F0502020204030204" pitchFamily="34" charset="0"/>
                    <a:sym typeface="Calibri"/>
                  </a:rPr>
                  <a:t>Fluid Conversations</a:t>
                </a:r>
              </a:p>
              <a:p>
                <a:pPr marL="255588" marR="0" lvl="0" indent="-242888" defTabSz="914400" rtl="0" eaLnBrk="1" fontAlgn="auto" latinLnBrk="0" hangingPunct="1">
                  <a:lnSpc>
                    <a:spcPct val="150000"/>
                  </a:lnSpc>
                  <a:spcBef>
                    <a:spcPts val="0"/>
                  </a:spcBef>
                  <a:spcAft>
                    <a:spcPts val="0"/>
                  </a:spcAft>
                  <a:buClr>
                    <a:schemeClr val="accent3"/>
                  </a:buClr>
                  <a:buSzPct val="100000"/>
                  <a:buFont typeface="Wingdings" pitchFamily="2" charset="2"/>
                  <a:buChar char="ü"/>
                  <a:defRPr/>
                </a:pPr>
                <a:r>
                  <a:rPr lang="en-US" i="0" kern="0" dirty="0">
                    <a:solidFill>
                      <a:schemeClr val="accent1"/>
                    </a:solidFill>
                    <a:effectLst/>
                    <a:latin typeface="Roboto" panose="02000000000000000000" pitchFamily="2" charset="0"/>
                    <a:ea typeface="Roboto" panose="02000000000000000000" pitchFamily="2" charset="0"/>
                    <a:cs typeface="Calibri" panose="020F0502020204030204" pitchFamily="34" charset="0"/>
                    <a:sym typeface="Calibri"/>
                  </a:rPr>
                  <a:t>Networking</a:t>
                </a:r>
              </a:p>
              <a:p>
                <a:pPr marL="255588" marR="0" lvl="0" indent="-242888" defTabSz="914400" rtl="0" eaLnBrk="1" fontAlgn="auto" latinLnBrk="0" hangingPunct="1">
                  <a:lnSpc>
                    <a:spcPct val="150000"/>
                  </a:lnSpc>
                  <a:spcBef>
                    <a:spcPts val="0"/>
                  </a:spcBef>
                  <a:spcAft>
                    <a:spcPts val="0"/>
                  </a:spcAft>
                  <a:buClr>
                    <a:schemeClr val="accent3"/>
                  </a:buClr>
                  <a:buSzPct val="100000"/>
                  <a:buFont typeface="Wingdings" pitchFamily="2" charset="2"/>
                  <a:buChar char="ü"/>
                  <a:defRPr/>
                </a:pPr>
                <a:r>
                  <a:rPr kumimoji="0" lang="en-US" u="none" strike="noStrike" kern="0" cap="none" spc="0" normalizeH="0" baseline="0" noProof="0" dirty="0">
                    <a:ln>
                      <a:noFill/>
                    </a:ln>
                    <a:solidFill>
                      <a:schemeClr val="accent1"/>
                    </a:solidFill>
                    <a:uLnTx/>
                    <a:uFillTx/>
                    <a:latin typeface="Roboto" panose="02000000000000000000" pitchFamily="2" charset="0"/>
                    <a:ea typeface="Roboto" panose="02000000000000000000" pitchFamily="2" charset="0"/>
                    <a:cs typeface="Calibri" panose="020F0502020204030204" pitchFamily="34" charset="0"/>
                    <a:sym typeface="Calibri"/>
                  </a:rPr>
                  <a:t>Follow Up Conversations</a:t>
                </a:r>
              </a:p>
              <a:p>
                <a:pPr marL="255588" marR="0" lvl="0" indent="-242888" defTabSz="914400" rtl="0" eaLnBrk="1" fontAlgn="auto" latinLnBrk="0" hangingPunct="1">
                  <a:lnSpc>
                    <a:spcPct val="150000"/>
                  </a:lnSpc>
                  <a:spcBef>
                    <a:spcPts val="0"/>
                  </a:spcBef>
                  <a:spcAft>
                    <a:spcPts val="0"/>
                  </a:spcAft>
                  <a:buClr>
                    <a:schemeClr val="accent3"/>
                  </a:buClr>
                  <a:buSzPct val="100000"/>
                  <a:buFont typeface="Wingdings" pitchFamily="2" charset="2"/>
                  <a:buChar char="ü"/>
                  <a:defRPr/>
                </a:pPr>
                <a:r>
                  <a:rPr kumimoji="0" lang="en-US" u="none" strike="noStrike" kern="0" cap="none" spc="0" normalizeH="0" baseline="0" noProof="0" dirty="0">
                    <a:ln>
                      <a:noFill/>
                    </a:ln>
                    <a:solidFill>
                      <a:schemeClr val="accent1"/>
                    </a:solidFill>
                    <a:uLnTx/>
                    <a:uFillTx/>
                    <a:latin typeface="Roboto" panose="02000000000000000000" pitchFamily="2" charset="0"/>
                    <a:ea typeface="Roboto" panose="02000000000000000000" pitchFamily="2" charset="0"/>
                    <a:cs typeface="Calibri" panose="020F0502020204030204" pitchFamily="34" charset="0"/>
                    <a:sym typeface="Calibri"/>
                  </a:rPr>
                  <a:t>Relaxed Environment</a:t>
                </a:r>
                <a:endParaRPr kumimoji="0" lang="en-US" sz="1050" i="0" u="none" strike="noStrike" kern="0" cap="none" spc="0" normalizeH="0" baseline="0" noProof="0" dirty="0">
                  <a:ln>
                    <a:noFill/>
                  </a:ln>
                  <a:solidFill>
                    <a:schemeClr val="accent1"/>
                  </a:solidFill>
                  <a:effectLst/>
                  <a:uLnTx/>
                  <a:uFillTx/>
                  <a:latin typeface="Roboto" panose="02000000000000000000" pitchFamily="2" charset="0"/>
                  <a:ea typeface="Roboto" panose="02000000000000000000" pitchFamily="2" charset="0"/>
                  <a:cs typeface="Arial"/>
                  <a:sym typeface="Arial"/>
                </a:endParaRPr>
              </a:p>
            </p:txBody>
          </p:sp>
        </p:grpSp>
        <p:sp>
          <p:nvSpPr>
            <p:cNvPr id="34" name="TextBox 33">
              <a:extLst>
                <a:ext uri="{FF2B5EF4-FFF2-40B4-BE49-F238E27FC236}">
                  <a16:creationId xmlns:a16="http://schemas.microsoft.com/office/drawing/2014/main" id="{00F141F1-C545-200A-68C8-DFED2EC479A8}"/>
                </a:ext>
              </a:extLst>
            </p:cNvPr>
            <p:cNvSpPr txBox="1"/>
            <p:nvPr/>
          </p:nvSpPr>
          <p:spPr>
            <a:xfrm>
              <a:off x="5618944" y="1496585"/>
              <a:ext cx="954107" cy="969496"/>
            </a:xfrm>
            <a:prstGeom prst="rect">
              <a:avLst/>
            </a:prstGeom>
            <a:noFill/>
          </p:spPr>
          <p:txBody>
            <a:bodyPr wrap="none" tIns="45720" bIns="0" rtlCol="0" anchor="ctr" anchorCtr="0">
              <a:spAutoFit/>
            </a:bodyPr>
            <a:lstStyle/>
            <a:p>
              <a:r>
                <a:rPr lang="en-US" sz="6000" dirty="0"/>
                <a:t>🏠</a:t>
              </a:r>
            </a:p>
          </p:txBody>
        </p:sp>
      </p:grpSp>
      <p:grpSp>
        <p:nvGrpSpPr>
          <p:cNvPr id="12" name="Group 11">
            <a:extLst>
              <a:ext uri="{FF2B5EF4-FFF2-40B4-BE49-F238E27FC236}">
                <a16:creationId xmlns:a16="http://schemas.microsoft.com/office/drawing/2014/main" id="{A22A9E96-2B70-0439-68AD-2B138E99806C}"/>
              </a:ext>
            </a:extLst>
          </p:cNvPr>
          <p:cNvGrpSpPr/>
          <p:nvPr/>
        </p:nvGrpSpPr>
        <p:grpSpPr>
          <a:xfrm>
            <a:off x="4575427" y="1391150"/>
            <a:ext cx="3034654" cy="4533641"/>
            <a:chOff x="4575427" y="1391150"/>
            <a:chExt cx="3034654" cy="4533641"/>
          </a:xfrm>
        </p:grpSpPr>
        <p:grpSp>
          <p:nvGrpSpPr>
            <p:cNvPr id="32" name="Group 31">
              <a:extLst>
                <a:ext uri="{FF2B5EF4-FFF2-40B4-BE49-F238E27FC236}">
                  <a16:creationId xmlns:a16="http://schemas.microsoft.com/office/drawing/2014/main" id="{6646FA22-EEFB-7BE0-C1D5-F10776984A3B}"/>
                </a:ext>
              </a:extLst>
            </p:cNvPr>
            <p:cNvGrpSpPr/>
            <p:nvPr/>
          </p:nvGrpSpPr>
          <p:grpSpPr>
            <a:xfrm>
              <a:off x="4575427" y="1391150"/>
              <a:ext cx="3034654" cy="4533641"/>
              <a:chOff x="7965485" y="1390794"/>
              <a:chExt cx="3034654" cy="4533641"/>
            </a:xfrm>
          </p:grpSpPr>
          <p:sp>
            <p:nvSpPr>
              <p:cNvPr id="13" name="Rectangle 12">
                <a:extLst>
                  <a:ext uri="{FF2B5EF4-FFF2-40B4-BE49-F238E27FC236}">
                    <a16:creationId xmlns:a16="http://schemas.microsoft.com/office/drawing/2014/main" id="{6E199B16-4202-FF02-A295-8BBBE375A455}"/>
                  </a:ext>
                </a:extLst>
              </p:cNvPr>
              <p:cNvSpPr/>
              <p:nvPr/>
            </p:nvSpPr>
            <p:spPr>
              <a:xfrm>
                <a:off x="7965485" y="1390794"/>
                <a:ext cx="3019425" cy="4533641"/>
              </a:xfrm>
              <a:prstGeom prst="rect">
                <a:avLst/>
              </a:prstGeom>
              <a:solidFill>
                <a:schemeClr val="accent3">
                  <a:alpha val="64334"/>
                </a:schemeClr>
              </a:solidFill>
              <a:ln w="38100">
                <a:solidFill>
                  <a:srgbClr val="0E2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7EC22D7-5162-8DFF-596B-8A28A5F24C0D}"/>
                  </a:ext>
                </a:extLst>
              </p:cNvPr>
              <p:cNvSpPr txBox="1"/>
              <p:nvPr/>
            </p:nvSpPr>
            <p:spPr>
              <a:xfrm>
                <a:off x="7987886" y="2386433"/>
                <a:ext cx="3012253"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white"/>
                  </a:buClr>
                  <a:buSzPts val="2200"/>
                  <a:buFontTx/>
                  <a:buNone/>
                  <a:tabLst/>
                  <a:defRPr/>
                </a:pPr>
                <a:r>
                  <a:rPr kumimoji="0" lang="en-US" sz="3200" b="1" i="0" u="none" strike="noStrike" kern="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Calibri"/>
                    <a:sym typeface="Calibri"/>
                  </a:rPr>
                  <a:t>Virtual Event</a:t>
                </a:r>
                <a:endParaRPr kumimoji="0" lang="en-US" sz="2000" b="0" i="0" u="none" strike="noStrike" kern="0" cap="none" spc="0" normalizeH="0" baseline="0" noProof="0" dirty="0">
                  <a:ln>
                    <a:noFill/>
                  </a:ln>
                  <a:solidFill>
                    <a:schemeClr val="accent2"/>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Arial"/>
                  <a:sym typeface="Arial"/>
                </a:endParaRPr>
              </a:p>
              <a:p>
                <a:pPr marL="0" marR="0" lvl="0" indent="-85799" algn="ctr" defTabSz="914400" rtl="0" eaLnBrk="1" fontAlgn="auto" latinLnBrk="0" hangingPunct="1">
                  <a:lnSpc>
                    <a:spcPct val="100000"/>
                  </a:lnSpc>
                  <a:spcBef>
                    <a:spcPts val="0"/>
                  </a:spcBef>
                  <a:spcAft>
                    <a:spcPts val="0"/>
                  </a:spcAft>
                  <a:buClr>
                    <a:prstClr val="white"/>
                  </a:buClr>
                  <a:buSzPts val="2200"/>
                  <a:buFontTx/>
                  <a:buNone/>
                  <a:tabLst/>
                  <a:defRPr/>
                </a:pPr>
                <a:endParaRPr kumimoji="0" lang="en-US" b="0" i="0" u="none" strike="noStrike" kern="0" cap="none" spc="0" normalizeH="0" baseline="0" noProof="0" dirty="0">
                  <a:ln>
                    <a:noFill/>
                  </a:ln>
                  <a:solidFill>
                    <a:srgbClr val="00457C"/>
                  </a:solidFill>
                  <a:effectLst/>
                  <a:uLnTx/>
                  <a:uFillTx/>
                  <a:latin typeface="Roboto" panose="02000000000000000000" pitchFamily="2" charset="0"/>
                  <a:ea typeface="Roboto" panose="02000000000000000000" pitchFamily="2" charset="0"/>
                  <a:cs typeface="Calibri"/>
                  <a:sym typeface="Calibri"/>
                </a:endParaRPr>
              </a:p>
              <a:p>
                <a:pPr marL="290513" marR="0" lvl="0" indent="-277813" defTabSz="914400" rtl="0" eaLnBrk="1" fontAlgn="auto" latinLnBrk="0" hangingPunct="1">
                  <a:spcBef>
                    <a:spcPts val="0"/>
                  </a:spcBef>
                  <a:spcAft>
                    <a:spcPts val="0"/>
                  </a:spcAft>
                  <a:buClr>
                    <a:srgbClr val="0D2D51"/>
                  </a:buClr>
                  <a:buSzPct val="100000"/>
                  <a:buFont typeface="Wingdings" pitchFamily="2" charset="2"/>
                  <a:buChar char="ü"/>
                  <a:defRPr/>
                </a:pPr>
                <a:r>
                  <a:rPr kumimoji="0" lang="en-US" u="none" strike="noStrike" kern="0" cap="none" spc="0" normalizeH="0" baseline="0" noProof="0" dirty="0">
                    <a:ln>
                      <a:noFill/>
                    </a:ln>
                    <a:solidFill>
                      <a:schemeClr val="bg1"/>
                    </a:solidFill>
                    <a:uLnTx/>
                    <a:uFillTx/>
                    <a:latin typeface="Roboto" panose="02000000000000000000" pitchFamily="2" charset="0"/>
                    <a:ea typeface="Roboto" panose="02000000000000000000" pitchFamily="2" charset="0"/>
                    <a:cs typeface="Calibri" panose="020F0502020204030204" pitchFamily="34" charset="0"/>
                    <a:sym typeface="Calibri"/>
                  </a:rPr>
                  <a:t>Attendees can join from a distance</a:t>
                </a:r>
              </a:p>
              <a:p>
                <a:pPr marL="290513" marR="0" lvl="0" indent="-277813" defTabSz="914400" rtl="0" eaLnBrk="1" fontAlgn="auto" latinLnBrk="0" hangingPunct="1">
                  <a:spcBef>
                    <a:spcPts val="0"/>
                  </a:spcBef>
                  <a:spcAft>
                    <a:spcPts val="0"/>
                  </a:spcAft>
                  <a:buClr>
                    <a:srgbClr val="0D2D51"/>
                  </a:buClr>
                  <a:buSzPct val="100000"/>
                  <a:buFont typeface="Wingdings" pitchFamily="2" charset="2"/>
                  <a:buChar char="ü"/>
                  <a:defRPr/>
                </a:pPr>
                <a:endParaRPr kumimoji="0" lang="en-US" sz="600" u="none" strike="noStrike" kern="0" cap="none" spc="0" normalizeH="0" baseline="0" noProof="0" dirty="0">
                  <a:ln>
                    <a:noFill/>
                  </a:ln>
                  <a:solidFill>
                    <a:schemeClr val="bg1"/>
                  </a:solidFill>
                  <a:uLnTx/>
                  <a:uFillTx/>
                  <a:latin typeface="Roboto" panose="02000000000000000000" pitchFamily="2" charset="0"/>
                  <a:ea typeface="Roboto" panose="02000000000000000000" pitchFamily="2" charset="0"/>
                  <a:cs typeface="Calibri" panose="020F0502020204030204" pitchFamily="34" charset="0"/>
                  <a:sym typeface="Calibri"/>
                </a:endParaRPr>
              </a:p>
              <a:p>
                <a:pPr marL="290513" marR="0" lvl="0" indent="-277813" defTabSz="914400" rtl="0" eaLnBrk="1" fontAlgn="auto" latinLnBrk="0" hangingPunct="1">
                  <a:lnSpc>
                    <a:spcPct val="150000"/>
                  </a:lnSpc>
                  <a:spcBef>
                    <a:spcPts val="0"/>
                  </a:spcBef>
                  <a:spcAft>
                    <a:spcPts val="0"/>
                  </a:spcAft>
                  <a:buClr>
                    <a:srgbClr val="0D2D51"/>
                  </a:buClr>
                  <a:buSzPct val="100000"/>
                  <a:buFont typeface="Wingdings" pitchFamily="2" charset="2"/>
                  <a:buChar char="ü"/>
                  <a:defRPr/>
                </a:pPr>
                <a:r>
                  <a:rPr lang="en-US" i="0" kern="0" dirty="0">
                    <a:solidFill>
                      <a:schemeClr val="bg1"/>
                    </a:solidFill>
                    <a:effectLst/>
                    <a:latin typeface="Roboto" panose="02000000000000000000" pitchFamily="2" charset="0"/>
                    <a:ea typeface="Roboto" panose="02000000000000000000" pitchFamily="2" charset="0"/>
                    <a:cs typeface="Calibri" panose="020F0502020204030204" pitchFamily="34" charset="0"/>
                    <a:sym typeface="Calibri"/>
                  </a:rPr>
                  <a:t>Less time-consuming</a:t>
                </a:r>
              </a:p>
              <a:p>
                <a:pPr marL="290513" marR="0" lvl="0" indent="-277813" defTabSz="914400" rtl="0" eaLnBrk="1" fontAlgn="auto" latinLnBrk="0" hangingPunct="1">
                  <a:lnSpc>
                    <a:spcPct val="150000"/>
                  </a:lnSpc>
                  <a:spcBef>
                    <a:spcPts val="0"/>
                  </a:spcBef>
                  <a:spcAft>
                    <a:spcPts val="0"/>
                  </a:spcAft>
                  <a:buClr>
                    <a:srgbClr val="0D2D51"/>
                  </a:buClr>
                  <a:buSzPct val="100000"/>
                  <a:buFont typeface="Wingdings" pitchFamily="2" charset="2"/>
                  <a:buChar char="ü"/>
                  <a:defRPr/>
                </a:pPr>
                <a:endParaRPr kumimoji="0" lang="en-US" sz="600" u="none" strike="noStrike" kern="0" cap="none" spc="0" normalizeH="0" baseline="0" noProof="0" dirty="0">
                  <a:ln>
                    <a:noFill/>
                  </a:ln>
                  <a:solidFill>
                    <a:schemeClr val="bg1"/>
                  </a:solidFill>
                  <a:uLnTx/>
                  <a:uFillTx/>
                  <a:latin typeface="Roboto" panose="02000000000000000000" pitchFamily="2" charset="0"/>
                  <a:ea typeface="Roboto" panose="02000000000000000000" pitchFamily="2" charset="0"/>
                  <a:cs typeface="Calibri" panose="020F0502020204030204" pitchFamily="34" charset="0"/>
                  <a:sym typeface="Calibri"/>
                </a:endParaRPr>
              </a:p>
              <a:p>
                <a:pPr marL="290513" marR="0" lvl="0" indent="-277813" defTabSz="914400" rtl="0" eaLnBrk="1" fontAlgn="auto" latinLnBrk="0" hangingPunct="1">
                  <a:spcBef>
                    <a:spcPts val="0"/>
                  </a:spcBef>
                  <a:spcAft>
                    <a:spcPts val="0"/>
                  </a:spcAft>
                  <a:buClr>
                    <a:srgbClr val="0D2D51"/>
                  </a:buClr>
                  <a:buSzPct val="100000"/>
                  <a:buFont typeface="Wingdings" pitchFamily="2" charset="2"/>
                  <a:buChar char="ü"/>
                  <a:defRPr/>
                </a:pPr>
                <a:r>
                  <a:rPr kumimoji="0" lang="en-US" u="none" strike="noStrike" kern="0" cap="none" spc="0" normalizeH="0" baseline="0" noProof="0" dirty="0">
                    <a:ln>
                      <a:noFill/>
                    </a:ln>
                    <a:solidFill>
                      <a:schemeClr val="bg1"/>
                    </a:solidFill>
                    <a:uLnTx/>
                    <a:uFillTx/>
                    <a:latin typeface="Roboto" panose="02000000000000000000" pitchFamily="2" charset="0"/>
                    <a:ea typeface="Roboto" panose="02000000000000000000" pitchFamily="2" charset="0"/>
                    <a:cs typeface="Calibri" panose="020F0502020204030204" pitchFamily="34" charset="0"/>
                    <a:sym typeface="Calibri"/>
                  </a:rPr>
                  <a:t>Attendees can watch from </a:t>
                </a:r>
                <a:r>
                  <a:rPr lang="en-US" kern="0" dirty="0">
                    <a:solidFill>
                      <a:schemeClr val="bg1"/>
                    </a:solidFill>
                    <a:latin typeface="Roboto" panose="02000000000000000000" pitchFamily="2" charset="0"/>
                    <a:ea typeface="Roboto" panose="02000000000000000000" pitchFamily="2" charset="0"/>
                    <a:cs typeface="Calibri" panose="020F0502020204030204" pitchFamily="34" charset="0"/>
                    <a:sym typeface="Calibri"/>
                  </a:rPr>
                  <a:t>home</a:t>
                </a:r>
              </a:p>
              <a:p>
                <a:pPr marL="290513" marR="0" lvl="0" indent="-277813" defTabSz="914400" rtl="0" eaLnBrk="1" fontAlgn="auto" latinLnBrk="0" hangingPunct="1">
                  <a:spcBef>
                    <a:spcPts val="0"/>
                  </a:spcBef>
                  <a:spcAft>
                    <a:spcPts val="0"/>
                  </a:spcAft>
                  <a:buClr>
                    <a:srgbClr val="0D2D51"/>
                  </a:buClr>
                  <a:buSzPct val="100000"/>
                  <a:buFont typeface="Wingdings" pitchFamily="2" charset="2"/>
                  <a:buChar char="ü"/>
                  <a:defRPr/>
                </a:pPr>
                <a:endParaRPr kumimoji="0" lang="en-US" sz="600"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Calibri" panose="020F0502020204030204" pitchFamily="34" charset="0"/>
                  <a:sym typeface="Calibri"/>
                </a:endParaRPr>
              </a:p>
              <a:p>
                <a:pPr marL="290513" marR="0" lvl="0" indent="-277813" defTabSz="914400" rtl="0" eaLnBrk="1" fontAlgn="auto" latinLnBrk="0" hangingPunct="1">
                  <a:spcBef>
                    <a:spcPts val="0"/>
                  </a:spcBef>
                  <a:spcAft>
                    <a:spcPts val="0"/>
                  </a:spcAft>
                  <a:buClr>
                    <a:srgbClr val="0D2D51"/>
                  </a:buClr>
                  <a:buSzPct val="100000"/>
                  <a:buFont typeface="Wingdings" pitchFamily="2" charset="2"/>
                  <a:buChar char="ü"/>
                  <a:defRPr/>
                </a:pPr>
                <a:r>
                  <a:rPr kumimoji="0" lang="en-US"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Calibri" panose="020F0502020204030204" pitchFamily="34" charset="0"/>
                    <a:sym typeface="Calibri"/>
                  </a:rPr>
                  <a:t>Weather is not an issue</a:t>
                </a:r>
                <a:endParaRPr kumimoji="0" lang="en-US" i="0" u="none" strike="noStrike" kern="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Arial"/>
                  <a:sym typeface="Arial"/>
                </a:endParaRPr>
              </a:p>
            </p:txBody>
          </p:sp>
        </p:grpSp>
        <p:pic>
          <p:nvPicPr>
            <p:cNvPr id="2" name="Picture 1">
              <a:extLst>
                <a:ext uri="{FF2B5EF4-FFF2-40B4-BE49-F238E27FC236}">
                  <a16:creationId xmlns:a16="http://schemas.microsoft.com/office/drawing/2014/main" id="{7507EE95-206D-513C-6A92-0E0829984E57}"/>
                </a:ext>
              </a:extLst>
            </p:cNvPr>
            <p:cNvPicPr>
              <a:picLocks noChangeAspect="1"/>
            </p:cNvPicPr>
            <p:nvPr/>
          </p:nvPicPr>
          <p:blipFill>
            <a:blip r:embed="rId5"/>
            <a:stretch>
              <a:fillRect/>
            </a:stretch>
          </p:blipFill>
          <p:spPr>
            <a:xfrm>
              <a:off x="5123826" y="1732679"/>
              <a:ext cx="1960256" cy="443726"/>
            </a:xfrm>
            <a:prstGeom prst="rect">
              <a:avLst/>
            </a:prstGeom>
          </p:spPr>
        </p:pic>
      </p:grpSp>
      <p:pic>
        <p:nvPicPr>
          <p:cNvPr id="8" name="Picture 7" descr="A black background with white text&#10;&#10;Description automatically generated">
            <a:extLst>
              <a:ext uri="{FF2B5EF4-FFF2-40B4-BE49-F238E27FC236}">
                <a16:creationId xmlns:a16="http://schemas.microsoft.com/office/drawing/2014/main" id="{FCAB8B33-4DD5-5A37-BEBE-B59AEC37D245}"/>
              </a:ext>
            </a:extLst>
          </p:cNvPr>
          <p:cNvPicPr>
            <a:picLocks noChangeAspect="1"/>
          </p:cNvPicPr>
          <p:nvPr/>
        </p:nvPicPr>
        <p:blipFill rotWithShape="1">
          <a:blip r:embed="rId6"/>
          <a:srcRect l="20804" t="42801" r="21242" b="42481"/>
          <a:stretch/>
        </p:blipFill>
        <p:spPr>
          <a:xfrm>
            <a:off x="10170560" y="6438550"/>
            <a:ext cx="1720850" cy="245835"/>
          </a:xfrm>
          <a:prstGeom prst="rect">
            <a:avLst/>
          </a:prstGeom>
        </p:spPr>
      </p:pic>
      <p:pic>
        <p:nvPicPr>
          <p:cNvPr id="9" name="Picture 8">
            <a:extLst>
              <a:ext uri="{FF2B5EF4-FFF2-40B4-BE49-F238E27FC236}">
                <a16:creationId xmlns:a16="http://schemas.microsoft.com/office/drawing/2014/main" id="{2A8BFD85-E98C-61B8-6714-A4AF3D8B64B5}"/>
              </a:ext>
            </a:extLst>
          </p:cNvPr>
          <p:cNvPicPr>
            <a:picLocks noChangeAspect="1"/>
          </p:cNvPicPr>
          <p:nvPr/>
        </p:nvPicPr>
        <p:blipFill>
          <a:blip r:embed="rId7"/>
          <a:srcRect/>
          <a:stretch/>
        </p:blipFill>
        <p:spPr>
          <a:xfrm>
            <a:off x="10038299" y="6099889"/>
            <a:ext cx="2067322" cy="378617"/>
          </a:xfrm>
          <a:prstGeom prst="rect">
            <a:avLst/>
          </a:prstGeom>
        </p:spPr>
      </p:pic>
      <p:sp>
        <p:nvSpPr>
          <p:cNvPr id="11" name="TextBox 10">
            <a:extLst>
              <a:ext uri="{FF2B5EF4-FFF2-40B4-BE49-F238E27FC236}">
                <a16:creationId xmlns:a16="http://schemas.microsoft.com/office/drawing/2014/main" id="{500E9111-1D6B-B723-8ED4-DEEAB0741BD8}"/>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LegacyPartners.biz</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TheSVPSystem.com</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1388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0589E-17 -1.85185E-6 L 0.00117 -0.38982 " pathEditMode="relative" rAng="0" ptsTypes="AA">
                                      <p:cBhvr>
                                        <p:cTn id="6" dur="1000" fill="hold"/>
                                        <p:tgtEl>
                                          <p:spTgt spid="38"/>
                                        </p:tgtEl>
                                        <p:attrNameLst>
                                          <p:attrName>ppt_x</p:attrName>
                                          <p:attrName>ppt_y</p:attrName>
                                        </p:attrNameLst>
                                      </p:cBhvr>
                                      <p:rCtr x="0" y="-20301"/>
                                    </p:animMotion>
                                  </p:childTnLst>
                                </p:cTn>
                              </p:par>
                            </p:childTnLst>
                          </p:cTn>
                        </p:par>
                        <p:par>
                          <p:cTn id="7" fill="hold">
                            <p:stCondLst>
                              <p:cond delay="1000"/>
                            </p:stCondLst>
                            <p:childTnLst>
                              <p:par>
                                <p:cTn id="8" presetID="42"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anim calcmode="lin" valueType="num">
                                      <p:cBhvr>
                                        <p:cTn id="11" dur="500" fill="hold"/>
                                        <p:tgtEl>
                                          <p:spTgt spid="27"/>
                                        </p:tgtEl>
                                        <p:attrNameLst>
                                          <p:attrName>ppt_x</p:attrName>
                                        </p:attrNameLst>
                                      </p:cBhvr>
                                      <p:tavLst>
                                        <p:tav tm="0">
                                          <p:val>
                                            <p:strVal val="#ppt_x"/>
                                          </p:val>
                                        </p:tav>
                                        <p:tav tm="100000">
                                          <p:val>
                                            <p:strVal val="#ppt_x"/>
                                          </p:val>
                                        </p:tav>
                                      </p:tavLst>
                                    </p:anim>
                                    <p:anim calcmode="lin" valueType="num">
                                      <p:cBhvr>
                                        <p:cTn id="12"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5A1B00-67A0-5BAB-D2CB-54BA687C3856}"/>
              </a:ext>
            </a:extLst>
          </p:cNvPr>
          <p:cNvSpPr txBox="1"/>
          <p:nvPr/>
        </p:nvSpPr>
        <p:spPr>
          <a:xfrm>
            <a:off x="1730748" y="1633519"/>
            <a:ext cx="7497361"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dirty="0">
                <a:solidFill>
                  <a:prstClr val="white"/>
                </a:solidFill>
                <a:effectLst>
                  <a:outerShdw blurRad="50800" dist="38100" dir="2700000" algn="tl" rotWithShape="0">
                    <a:prstClr val="black">
                      <a:alpha val="40000"/>
                    </a:prstClr>
                  </a:outerShdw>
                </a:effectLst>
                <a:latin typeface="Calibri" panose="020F0502020204030204"/>
              </a:rPr>
              <a:t>YOU </a:t>
            </a:r>
            <a:r>
              <a:rPr kumimoji="0" lang="en-US" sz="8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Get</a:t>
            </a:r>
            <a:endParaRPr kumimoji="0" lang="en-US" sz="8800" b="1" i="0" u="none" strike="noStrike" kern="1200" cap="none" spc="0" normalizeH="0" baseline="0" noProof="0" dirty="0">
              <a:ln>
                <a:no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Teach and Help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To Do the Same   </a:t>
            </a:r>
            <a:endParaRPr kumimoji="0" lang="en-US" sz="8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B2344D4-1683-5D09-C311-4665F367BDE9}"/>
              </a:ext>
            </a:extLst>
          </p:cNvPr>
          <p:cNvSpPr txBox="1"/>
          <p:nvPr/>
        </p:nvSpPr>
        <p:spPr>
          <a:xfrm>
            <a:off x="1730748" y="433190"/>
            <a:ext cx="8730503" cy="1200329"/>
          </a:xfrm>
          <a:prstGeom prst="rect">
            <a:avLst/>
          </a:prstGeom>
          <a:noFill/>
        </p:spPr>
        <p:txBody>
          <a:bodyPr wrap="square" rtlCol="0">
            <a:spAutoFit/>
          </a:bodyPr>
          <a:lstStyle/>
          <a:p>
            <a:pPr algn="ctr"/>
            <a:r>
              <a:rPr lang="en-US" sz="7200" b="1" dirty="0">
                <a:ln>
                  <a:solidFill>
                    <a:srgbClr val="AA771C"/>
                  </a:solid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outerShdw blurRad="50800" dist="38100" dir="2700000" algn="tl" rotWithShape="0">
                    <a:prstClr val="black">
                      <a:alpha val="40000"/>
                    </a:prstClr>
                  </a:outerShdw>
                </a:effectLst>
                <a:latin typeface="Roboto Black" panose="02000000000000000000" pitchFamily="2" charset="0"/>
                <a:ea typeface="Roboto Black" panose="02000000000000000000" pitchFamily="2" charset="0"/>
              </a:rPr>
              <a:t>THE PATH TO ETL</a:t>
            </a:r>
          </a:p>
        </p:txBody>
      </p:sp>
      <p:sp>
        <p:nvSpPr>
          <p:cNvPr id="3" name="TextBox 2">
            <a:extLst>
              <a:ext uri="{FF2B5EF4-FFF2-40B4-BE49-F238E27FC236}">
                <a16:creationId xmlns:a16="http://schemas.microsoft.com/office/drawing/2014/main" id="{5C296BFE-4494-07CC-F555-39FA89E5DD63}"/>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alibri" panose="020F0502020204030204"/>
                <a:ea typeface="Roboto" panose="02000000000000000000" pitchFamily="2" charset="0"/>
                <a:cs typeface="Calibri Light" panose="020F0302020204030204" pitchFamily="34" charset="0"/>
              </a:rPr>
              <a:t>LegacyPartners.biz</a:t>
            </a:r>
            <a:endParaRPr kumimoji="0" lang="en-US" sz="1800" b="0" i="1"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alibri" panose="020F0502020204030204"/>
                <a:ea typeface="Roboto" panose="02000000000000000000" pitchFamily="2" charset="0"/>
                <a:cs typeface="Calibri Light" panose="020F0302020204030204" pitchFamily="34" charset="0"/>
              </a:rPr>
              <a:t>TheSVPSystem.com</a:t>
            </a:r>
            <a:endParaRPr kumimoji="0" lang="en-US" sz="1800" b="0" i="1"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Calibri Light" panose="020F0302020204030204" pitchFamily="34" charset="0"/>
            </a:endParaRPr>
          </a:p>
        </p:txBody>
      </p:sp>
      <p:pic>
        <p:nvPicPr>
          <p:cNvPr id="6" name="Picture 5">
            <a:extLst>
              <a:ext uri="{FF2B5EF4-FFF2-40B4-BE49-F238E27FC236}">
                <a16:creationId xmlns:a16="http://schemas.microsoft.com/office/drawing/2014/main" id="{2C9E38AA-3C3D-0E54-1F08-3EDF87525F16}"/>
              </a:ext>
            </a:extLst>
          </p:cNvPr>
          <p:cNvPicPr>
            <a:picLocks noChangeAspect="1"/>
          </p:cNvPicPr>
          <p:nvPr/>
        </p:nvPicPr>
        <p:blipFill>
          <a:blip r:embed="rId3"/>
          <a:srcRect t="14626" b="14626"/>
          <a:stretch/>
        </p:blipFill>
        <p:spPr>
          <a:xfrm>
            <a:off x="10115455" y="6438549"/>
            <a:ext cx="1920246" cy="274320"/>
          </a:xfrm>
          <a:prstGeom prst="rect">
            <a:avLst/>
          </a:prstGeom>
        </p:spPr>
      </p:pic>
      <p:pic>
        <p:nvPicPr>
          <p:cNvPr id="11" name="Picture 10">
            <a:extLst>
              <a:ext uri="{FF2B5EF4-FFF2-40B4-BE49-F238E27FC236}">
                <a16:creationId xmlns:a16="http://schemas.microsoft.com/office/drawing/2014/main" id="{E4421999-6785-2015-D77C-7A9A30EA48E9}"/>
              </a:ext>
            </a:extLst>
          </p:cNvPr>
          <p:cNvPicPr>
            <a:picLocks noChangeAspect="1"/>
          </p:cNvPicPr>
          <p:nvPr/>
        </p:nvPicPr>
        <p:blipFill>
          <a:blip r:embed="rId4"/>
          <a:srcRect/>
          <a:stretch/>
        </p:blipFill>
        <p:spPr>
          <a:xfrm>
            <a:off x="10038298" y="6139846"/>
            <a:ext cx="2080726" cy="378618"/>
          </a:xfrm>
          <a:prstGeom prst="rect">
            <a:avLst/>
          </a:prstGeom>
        </p:spPr>
      </p:pic>
      <p:sp>
        <p:nvSpPr>
          <p:cNvPr id="13" name="TextBox 12">
            <a:extLst>
              <a:ext uri="{FF2B5EF4-FFF2-40B4-BE49-F238E27FC236}">
                <a16:creationId xmlns:a16="http://schemas.microsoft.com/office/drawing/2014/main" id="{43D0C20F-574B-7CF9-FD4F-4FE0D536B104}"/>
              </a:ext>
            </a:extLst>
          </p:cNvPr>
          <p:cNvSpPr txBox="1"/>
          <p:nvPr/>
        </p:nvSpPr>
        <p:spPr>
          <a:xfrm>
            <a:off x="7674513" y="1213009"/>
            <a:ext cx="1082348" cy="2215991"/>
          </a:xfrm>
          <a:prstGeom prst="rect">
            <a:avLst/>
          </a:prstGeom>
          <a:noFill/>
        </p:spPr>
        <p:txBody>
          <a:bodyPr wrap="none" rtlCol="0">
            <a:spAutoFit/>
          </a:bodyPr>
          <a:lstStyle/>
          <a:p>
            <a:r>
              <a:rPr kumimoji="0" lang="en-US" sz="13800" b="1" i="0" u="none" strike="noStrike" kern="1200" cap="none" spc="0" normalizeH="0" baseline="0" noProof="0" dirty="0">
                <a:ln>
                  <a:no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outerShdw blurRad="50800" dist="38100" dir="2700000" algn="tl" rotWithShape="0">
                    <a:prstClr val="black">
                      <a:alpha val="40000"/>
                    </a:prstClr>
                  </a:outerShdw>
                </a:effectLst>
                <a:uLnTx/>
                <a:uFillTx/>
                <a:latin typeface="Calibri" panose="020F0502020204030204"/>
                <a:ea typeface="+mn-ea"/>
                <a:cs typeface="+mn-cs"/>
              </a:rPr>
              <a:t>5</a:t>
            </a:r>
            <a:endParaRPr lang="en-US" sz="2400" dirty="0"/>
          </a:p>
        </p:txBody>
      </p:sp>
      <p:sp>
        <p:nvSpPr>
          <p:cNvPr id="14" name="TextBox 13">
            <a:extLst>
              <a:ext uri="{FF2B5EF4-FFF2-40B4-BE49-F238E27FC236}">
                <a16:creationId xmlns:a16="http://schemas.microsoft.com/office/drawing/2014/main" id="{BFAF81ED-DF40-BEED-58D4-BFA281DEEEB8}"/>
              </a:ext>
            </a:extLst>
          </p:cNvPr>
          <p:cNvSpPr txBox="1"/>
          <p:nvPr/>
        </p:nvSpPr>
        <p:spPr>
          <a:xfrm>
            <a:off x="9152343" y="2561719"/>
            <a:ext cx="1082348" cy="2215991"/>
          </a:xfrm>
          <a:prstGeom prst="rect">
            <a:avLst/>
          </a:prstGeom>
          <a:noFill/>
        </p:spPr>
        <p:txBody>
          <a:bodyPr wrap="none" rtlCol="0">
            <a:spAutoFit/>
          </a:bodyPr>
          <a:lstStyle/>
          <a:p>
            <a:r>
              <a:rPr kumimoji="0" lang="en-US" sz="13800" b="1" i="0" u="none" strike="noStrike" kern="1200" cap="none" spc="0" normalizeH="0" baseline="0" noProof="0" dirty="0">
                <a:ln>
                  <a:no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outerShdw blurRad="50800" dist="38100" dir="2700000" algn="tl" rotWithShape="0">
                    <a:prstClr val="black">
                      <a:alpha val="40000"/>
                    </a:prstClr>
                  </a:outerShdw>
                </a:effectLst>
                <a:uLnTx/>
                <a:uFillTx/>
                <a:latin typeface="Calibri" panose="020F0502020204030204"/>
                <a:ea typeface="+mn-ea"/>
                <a:cs typeface="+mn-cs"/>
              </a:rPr>
              <a:t>2</a:t>
            </a:r>
            <a:endParaRPr lang="en-US" sz="2400" dirty="0"/>
          </a:p>
        </p:txBody>
      </p:sp>
    </p:spTree>
    <p:extLst>
      <p:ext uri="{BB962C8B-B14F-4D97-AF65-F5344CB8AC3E}">
        <p14:creationId xmlns:p14="http://schemas.microsoft.com/office/powerpoint/2010/main" val="216561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31068DA-15DA-7A73-D2AC-062210B536FE}"/>
              </a:ext>
            </a:extLst>
          </p:cNvPr>
          <p:cNvPicPr>
            <a:picLocks noChangeAspect="1" noChangeArrowheads="1"/>
          </p:cNvPicPr>
          <p:nvPr/>
        </p:nvPicPr>
        <p:blipFill>
          <a:blip r:embed="rId3"/>
          <a:srcRect/>
          <a:stretch/>
        </p:blipFill>
        <p:spPr bwMode="auto">
          <a:xfrm rot="233322">
            <a:off x="5562601" y="1353391"/>
            <a:ext cx="5758339" cy="4445669"/>
          </a:xfrm>
          <a:prstGeom prst="rect">
            <a:avLst/>
          </a:prstGeom>
          <a:solidFill>
            <a:srgbClr val="FFFFFF">
              <a:shade val="85000"/>
            </a:srgbClr>
          </a:solidFill>
          <a:ln w="190500" cap="sq">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1EF8C38F-E674-71D6-0629-1CEA52B12DB2}"/>
              </a:ext>
            </a:extLst>
          </p:cNvPr>
          <p:cNvSpPr txBox="1"/>
          <p:nvPr/>
        </p:nvSpPr>
        <p:spPr>
          <a:xfrm>
            <a:off x="897983" y="1157061"/>
            <a:ext cx="3989070" cy="707886"/>
          </a:xfrm>
          <a:prstGeom prst="rect">
            <a:avLst/>
          </a:prstGeom>
          <a:noFill/>
        </p:spPr>
        <p:txBody>
          <a:bodyPr wrap="square">
            <a:spAutoFit/>
          </a:bodyPr>
          <a:lstStyle/>
          <a:p>
            <a:pPr algn="ctr"/>
            <a:r>
              <a:rPr lang="en-US" sz="4000" i="1" u="none" strike="noStrike" dirty="0" err="1">
                <a:solidFill>
                  <a:schemeClr val="accent1"/>
                </a:solidFill>
                <a:effectLst/>
              </a:rPr>
              <a:t>MyPathToETL.com</a:t>
            </a:r>
            <a:endParaRPr lang="en-US" sz="4000" i="1" dirty="0">
              <a:solidFill>
                <a:schemeClr val="accent1"/>
              </a:solidFill>
            </a:endParaRPr>
          </a:p>
        </p:txBody>
      </p:sp>
      <p:sp>
        <p:nvSpPr>
          <p:cNvPr id="6" name="Rectangular Callout 5">
            <a:extLst>
              <a:ext uri="{FF2B5EF4-FFF2-40B4-BE49-F238E27FC236}">
                <a16:creationId xmlns:a16="http://schemas.microsoft.com/office/drawing/2014/main" id="{B10EC5E2-A7AC-35D1-7D1E-52AB22024293}"/>
              </a:ext>
            </a:extLst>
          </p:cNvPr>
          <p:cNvSpPr/>
          <p:nvPr/>
        </p:nvSpPr>
        <p:spPr>
          <a:xfrm>
            <a:off x="5274644" y="2811006"/>
            <a:ext cx="6487428" cy="2889933"/>
          </a:xfrm>
          <a:prstGeom prst="wedgeRectCallout">
            <a:avLst>
              <a:gd name="adj1" fmla="val 672"/>
              <a:gd name="adj2" fmla="val -80050"/>
            </a:avLst>
          </a:prstGeom>
          <a:solidFill>
            <a:schemeClr val="accent3"/>
          </a:solidFill>
          <a:ln w="3810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ea typeface="Roboto" panose="02000000000000000000" pitchFamily="2" charset="0"/>
                <a:cs typeface="Calibri" panose="020F0502020204030204" pitchFamily="34" charset="0"/>
              </a:rPr>
              <a:t>Launch Your Business</a:t>
            </a:r>
          </a:p>
          <a:p>
            <a:pPr algn="ctr"/>
            <a:r>
              <a:rPr lang="en-US" sz="2000" b="1" dirty="0">
                <a:solidFill>
                  <a:schemeClr val="bg1"/>
                </a:solidFill>
                <a:latin typeface="Calibri" panose="020F0502020204030204" pitchFamily="34" charset="0"/>
                <a:ea typeface="Roboto" panose="02000000000000000000" pitchFamily="2" charset="0"/>
                <a:cs typeface="Calibri" panose="020F0502020204030204" pitchFamily="34" charset="0"/>
              </a:rPr>
              <a:t>Enroll Services</a:t>
            </a:r>
          </a:p>
          <a:p>
            <a:pPr algn="ctr"/>
            <a:r>
              <a:rPr lang="en-US" sz="2000" b="1" dirty="0">
                <a:solidFill>
                  <a:schemeClr val="bg1"/>
                </a:solidFill>
                <a:latin typeface="Calibri" panose="020F0502020204030204" pitchFamily="34" charset="0"/>
                <a:ea typeface="Roboto" panose="02000000000000000000" pitchFamily="2" charset="0"/>
                <a:cs typeface="Calibri" panose="020F0502020204030204" pitchFamily="34" charset="0"/>
              </a:rPr>
              <a:t>Become Customer Qualified (CQ)</a:t>
            </a:r>
          </a:p>
          <a:p>
            <a:pPr algn="ctr"/>
            <a:r>
              <a:rPr lang="en-US" sz="2000" b="1" dirty="0">
                <a:solidFill>
                  <a:schemeClr val="bg1"/>
                </a:solidFill>
                <a:latin typeface="Calibri" panose="020F0502020204030204" pitchFamily="34" charset="0"/>
                <a:ea typeface="Roboto" panose="02000000000000000000" pitchFamily="2" charset="0"/>
                <a:cs typeface="Calibri" panose="020F0502020204030204" pitchFamily="34" charset="0"/>
              </a:rPr>
              <a:t>Earn Your First 2 Personal Customer Bonuses Totaling $200*</a:t>
            </a:r>
          </a:p>
          <a:p>
            <a:pPr algn="ctr"/>
            <a:r>
              <a:rPr lang="en-US" sz="2000" b="1" dirty="0">
                <a:solidFill>
                  <a:schemeClr val="bg1"/>
                </a:solidFill>
                <a:latin typeface="Calibri" panose="020F0502020204030204" pitchFamily="34" charset="0"/>
                <a:ea typeface="Roboto" panose="02000000000000000000" pitchFamily="2" charset="0"/>
                <a:cs typeface="Calibri" panose="020F0502020204030204" pitchFamily="34" charset="0"/>
              </a:rPr>
              <a:t>Build Your Team</a:t>
            </a:r>
          </a:p>
          <a:p>
            <a:pPr algn="ctr"/>
            <a:r>
              <a:rPr lang="en-US" sz="2000" b="1" dirty="0">
                <a:solidFill>
                  <a:schemeClr val="bg1"/>
                </a:solidFill>
                <a:latin typeface="Calibri" panose="020F0502020204030204" pitchFamily="34" charset="0"/>
                <a:ea typeface="Roboto" panose="02000000000000000000" pitchFamily="2" charset="0"/>
                <a:cs typeface="Calibri" panose="020F0502020204030204" pitchFamily="34" charset="0"/>
              </a:rPr>
              <a:t>Promote to ETL and Earn the ETL in 30 Days Bonus - $400*</a:t>
            </a:r>
          </a:p>
          <a:p>
            <a:pPr algn="ctr"/>
            <a:r>
              <a:rPr lang="en-US" sz="2000" b="1" dirty="0">
                <a:solidFill>
                  <a:schemeClr val="bg1"/>
                </a:solidFill>
                <a:latin typeface="Calibri" panose="020F0502020204030204" pitchFamily="34" charset="0"/>
                <a:ea typeface="Roboto" panose="02000000000000000000" pitchFamily="2" charset="0"/>
                <a:cs typeface="Calibri" panose="020F0502020204030204" pitchFamily="34" charset="0"/>
              </a:rPr>
              <a:t>Qualify for ETL Customer Acquisition Bonuses*</a:t>
            </a:r>
          </a:p>
          <a:p>
            <a:pPr algn="ctr"/>
            <a:endParaRPr lang="en-US" sz="2000" b="1" dirty="0">
              <a:solidFill>
                <a:schemeClr val="bg1"/>
              </a:solidFill>
              <a:latin typeface="Calibri" panose="020F0502020204030204" pitchFamily="34" charset="0"/>
              <a:ea typeface="Roboto" panose="02000000000000000000" pitchFamily="2" charset="0"/>
              <a:cs typeface="Calibri" panose="020F0502020204030204" pitchFamily="34" charset="0"/>
            </a:endParaRPr>
          </a:p>
          <a:p>
            <a:pPr algn="ctr" fontAlgn="base"/>
            <a:r>
              <a:rPr lang="en-US" sz="1400" b="1" dirty="0">
                <a:solidFill>
                  <a:schemeClr val="bg1"/>
                </a:solidFill>
                <a:latin typeface="Calibri" panose="020F0502020204030204" pitchFamily="34" charset="0"/>
                <a:ea typeface="Roboto" panose="02000000000000000000" pitchFamily="2" charset="0"/>
                <a:cs typeface="Calibri" panose="020F0502020204030204" pitchFamily="34" charset="0"/>
              </a:rPr>
              <a:t>*Refer to the ACN compensation plan for complete details.</a:t>
            </a:r>
          </a:p>
        </p:txBody>
      </p:sp>
      <p:pic>
        <p:nvPicPr>
          <p:cNvPr id="5" name="Picture 4" descr="A black background with white text&#10;&#10;Description automatically generated">
            <a:extLst>
              <a:ext uri="{FF2B5EF4-FFF2-40B4-BE49-F238E27FC236}">
                <a16:creationId xmlns:a16="http://schemas.microsoft.com/office/drawing/2014/main" id="{DF4A4301-0C55-43D8-423A-A8F033AA34DF}"/>
              </a:ext>
            </a:extLst>
          </p:cNvPr>
          <p:cNvPicPr>
            <a:picLocks noChangeAspect="1"/>
          </p:cNvPicPr>
          <p:nvPr/>
        </p:nvPicPr>
        <p:blipFill rotWithShape="1">
          <a:blip r:embed="rId4"/>
          <a:srcRect l="20804" t="42801" r="21242" b="42481"/>
          <a:stretch/>
        </p:blipFill>
        <p:spPr>
          <a:xfrm>
            <a:off x="10170560" y="6438550"/>
            <a:ext cx="1720850" cy="245835"/>
          </a:xfrm>
          <a:prstGeom prst="rect">
            <a:avLst/>
          </a:prstGeom>
        </p:spPr>
      </p:pic>
      <p:pic>
        <p:nvPicPr>
          <p:cNvPr id="8" name="Picture 7">
            <a:extLst>
              <a:ext uri="{FF2B5EF4-FFF2-40B4-BE49-F238E27FC236}">
                <a16:creationId xmlns:a16="http://schemas.microsoft.com/office/drawing/2014/main" id="{0FC0BC91-7B64-C636-4433-6A674FBDF29D}"/>
              </a:ext>
            </a:extLst>
          </p:cNvPr>
          <p:cNvPicPr>
            <a:picLocks noChangeAspect="1"/>
          </p:cNvPicPr>
          <p:nvPr/>
        </p:nvPicPr>
        <p:blipFill>
          <a:blip r:embed="rId5"/>
          <a:srcRect/>
          <a:stretch/>
        </p:blipFill>
        <p:spPr>
          <a:xfrm>
            <a:off x="10038299" y="6099889"/>
            <a:ext cx="2067322" cy="378617"/>
          </a:xfrm>
          <a:prstGeom prst="rect">
            <a:avLst/>
          </a:prstGeom>
        </p:spPr>
      </p:pic>
      <p:sp>
        <p:nvSpPr>
          <p:cNvPr id="9" name="TextBox 8">
            <a:extLst>
              <a:ext uri="{FF2B5EF4-FFF2-40B4-BE49-F238E27FC236}">
                <a16:creationId xmlns:a16="http://schemas.microsoft.com/office/drawing/2014/main" id="{32D0A282-B7C6-741B-F77B-50FE9BF00354}"/>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LegacyPartners.biz</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TheSVPSystem.com</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p:txBody>
      </p:sp>
      <p:grpSp>
        <p:nvGrpSpPr>
          <p:cNvPr id="15" name="Group 14">
            <a:extLst>
              <a:ext uri="{FF2B5EF4-FFF2-40B4-BE49-F238E27FC236}">
                <a16:creationId xmlns:a16="http://schemas.microsoft.com/office/drawing/2014/main" id="{03E32F8A-762A-024D-FE85-AC323DB5008F}"/>
              </a:ext>
            </a:extLst>
          </p:cNvPr>
          <p:cNvGrpSpPr/>
          <p:nvPr/>
        </p:nvGrpSpPr>
        <p:grpSpPr>
          <a:xfrm>
            <a:off x="0" y="419450"/>
            <a:ext cx="12191999" cy="769441"/>
            <a:chOff x="0" y="419450"/>
            <a:chExt cx="12191999" cy="769441"/>
          </a:xfrm>
        </p:grpSpPr>
        <p:sp>
          <p:nvSpPr>
            <p:cNvPr id="19" name="TextBox 18">
              <a:extLst>
                <a:ext uri="{FF2B5EF4-FFF2-40B4-BE49-F238E27FC236}">
                  <a16:creationId xmlns:a16="http://schemas.microsoft.com/office/drawing/2014/main" id="{FCFC1C3A-B6EE-1992-9991-322151D8508B}"/>
                </a:ext>
              </a:extLst>
            </p:cNvPr>
            <p:cNvSpPr txBox="1"/>
            <p:nvPr/>
          </p:nvSpPr>
          <p:spPr>
            <a:xfrm>
              <a:off x="0" y="419450"/>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4400" b="1" i="0" u="none" strike="noStrike" kern="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Helvetica Neue"/>
                  <a:cs typeface="Helvetica Neue"/>
                  <a:sym typeface="Helvetica Neue"/>
                </a:rPr>
                <a:t>Scan and Download Now</a:t>
              </a:r>
              <a:endParaRPr kumimoji="0" lang="en-US" sz="2000" b="0" i="0" u="none" strike="noStrike" kern="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Arial"/>
                <a:cs typeface="Arial"/>
                <a:sym typeface="Arial"/>
              </a:endParaRPr>
            </a:p>
          </p:txBody>
        </p:sp>
        <p:pic>
          <p:nvPicPr>
            <p:cNvPr id="13" name="Graphic 12" descr="Exclamation mark with solid fill">
              <a:extLst>
                <a:ext uri="{FF2B5EF4-FFF2-40B4-BE49-F238E27FC236}">
                  <a16:creationId xmlns:a16="http://schemas.microsoft.com/office/drawing/2014/main" id="{CF825226-166A-CCBE-190A-60A57B04FC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38574" y="450227"/>
              <a:ext cx="707886" cy="707886"/>
            </a:xfrm>
            <a:prstGeom prst="rect">
              <a:avLst/>
            </a:prstGeom>
            <a:effectLst>
              <a:outerShdw blurRad="50800" dist="38100" dir="2700000" algn="tl" rotWithShape="0">
                <a:prstClr val="black">
                  <a:alpha val="40000"/>
                </a:prstClr>
              </a:outerShdw>
            </a:effectLst>
          </p:spPr>
        </p:pic>
        <p:pic>
          <p:nvPicPr>
            <p:cNvPr id="14" name="Graphic 13" descr="Exclamation mark with solid fill">
              <a:extLst>
                <a:ext uri="{FF2B5EF4-FFF2-40B4-BE49-F238E27FC236}">
                  <a16:creationId xmlns:a16="http://schemas.microsoft.com/office/drawing/2014/main" id="{970E7C5E-B1FC-6050-CEB0-A8292ED5D2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5540" y="450227"/>
              <a:ext cx="707886" cy="707886"/>
            </a:xfrm>
            <a:prstGeom prst="rect">
              <a:avLst/>
            </a:prstGeom>
            <a:effectLst>
              <a:outerShdw blurRad="50800" dist="38100" dir="2700000" algn="tl" rotWithShape="0">
                <a:prstClr val="black">
                  <a:alpha val="40000"/>
                </a:prstClr>
              </a:outerShdw>
            </a:effectLst>
          </p:spPr>
        </p:pic>
      </p:grpSp>
      <p:pic>
        <p:nvPicPr>
          <p:cNvPr id="16" name="Graphic 15" descr="Exclamation mark with solid fill">
            <a:extLst>
              <a:ext uri="{FF2B5EF4-FFF2-40B4-BE49-F238E27FC236}">
                <a16:creationId xmlns:a16="http://schemas.microsoft.com/office/drawing/2014/main" id="{B0E415CB-8F91-AE51-BAAF-44D4285FA3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38574" y="434313"/>
            <a:ext cx="707886" cy="707886"/>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A048E323-F13B-FAAB-CDE0-4A9A7A489C1E}"/>
              </a:ext>
            </a:extLst>
          </p:cNvPr>
          <p:cNvPicPr>
            <a:picLocks noChangeAspect="1"/>
          </p:cNvPicPr>
          <p:nvPr/>
        </p:nvPicPr>
        <p:blipFill>
          <a:blip r:embed="rId8"/>
          <a:stretch>
            <a:fillRect/>
          </a:stretch>
        </p:blipFill>
        <p:spPr>
          <a:xfrm>
            <a:off x="897983" y="1957774"/>
            <a:ext cx="3989070" cy="4034060"/>
          </a:xfrm>
          <a:prstGeom prst="rect">
            <a:avLst/>
          </a:prstGeom>
        </p:spPr>
      </p:pic>
    </p:spTree>
    <p:extLst>
      <p:ext uri="{BB962C8B-B14F-4D97-AF65-F5344CB8AC3E}">
        <p14:creationId xmlns:p14="http://schemas.microsoft.com/office/powerpoint/2010/main" val="229162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afterEffect">
                                  <p:stCondLst>
                                    <p:cond delay="0"/>
                                  </p:stCondLst>
                                  <p:endCondLst>
                                    <p:cond evt="onNext" delay="0">
                                      <p:tgtEl>
                                        <p:sldTgt/>
                                      </p:tgtEl>
                                    </p:cond>
                                  </p:endCondLst>
                                  <p:childTnLst>
                                    <p:animEffect transition="out" filter="fade">
                                      <p:cBhvr>
                                        <p:cTn id="6" dur="1000" tmFilter="0, 0; .2, .5; .8, .5; 1, 0"/>
                                        <p:tgtEl>
                                          <p:spTgt spid="15"/>
                                        </p:tgtEl>
                                      </p:cBhvr>
                                    </p:animEffect>
                                    <p:animScale>
                                      <p:cBhvr>
                                        <p:cTn id="7" dur="500" autoRev="1" fill="hold"/>
                                        <p:tgtEl>
                                          <p:spTgt spid="1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1" repeatCount="0" fill="hold" grpId="0" nodeType="click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8E5D0A3-9B27-E280-6FE0-403FB9C421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sp>
        <p:nvSpPr>
          <p:cNvPr id="4" name="TextBox 3">
            <a:extLst>
              <a:ext uri="{FF2B5EF4-FFF2-40B4-BE49-F238E27FC236}">
                <a16:creationId xmlns:a16="http://schemas.microsoft.com/office/drawing/2014/main" id="{8C139043-2440-3D49-4CD4-3634B517E9DC}"/>
              </a:ext>
            </a:extLst>
          </p:cNvPr>
          <p:cNvSpPr txBox="1"/>
          <p:nvPr/>
        </p:nvSpPr>
        <p:spPr>
          <a:xfrm>
            <a:off x="4987089" y="2971801"/>
            <a:ext cx="914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5E5E"/>
              </a:solidFill>
              <a:effectLst/>
              <a:uLnTx/>
              <a:uFillTx/>
              <a:latin typeface="Arial"/>
              <a:ea typeface="+mn-ea"/>
              <a:cs typeface="+mn-cs"/>
              <a:sym typeface="Myriad Pro"/>
            </a:endParaRPr>
          </a:p>
        </p:txBody>
      </p:sp>
      <p:sp>
        <p:nvSpPr>
          <p:cNvPr id="7" name="Rectangle 6">
            <a:extLst>
              <a:ext uri="{FF2B5EF4-FFF2-40B4-BE49-F238E27FC236}">
                <a16:creationId xmlns:a16="http://schemas.microsoft.com/office/drawing/2014/main" id="{3D778F3F-BDBF-734B-E5A5-416BBD286AFA}"/>
              </a:ext>
            </a:extLst>
          </p:cNvPr>
          <p:cNvSpPr/>
          <p:nvPr/>
        </p:nvSpPr>
        <p:spPr>
          <a:xfrm>
            <a:off x="946835" y="730250"/>
            <a:ext cx="10287000" cy="5397500"/>
          </a:xfrm>
          <a:prstGeom prst="rect">
            <a:avLst/>
          </a:prstGeom>
          <a:solidFill>
            <a:schemeClr val="accent1">
              <a:alpha val="90000"/>
            </a:schemeClr>
          </a:solidFill>
          <a:ln w="152400" cap="flat">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marL="127000" marR="0" lvl="0" indent="0" algn="just" defTabSz="228600" rtl="0" eaLnBrk="1" fontAlgn="auto" latinLnBrk="0" hangingPunct="0">
              <a:lnSpc>
                <a:spcPct val="100000"/>
              </a:lnSpc>
              <a:spcBef>
                <a:spcPts val="600"/>
              </a:spcBef>
              <a:spcAft>
                <a:spcPts val="0"/>
              </a:spcAft>
              <a:buClrTx/>
              <a:buSzPct val="145000"/>
              <a:buFontTx/>
              <a:buNone/>
              <a:tabLst/>
              <a:defRPr sz="5500" spc="-165"/>
            </a:pPr>
            <a:r>
              <a:rPr kumimoji="0" lang="en-US" sz="3000" b="0" i="1" u="none" strike="noStrike" kern="0" cap="none" spc="-83"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Myriad Pro"/>
              </a:rPr>
              <a:t>Refer to the ACN Compensation Plan for complete details. Earnings as an ACN IBO are based solely upon the successful sale of products to customers and their usage of those products. Individuals will incur expenses in operating their ACN business, such as the sign-up and monthly business support fees, as well as other possible operating expenses. </a:t>
            </a:r>
            <a:r>
              <a:rPr kumimoji="0" lang="en-US" sz="3000" b="0" i="1" u="none" strike="noStrike" kern="0" cap="none" spc="-83" normalizeH="0" baseline="0" noProof="0" dirty="0">
                <a:ln>
                  <a:noFill/>
                </a:ln>
                <a:solidFill>
                  <a:srgbClr val="FFFFFF"/>
                </a:solidFill>
                <a:effectLst/>
                <a:uLnTx/>
                <a:uFillTx/>
                <a:latin typeface="Calibri" panose="020F0502020204030204" pitchFamily="34" charset="0"/>
                <a:ea typeface="MyriadPro-BoldIt"/>
                <a:cs typeface="Calibri" panose="020F0502020204030204" pitchFamily="34" charset="0"/>
                <a:sym typeface="MyriadPro-BoldIt"/>
              </a:rPr>
              <a:t>As with any business, earnings and success at ACN are not guaranteed but depend primarily on the individual’s persistence, effort and results of acquiring customers personally and/or through their team. Individuals will not earn income and will lose money as an IBO if customers are not acquired. </a:t>
            </a:r>
          </a:p>
        </p:txBody>
      </p:sp>
    </p:spTree>
    <p:extLst>
      <p:ext uri="{BB962C8B-B14F-4D97-AF65-F5344CB8AC3E}">
        <p14:creationId xmlns:p14="http://schemas.microsoft.com/office/powerpoint/2010/main" val="92622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31068DA-15DA-7A73-D2AC-062210B536FE}"/>
              </a:ext>
            </a:extLst>
          </p:cNvPr>
          <p:cNvPicPr>
            <a:picLocks noChangeAspect="1" noChangeArrowheads="1"/>
          </p:cNvPicPr>
          <p:nvPr/>
        </p:nvPicPr>
        <p:blipFill>
          <a:blip r:embed="rId3"/>
          <a:srcRect/>
          <a:stretch/>
        </p:blipFill>
        <p:spPr bwMode="auto">
          <a:xfrm>
            <a:off x="2343857" y="383464"/>
            <a:ext cx="7504286" cy="5793611"/>
          </a:xfrm>
          <a:prstGeom prst="rect">
            <a:avLst/>
          </a:prstGeom>
          <a:solidFill>
            <a:srgbClr val="FFFFFF">
              <a:shade val="85000"/>
            </a:srgbClr>
          </a:solidFill>
          <a:ln w="190500" cap="sq">
            <a:noFill/>
            <a:miter lim="800000"/>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F17D2000-FCAA-9B86-C0E6-437DB7A236DB}"/>
              </a:ext>
            </a:extLst>
          </p:cNvPr>
          <p:cNvSpPr txBox="1"/>
          <p:nvPr/>
        </p:nvSpPr>
        <p:spPr>
          <a:xfrm>
            <a:off x="2475270" y="6446601"/>
            <a:ext cx="72414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Light" panose="02000000000000000000" pitchFamily="2" charset="0"/>
                <a:cs typeface="+mn-cs"/>
              </a:rPr>
              <a:t>*See ACN Compensation Plan for full details. Your results may vary. Earnings are not guaranteed.</a:t>
            </a:r>
          </a:p>
        </p:txBody>
      </p:sp>
      <p:sp>
        <p:nvSpPr>
          <p:cNvPr id="18" name="TextBox 17">
            <a:extLst>
              <a:ext uri="{FF2B5EF4-FFF2-40B4-BE49-F238E27FC236}">
                <a16:creationId xmlns:a16="http://schemas.microsoft.com/office/drawing/2014/main" id="{046FC638-C610-B6F8-7F54-308BA15701F6}"/>
              </a:ext>
            </a:extLst>
          </p:cNvPr>
          <p:cNvSpPr txBox="1"/>
          <p:nvPr/>
        </p:nvSpPr>
        <p:spPr>
          <a:xfrm>
            <a:off x="7936056" y="842063"/>
            <a:ext cx="1506328" cy="4907113"/>
          </a:xfrm>
          <a:prstGeom prst="rect">
            <a:avLst/>
          </a:prstGeom>
          <a:noFill/>
        </p:spPr>
        <p:txBody>
          <a:bodyPr wrap="square" rtlCol="0">
            <a:spAutoFit/>
          </a:bodyPr>
          <a:lstStyle/>
          <a:p>
            <a:pPr>
              <a:lnSpc>
                <a:spcPts val="1490"/>
              </a:lnSpc>
            </a:pPr>
            <a:r>
              <a:rPr lang="en-US" sz="1400" dirty="0">
                <a:latin typeface="Bradley Hand" pitchFamily="2" charset="77"/>
              </a:rPr>
              <a:t>Sue</a:t>
            </a:r>
          </a:p>
          <a:p>
            <a:pPr>
              <a:lnSpc>
                <a:spcPts val="1490"/>
              </a:lnSpc>
            </a:pPr>
            <a:r>
              <a:rPr lang="en-US" sz="1400" dirty="0">
                <a:latin typeface="Bradley Hand" pitchFamily="2" charset="77"/>
              </a:rPr>
              <a:t>Bob</a:t>
            </a:r>
          </a:p>
          <a:p>
            <a:pPr>
              <a:lnSpc>
                <a:spcPts val="1490"/>
              </a:lnSpc>
            </a:pPr>
            <a:r>
              <a:rPr lang="en-US" sz="1400" dirty="0">
                <a:latin typeface="Bradley Hand" pitchFamily="2" charset="77"/>
              </a:rPr>
              <a:t>Mary</a:t>
            </a:r>
          </a:p>
          <a:p>
            <a:pPr>
              <a:lnSpc>
                <a:spcPts val="1490"/>
              </a:lnSpc>
            </a:pPr>
            <a:r>
              <a:rPr lang="en-US" sz="1400" dirty="0">
                <a:latin typeface="Bradley Hand" pitchFamily="2" charset="77"/>
              </a:rPr>
              <a:t>Jamal</a:t>
            </a:r>
          </a:p>
          <a:p>
            <a:pPr>
              <a:lnSpc>
                <a:spcPts val="1490"/>
              </a:lnSpc>
            </a:pPr>
            <a:r>
              <a:rPr lang="en-US" sz="1400" dirty="0">
                <a:latin typeface="Bradley Hand" pitchFamily="2" charset="77"/>
              </a:rPr>
              <a:t>Barb</a:t>
            </a:r>
          </a:p>
          <a:p>
            <a:pPr>
              <a:lnSpc>
                <a:spcPts val="1490"/>
              </a:lnSpc>
            </a:pPr>
            <a:r>
              <a:rPr lang="en-US" sz="1400" dirty="0">
                <a:latin typeface="Bradley Hand" pitchFamily="2" charset="77"/>
              </a:rPr>
              <a:t>Bryce</a:t>
            </a:r>
          </a:p>
          <a:p>
            <a:pPr>
              <a:lnSpc>
                <a:spcPts val="1490"/>
              </a:lnSpc>
            </a:pPr>
            <a:r>
              <a:rPr lang="en-US" sz="1400" dirty="0">
                <a:latin typeface="Bradley Hand" pitchFamily="2" charset="77"/>
              </a:rPr>
              <a:t>Zack</a:t>
            </a:r>
          </a:p>
          <a:p>
            <a:pPr>
              <a:lnSpc>
                <a:spcPts val="1490"/>
              </a:lnSpc>
            </a:pPr>
            <a:r>
              <a:rPr lang="en-US" sz="1400" dirty="0">
                <a:latin typeface="Bradley Hand" pitchFamily="2" charset="77"/>
              </a:rPr>
              <a:t>Jose</a:t>
            </a:r>
          </a:p>
          <a:p>
            <a:pPr>
              <a:lnSpc>
                <a:spcPts val="1490"/>
              </a:lnSpc>
            </a:pPr>
            <a:r>
              <a:rPr lang="en-US" sz="1400" dirty="0">
                <a:latin typeface="Bradley Hand" pitchFamily="2" charset="77"/>
              </a:rPr>
              <a:t>Alex</a:t>
            </a:r>
          </a:p>
          <a:p>
            <a:pPr>
              <a:lnSpc>
                <a:spcPts val="1490"/>
              </a:lnSpc>
            </a:pPr>
            <a:r>
              <a:rPr lang="en-US" sz="1400" dirty="0">
                <a:latin typeface="Bradley Hand" pitchFamily="2" charset="77"/>
              </a:rPr>
              <a:t>Miguel</a:t>
            </a:r>
          </a:p>
          <a:p>
            <a:pPr>
              <a:lnSpc>
                <a:spcPts val="1490"/>
              </a:lnSpc>
            </a:pPr>
            <a:r>
              <a:rPr lang="en-US" sz="1400" dirty="0">
                <a:latin typeface="Bradley Hand" pitchFamily="2" charset="77"/>
              </a:rPr>
              <a:t>Jim</a:t>
            </a:r>
          </a:p>
          <a:p>
            <a:pPr>
              <a:lnSpc>
                <a:spcPts val="1490"/>
              </a:lnSpc>
            </a:pPr>
            <a:r>
              <a:rPr lang="en-US" sz="1400" dirty="0">
                <a:latin typeface="Bradley Hand" pitchFamily="2" charset="77"/>
              </a:rPr>
              <a:t>Joe</a:t>
            </a:r>
          </a:p>
          <a:p>
            <a:pPr>
              <a:lnSpc>
                <a:spcPts val="1490"/>
              </a:lnSpc>
            </a:pPr>
            <a:r>
              <a:rPr lang="en-US" sz="1400" dirty="0">
                <a:latin typeface="Bradley Hand" pitchFamily="2" charset="77"/>
              </a:rPr>
              <a:t>Uncle </a:t>
            </a:r>
            <a:r>
              <a:rPr lang="en-US" sz="1400" dirty="0" err="1">
                <a:latin typeface="Bradley Hand" pitchFamily="2" charset="77"/>
              </a:rPr>
              <a:t>fred</a:t>
            </a:r>
            <a:endParaRPr lang="en-US" sz="1400" dirty="0">
              <a:latin typeface="Bradley Hand" pitchFamily="2" charset="77"/>
            </a:endParaRPr>
          </a:p>
          <a:p>
            <a:pPr>
              <a:lnSpc>
                <a:spcPts val="1490"/>
              </a:lnSpc>
            </a:pPr>
            <a:r>
              <a:rPr lang="en-US" sz="1400" dirty="0">
                <a:latin typeface="Bradley Hand" pitchFamily="2" charset="77"/>
              </a:rPr>
              <a:t>Aunt Key</a:t>
            </a:r>
          </a:p>
          <a:p>
            <a:pPr>
              <a:lnSpc>
                <a:spcPts val="1490"/>
              </a:lnSpc>
            </a:pPr>
            <a:r>
              <a:rPr lang="en-US" sz="1400" dirty="0">
                <a:latin typeface="Bradley Hand" pitchFamily="2" charset="77"/>
              </a:rPr>
              <a:t>Uncle Harry</a:t>
            </a:r>
          </a:p>
          <a:p>
            <a:pPr>
              <a:lnSpc>
                <a:spcPts val="1490"/>
              </a:lnSpc>
            </a:pPr>
            <a:r>
              <a:rPr lang="en-US" sz="1400" dirty="0">
                <a:latin typeface="Bradley Hand" pitchFamily="2" charset="77"/>
              </a:rPr>
              <a:t>Alec</a:t>
            </a:r>
          </a:p>
          <a:p>
            <a:pPr>
              <a:lnSpc>
                <a:spcPts val="1490"/>
              </a:lnSpc>
            </a:pPr>
            <a:r>
              <a:rPr lang="en-US" sz="1400" dirty="0">
                <a:latin typeface="Bradley Hand" pitchFamily="2" charset="77"/>
              </a:rPr>
              <a:t>Lisa</a:t>
            </a:r>
          </a:p>
          <a:p>
            <a:pPr>
              <a:lnSpc>
                <a:spcPts val="1490"/>
              </a:lnSpc>
            </a:pPr>
            <a:r>
              <a:rPr lang="en-US" sz="1400" dirty="0">
                <a:latin typeface="Bradley Hand" pitchFamily="2" charset="77"/>
              </a:rPr>
              <a:t>JT</a:t>
            </a:r>
          </a:p>
          <a:p>
            <a:pPr>
              <a:lnSpc>
                <a:spcPts val="1490"/>
              </a:lnSpc>
            </a:pPr>
            <a:r>
              <a:rPr lang="en-US" sz="1400" dirty="0">
                <a:latin typeface="Bradley Hand" pitchFamily="2" charset="77"/>
              </a:rPr>
              <a:t>Jimmy K</a:t>
            </a:r>
          </a:p>
          <a:p>
            <a:pPr>
              <a:lnSpc>
                <a:spcPts val="1490"/>
              </a:lnSpc>
            </a:pPr>
            <a:r>
              <a:rPr lang="en-US" sz="1400" dirty="0">
                <a:latin typeface="Bradley Hand" pitchFamily="2" charset="77"/>
              </a:rPr>
              <a:t>Bryson</a:t>
            </a:r>
          </a:p>
          <a:p>
            <a:pPr>
              <a:lnSpc>
                <a:spcPts val="1490"/>
              </a:lnSpc>
            </a:pPr>
            <a:r>
              <a:rPr lang="en-US" sz="1400" dirty="0">
                <a:latin typeface="Bradley Hand" pitchFamily="2" charset="77"/>
              </a:rPr>
              <a:t>Corey</a:t>
            </a:r>
          </a:p>
          <a:p>
            <a:pPr>
              <a:lnSpc>
                <a:spcPts val="1490"/>
              </a:lnSpc>
            </a:pPr>
            <a:r>
              <a:rPr lang="en-US" sz="1400" dirty="0">
                <a:latin typeface="Bradley Hand" pitchFamily="2" charset="77"/>
              </a:rPr>
              <a:t>Ranger</a:t>
            </a:r>
          </a:p>
          <a:p>
            <a:pPr>
              <a:lnSpc>
                <a:spcPts val="1490"/>
              </a:lnSpc>
            </a:pPr>
            <a:r>
              <a:rPr lang="en-US" sz="1400" dirty="0">
                <a:latin typeface="Bradley Hand" pitchFamily="2" charset="77"/>
              </a:rPr>
              <a:t>Aaron</a:t>
            </a:r>
          </a:p>
          <a:p>
            <a:pPr>
              <a:lnSpc>
                <a:spcPts val="1490"/>
              </a:lnSpc>
            </a:pPr>
            <a:r>
              <a:rPr lang="en-US" sz="1400" dirty="0">
                <a:latin typeface="Bradley Hand" pitchFamily="2" charset="77"/>
              </a:rPr>
              <a:t>Isabella</a:t>
            </a:r>
          </a:p>
          <a:p>
            <a:pPr>
              <a:lnSpc>
                <a:spcPts val="1490"/>
              </a:lnSpc>
            </a:pPr>
            <a:r>
              <a:rPr lang="en-US" sz="1400" dirty="0">
                <a:latin typeface="Bradley Hand" pitchFamily="2" charset="77"/>
              </a:rPr>
              <a:t>Marianna</a:t>
            </a:r>
          </a:p>
        </p:txBody>
      </p:sp>
      <p:sp>
        <p:nvSpPr>
          <p:cNvPr id="20" name="TextBox 19">
            <a:extLst>
              <a:ext uri="{FF2B5EF4-FFF2-40B4-BE49-F238E27FC236}">
                <a16:creationId xmlns:a16="http://schemas.microsoft.com/office/drawing/2014/main" id="{F109CDF7-3099-5C34-CA52-558C32518BEE}"/>
              </a:ext>
            </a:extLst>
          </p:cNvPr>
          <p:cNvSpPr txBox="1"/>
          <p:nvPr/>
        </p:nvSpPr>
        <p:spPr>
          <a:xfrm>
            <a:off x="2956831" y="2849919"/>
            <a:ext cx="1740295" cy="604653"/>
          </a:xfrm>
          <a:prstGeom prst="rect">
            <a:avLst/>
          </a:prstGeom>
          <a:noFill/>
        </p:spPr>
        <p:txBody>
          <a:bodyPr wrap="square" rtlCol="0">
            <a:spAutoFit/>
          </a:bodyPr>
          <a:lstStyle/>
          <a:p>
            <a:pPr>
              <a:lnSpc>
                <a:spcPts val="1290"/>
              </a:lnSpc>
            </a:pPr>
            <a:r>
              <a:rPr lang="en-US" sz="1400" dirty="0">
                <a:latin typeface="Bradley Hand" pitchFamily="2" charset="77"/>
              </a:rPr>
              <a:t>Sue – Electric</a:t>
            </a:r>
          </a:p>
          <a:p>
            <a:pPr>
              <a:lnSpc>
                <a:spcPts val="1290"/>
              </a:lnSpc>
            </a:pPr>
            <a:endParaRPr lang="en-US" sz="1400" dirty="0">
              <a:latin typeface="Bradley Hand" pitchFamily="2" charset="77"/>
            </a:endParaRPr>
          </a:p>
          <a:p>
            <a:pPr>
              <a:lnSpc>
                <a:spcPts val="1290"/>
              </a:lnSpc>
            </a:pPr>
            <a:r>
              <a:rPr lang="en-US" sz="1400" dirty="0">
                <a:latin typeface="Bradley Hand" pitchFamily="2" charset="77"/>
              </a:rPr>
              <a:t>Bryce – </a:t>
            </a:r>
            <a:r>
              <a:rPr lang="en-US" sz="1400" dirty="0" err="1">
                <a:latin typeface="Bradley Hand" pitchFamily="2" charset="77"/>
              </a:rPr>
              <a:t>IDSeal</a:t>
            </a:r>
            <a:endParaRPr lang="en-US" sz="1400" dirty="0">
              <a:latin typeface="Bradley Hand" pitchFamily="2" charset="77"/>
            </a:endParaRPr>
          </a:p>
        </p:txBody>
      </p:sp>
      <p:sp>
        <p:nvSpPr>
          <p:cNvPr id="22" name="TextBox 21">
            <a:extLst>
              <a:ext uri="{FF2B5EF4-FFF2-40B4-BE49-F238E27FC236}">
                <a16:creationId xmlns:a16="http://schemas.microsoft.com/office/drawing/2014/main" id="{426525D4-3AEE-3704-134C-E2C6C978F391}"/>
              </a:ext>
            </a:extLst>
          </p:cNvPr>
          <p:cNvSpPr txBox="1"/>
          <p:nvPr/>
        </p:nvSpPr>
        <p:spPr>
          <a:xfrm>
            <a:off x="2956832" y="1851027"/>
            <a:ext cx="1740296" cy="938077"/>
          </a:xfrm>
          <a:prstGeom prst="rect">
            <a:avLst/>
          </a:prstGeom>
          <a:noFill/>
        </p:spPr>
        <p:txBody>
          <a:bodyPr wrap="square" rtlCol="0">
            <a:spAutoFit/>
          </a:bodyPr>
          <a:lstStyle/>
          <a:p>
            <a:pPr>
              <a:lnSpc>
                <a:spcPts val="1290"/>
              </a:lnSpc>
            </a:pPr>
            <a:r>
              <a:rPr lang="en-US" sz="1400" dirty="0">
                <a:latin typeface="Bradley Hand" pitchFamily="2" charset="77"/>
              </a:rPr>
              <a:t>You – XOOM</a:t>
            </a:r>
          </a:p>
          <a:p>
            <a:pPr>
              <a:lnSpc>
                <a:spcPts val="1290"/>
              </a:lnSpc>
            </a:pPr>
            <a:endParaRPr lang="en-US" sz="1400" dirty="0">
              <a:latin typeface="Bradley Hand" pitchFamily="2" charset="77"/>
            </a:endParaRPr>
          </a:p>
          <a:p>
            <a:pPr>
              <a:lnSpc>
                <a:spcPts val="1290"/>
              </a:lnSpc>
            </a:pPr>
            <a:r>
              <a:rPr lang="en-US" sz="1400" dirty="0">
                <a:latin typeface="Bradley Hand" pitchFamily="2" charset="77"/>
              </a:rPr>
              <a:t>You – </a:t>
            </a:r>
            <a:r>
              <a:rPr lang="en-US" sz="1400" dirty="0" err="1">
                <a:latin typeface="Bradley Hand" pitchFamily="2" charset="77"/>
              </a:rPr>
              <a:t>IDSeal</a:t>
            </a:r>
            <a:endParaRPr lang="en-US" sz="1400" dirty="0">
              <a:latin typeface="Bradley Hand" pitchFamily="2" charset="77"/>
            </a:endParaRPr>
          </a:p>
          <a:p>
            <a:pPr>
              <a:lnSpc>
                <a:spcPts val="1290"/>
              </a:lnSpc>
            </a:pPr>
            <a:endParaRPr lang="en-US" sz="1400" dirty="0">
              <a:latin typeface="Bradley Hand" pitchFamily="2" charset="77"/>
            </a:endParaRPr>
          </a:p>
          <a:p>
            <a:pPr>
              <a:lnSpc>
                <a:spcPts val="1290"/>
              </a:lnSpc>
            </a:pPr>
            <a:r>
              <a:rPr lang="en-US" sz="1400" dirty="0">
                <a:latin typeface="Bradley Hand" pitchFamily="2" charset="77"/>
              </a:rPr>
              <a:t>You – </a:t>
            </a:r>
            <a:r>
              <a:rPr lang="en-US" sz="1400" dirty="0" err="1">
                <a:latin typeface="Bradley Hand" pitchFamily="2" charset="77"/>
              </a:rPr>
              <a:t>Truvvi</a:t>
            </a:r>
            <a:endParaRPr lang="en-US" sz="1400" dirty="0">
              <a:latin typeface="Bradley Hand" pitchFamily="2" charset="77"/>
            </a:endParaRPr>
          </a:p>
        </p:txBody>
      </p:sp>
      <p:sp>
        <p:nvSpPr>
          <p:cNvPr id="23" name="TextBox 22">
            <a:extLst>
              <a:ext uri="{FF2B5EF4-FFF2-40B4-BE49-F238E27FC236}">
                <a16:creationId xmlns:a16="http://schemas.microsoft.com/office/drawing/2014/main" id="{E76C2BD2-C4E6-2297-0AC5-CA0AEE64E85E}"/>
              </a:ext>
            </a:extLst>
          </p:cNvPr>
          <p:cNvSpPr txBox="1"/>
          <p:nvPr/>
        </p:nvSpPr>
        <p:spPr>
          <a:xfrm>
            <a:off x="4882534" y="3094163"/>
            <a:ext cx="651993" cy="271228"/>
          </a:xfrm>
          <a:prstGeom prst="rect">
            <a:avLst/>
          </a:prstGeom>
          <a:noFill/>
        </p:spPr>
        <p:txBody>
          <a:bodyPr wrap="square" rtlCol="0">
            <a:spAutoFit/>
          </a:bodyPr>
          <a:lstStyle/>
          <a:p>
            <a:pPr algn="ctr">
              <a:lnSpc>
                <a:spcPts val="1290"/>
              </a:lnSpc>
            </a:pPr>
            <a:r>
              <a:rPr lang="en-US" sz="1400" dirty="0">
                <a:latin typeface="Bradley Hand" pitchFamily="2" charset="77"/>
              </a:rPr>
              <a:t>Zack</a:t>
            </a:r>
          </a:p>
        </p:txBody>
      </p:sp>
      <p:sp>
        <p:nvSpPr>
          <p:cNvPr id="24" name="TextBox 23">
            <a:extLst>
              <a:ext uri="{FF2B5EF4-FFF2-40B4-BE49-F238E27FC236}">
                <a16:creationId xmlns:a16="http://schemas.microsoft.com/office/drawing/2014/main" id="{1E796E75-7A68-17B8-EF0D-DE512C69B0A2}"/>
              </a:ext>
            </a:extLst>
          </p:cNvPr>
          <p:cNvSpPr txBox="1"/>
          <p:nvPr/>
        </p:nvSpPr>
        <p:spPr>
          <a:xfrm>
            <a:off x="5757302" y="3094163"/>
            <a:ext cx="651993" cy="271228"/>
          </a:xfrm>
          <a:prstGeom prst="rect">
            <a:avLst/>
          </a:prstGeom>
          <a:noFill/>
        </p:spPr>
        <p:txBody>
          <a:bodyPr wrap="square" rtlCol="0">
            <a:spAutoFit/>
          </a:bodyPr>
          <a:lstStyle/>
          <a:p>
            <a:pPr algn="ctr">
              <a:lnSpc>
                <a:spcPts val="1290"/>
              </a:lnSpc>
            </a:pPr>
            <a:r>
              <a:rPr lang="en-US" sz="1400" dirty="0">
                <a:latin typeface="Bradley Hand" pitchFamily="2" charset="77"/>
              </a:rPr>
              <a:t>Barb</a:t>
            </a:r>
          </a:p>
        </p:txBody>
      </p:sp>
      <p:sp>
        <p:nvSpPr>
          <p:cNvPr id="25" name="TextBox 24">
            <a:extLst>
              <a:ext uri="{FF2B5EF4-FFF2-40B4-BE49-F238E27FC236}">
                <a16:creationId xmlns:a16="http://schemas.microsoft.com/office/drawing/2014/main" id="{D7823153-0B8E-3D9A-72FA-D6D72AA9B104}"/>
              </a:ext>
            </a:extLst>
          </p:cNvPr>
          <p:cNvSpPr txBox="1"/>
          <p:nvPr/>
        </p:nvSpPr>
        <p:spPr>
          <a:xfrm>
            <a:off x="3719621" y="5197256"/>
            <a:ext cx="651993" cy="294311"/>
          </a:xfrm>
          <a:prstGeom prst="rect">
            <a:avLst/>
          </a:prstGeom>
          <a:noFill/>
        </p:spPr>
        <p:txBody>
          <a:bodyPr wrap="square" rtlCol="0">
            <a:spAutoFit/>
          </a:bodyPr>
          <a:lstStyle/>
          <a:p>
            <a:pPr algn="ctr">
              <a:lnSpc>
                <a:spcPts val="1290"/>
              </a:lnSpc>
            </a:pPr>
            <a:r>
              <a:rPr lang="en-US" sz="2000" b="1" dirty="0">
                <a:latin typeface="Bradley Hand" pitchFamily="2" charset="77"/>
              </a:rPr>
              <a:t>5</a:t>
            </a:r>
            <a:endParaRPr lang="en-US" sz="1400" b="1" dirty="0">
              <a:latin typeface="Bradley Hand" pitchFamily="2" charset="77"/>
            </a:endParaRPr>
          </a:p>
        </p:txBody>
      </p:sp>
      <p:sp>
        <p:nvSpPr>
          <p:cNvPr id="26" name="TextBox 25">
            <a:extLst>
              <a:ext uri="{FF2B5EF4-FFF2-40B4-BE49-F238E27FC236}">
                <a16:creationId xmlns:a16="http://schemas.microsoft.com/office/drawing/2014/main" id="{F9732F4B-39F5-CC20-C136-954467500915}"/>
              </a:ext>
            </a:extLst>
          </p:cNvPr>
          <p:cNvSpPr txBox="1"/>
          <p:nvPr/>
        </p:nvSpPr>
        <p:spPr>
          <a:xfrm>
            <a:off x="4913935" y="4129365"/>
            <a:ext cx="928600" cy="1372812"/>
          </a:xfrm>
          <a:prstGeom prst="rect">
            <a:avLst/>
          </a:prstGeom>
          <a:noFill/>
        </p:spPr>
        <p:txBody>
          <a:bodyPr wrap="square" rtlCol="0">
            <a:spAutoFit/>
          </a:bodyPr>
          <a:lstStyle/>
          <a:p>
            <a:pPr>
              <a:lnSpc>
                <a:spcPts val="1090"/>
              </a:lnSpc>
            </a:pPr>
            <a:r>
              <a:rPr lang="en-US" sz="1200" dirty="0">
                <a:latin typeface="Bradley Hand" pitchFamily="2" charset="77"/>
              </a:rPr>
              <a:t>XOOM</a:t>
            </a:r>
          </a:p>
          <a:p>
            <a:pPr>
              <a:lnSpc>
                <a:spcPts val="1090"/>
              </a:lnSpc>
            </a:pPr>
            <a:endParaRPr lang="en-US" sz="1200" dirty="0">
              <a:latin typeface="Bradley Hand" pitchFamily="2" charset="77"/>
            </a:endParaRPr>
          </a:p>
          <a:p>
            <a:pPr>
              <a:lnSpc>
                <a:spcPts val="1090"/>
              </a:lnSpc>
            </a:pPr>
            <a:r>
              <a:rPr lang="en-US" sz="1200" dirty="0" err="1">
                <a:latin typeface="Bradley Hand" pitchFamily="2" charset="77"/>
              </a:rPr>
              <a:t>IDSeal</a:t>
            </a:r>
            <a:endParaRPr lang="en-US" sz="1200" dirty="0">
              <a:latin typeface="Bradley Hand" pitchFamily="2" charset="77"/>
            </a:endParaRPr>
          </a:p>
          <a:p>
            <a:pPr>
              <a:lnSpc>
                <a:spcPts val="1090"/>
              </a:lnSpc>
            </a:pPr>
            <a:endParaRPr lang="en-US" sz="1200" dirty="0">
              <a:latin typeface="Bradley Hand" pitchFamily="2" charset="77"/>
            </a:endParaRPr>
          </a:p>
          <a:p>
            <a:pPr>
              <a:lnSpc>
                <a:spcPts val="1090"/>
              </a:lnSpc>
            </a:pPr>
            <a:r>
              <a:rPr lang="en-US" sz="1200" dirty="0" err="1">
                <a:latin typeface="Bradley Hand" pitchFamily="2" charset="77"/>
              </a:rPr>
              <a:t>Truvvi</a:t>
            </a:r>
            <a:endParaRPr lang="en-US" sz="1200" dirty="0">
              <a:latin typeface="Bradley Hand" pitchFamily="2" charset="77"/>
            </a:endParaRP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IMPACT</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Flash</a:t>
            </a:r>
          </a:p>
        </p:txBody>
      </p:sp>
      <p:sp>
        <p:nvSpPr>
          <p:cNvPr id="27" name="TextBox 26">
            <a:extLst>
              <a:ext uri="{FF2B5EF4-FFF2-40B4-BE49-F238E27FC236}">
                <a16:creationId xmlns:a16="http://schemas.microsoft.com/office/drawing/2014/main" id="{208441C5-3602-5738-028B-5038AA7EF49F}"/>
              </a:ext>
            </a:extLst>
          </p:cNvPr>
          <p:cNvSpPr txBox="1"/>
          <p:nvPr/>
        </p:nvSpPr>
        <p:spPr>
          <a:xfrm>
            <a:off x="5796724" y="4129365"/>
            <a:ext cx="928600" cy="1372812"/>
          </a:xfrm>
          <a:prstGeom prst="rect">
            <a:avLst/>
          </a:prstGeom>
          <a:noFill/>
        </p:spPr>
        <p:txBody>
          <a:bodyPr wrap="square" rtlCol="0">
            <a:spAutoFit/>
          </a:bodyPr>
          <a:lstStyle/>
          <a:p>
            <a:pPr>
              <a:lnSpc>
                <a:spcPts val="1090"/>
              </a:lnSpc>
            </a:pPr>
            <a:r>
              <a:rPr lang="en-US" sz="1200" dirty="0">
                <a:latin typeface="Bradley Hand" pitchFamily="2" charset="77"/>
              </a:rPr>
              <a:t>XOOM</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Impact</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Flash</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Flash</a:t>
            </a:r>
          </a:p>
          <a:p>
            <a:pPr>
              <a:lnSpc>
                <a:spcPts val="1090"/>
              </a:lnSpc>
            </a:pPr>
            <a:endParaRPr lang="en-US" sz="1200" dirty="0">
              <a:latin typeface="Bradley Hand" pitchFamily="2" charset="77"/>
            </a:endParaRPr>
          </a:p>
          <a:p>
            <a:pPr>
              <a:lnSpc>
                <a:spcPts val="1090"/>
              </a:lnSpc>
            </a:pPr>
            <a:r>
              <a:rPr lang="en-US" sz="1200" dirty="0">
                <a:latin typeface="Bradley Hand" pitchFamily="2" charset="77"/>
              </a:rPr>
              <a:t>Dish</a:t>
            </a:r>
          </a:p>
        </p:txBody>
      </p:sp>
      <p:sp>
        <p:nvSpPr>
          <p:cNvPr id="28" name="TextBox 27">
            <a:extLst>
              <a:ext uri="{FF2B5EF4-FFF2-40B4-BE49-F238E27FC236}">
                <a16:creationId xmlns:a16="http://schemas.microsoft.com/office/drawing/2014/main" id="{E83B3219-926E-C357-9209-C3CAD1F38559}"/>
              </a:ext>
            </a:extLst>
          </p:cNvPr>
          <p:cNvSpPr txBox="1"/>
          <p:nvPr/>
        </p:nvSpPr>
        <p:spPr>
          <a:xfrm>
            <a:off x="4899187" y="3398799"/>
            <a:ext cx="651993" cy="294311"/>
          </a:xfrm>
          <a:prstGeom prst="rect">
            <a:avLst/>
          </a:prstGeom>
          <a:noFill/>
        </p:spPr>
        <p:txBody>
          <a:bodyPr wrap="square" rtlCol="0">
            <a:spAutoFit/>
          </a:bodyPr>
          <a:lstStyle/>
          <a:p>
            <a:pPr algn="ctr">
              <a:lnSpc>
                <a:spcPts val="1290"/>
              </a:lnSpc>
            </a:pPr>
            <a:r>
              <a:rPr lang="en-US" sz="2000" b="1" dirty="0">
                <a:latin typeface="Bradley Hand" pitchFamily="2" charset="77"/>
              </a:rPr>
              <a:t>5</a:t>
            </a:r>
            <a:endParaRPr lang="en-US" sz="1400" b="1" dirty="0">
              <a:latin typeface="Bradley Hand" pitchFamily="2" charset="77"/>
            </a:endParaRPr>
          </a:p>
        </p:txBody>
      </p:sp>
      <p:sp>
        <p:nvSpPr>
          <p:cNvPr id="29" name="TextBox 28">
            <a:extLst>
              <a:ext uri="{FF2B5EF4-FFF2-40B4-BE49-F238E27FC236}">
                <a16:creationId xmlns:a16="http://schemas.microsoft.com/office/drawing/2014/main" id="{C93A76BC-1BC6-A57C-AAD2-65054A3865C8}"/>
              </a:ext>
            </a:extLst>
          </p:cNvPr>
          <p:cNvSpPr txBox="1"/>
          <p:nvPr/>
        </p:nvSpPr>
        <p:spPr>
          <a:xfrm>
            <a:off x="5772553" y="3399716"/>
            <a:ext cx="651993" cy="294311"/>
          </a:xfrm>
          <a:prstGeom prst="rect">
            <a:avLst/>
          </a:prstGeom>
          <a:noFill/>
        </p:spPr>
        <p:txBody>
          <a:bodyPr wrap="square" rtlCol="0">
            <a:spAutoFit/>
          </a:bodyPr>
          <a:lstStyle/>
          <a:p>
            <a:pPr algn="ctr">
              <a:lnSpc>
                <a:spcPts val="1290"/>
              </a:lnSpc>
            </a:pPr>
            <a:r>
              <a:rPr lang="en-US" sz="2000" b="1" dirty="0">
                <a:latin typeface="Bradley Hand" pitchFamily="2" charset="77"/>
              </a:rPr>
              <a:t>5</a:t>
            </a:r>
            <a:endParaRPr lang="en-US" sz="1400" b="1" dirty="0">
              <a:latin typeface="Bradley Hand" pitchFamily="2" charset="77"/>
            </a:endParaRPr>
          </a:p>
        </p:txBody>
      </p:sp>
      <p:sp>
        <p:nvSpPr>
          <p:cNvPr id="30" name="TextBox 29">
            <a:extLst>
              <a:ext uri="{FF2B5EF4-FFF2-40B4-BE49-F238E27FC236}">
                <a16:creationId xmlns:a16="http://schemas.microsoft.com/office/drawing/2014/main" id="{6F76036F-D8D4-1DEB-C7BF-CDE6B5CB1270}"/>
              </a:ext>
            </a:extLst>
          </p:cNvPr>
          <p:cNvSpPr txBox="1"/>
          <p:nvPr/>
        </p:nvSpPr>
        <p:spPr>
          <a:xfrm>
            <a:off x="9924510" y="1078031"/>
            <a:ext cx="2080725" cy="369332"/>
          </a:xfrm>
          <a:prstGeom prst="rect">
            <a:avLst/>
          </a:prstGeom>
          <a:noFill/>
        </p:spPr>
        <p:txBody>
          <a:bodyPr wrap="square" rtlCol="0">
            <a:spAutoFit/>
          </a:bodyPr>
          <a:lstStyle/>
          <a:p>
            <a:r>
              <a:rPr lang="en-US" dirty="0">
                <a:solidFill>
                  <a:schemeClr val="bg1"/>
                </a:solidFill>
                <a:latin typeface="Comic Sans MS" panose="030F0902030302020204" pitchFamily="66" charset="0"/>
              </a:rPr>
              <a:t>You = 5 Services</a:t>
            </a:r>
          </a:p>
        </p:txBody>
      </p:sp>
      <p:sp>
        <p:nvSpPr>
          <p:cNvPr id="31" name="TextBox 30">
            <a:extLst>
              <a:ext uri="{FF2B5EF4-FFF2-40B4-BE49-F238E27FC236}">
                <a16:creationId xmlns:a16="http://schemas.microsoft.com/office/drawing/2014/main" id="{0A527DFD-654A-B6D0-CE68-E2CE16C355BB}"/>
              </a:ext>
            </a:extLst>
          </p:cNvPr>
          <p:cNvSpPr txBox="1"/>
          <p:nvPr/>
        </p:nvSpPr>
        <p:spPr>
          <a:xfrm>
            <a:off x="9924510" y="1515625"/>
            <a:ext cx="2267490" cy="369332"/>
          </a:xfrm>
          <a:prstGeom prst="rect">
            <a:avLst/>
          </a:prstGeom>
          <a:noFill/>
        </p:spPr>
        <p:txBody>
          <a:bodyPr wrap="square" rtlCol="0">
            <a:spAutoFit/>
          </a:bodyPr>
          <a:lstStyle/>
          <a:p>
            <a:r>
              <a:rPr lang="en-US" dirty="0">
                <a:solidFill>
                  <a:schemeClr val="bg1"/>
                </a:solidFill>
                <a:latin typeface="Comic Sans MS" panose="030F0902030302020204" pitchFamily="66" charset="0"/>
              </a:rPr>
              <a:t>Team = 10 Services</a:t>
            </a:r>
          </a:p>
        </p:txBody>
      </p:sp>
      <p:sp>
        <p:nvSpPr>
          <p:cNvPr id="32" name="TextBox 31">
            <a:extLst>
              <a:ext uri="{FF2B5EF4-FFF2-40B4-BE49-F238E27FC236}">
                <a16:creationId xmlns:a16="http://schemas.microsoft.com/office/drawing/2014/main" id="{A6DC5F76-B899-C439-4A7C-2CA91CC9306C}"/>
              </a:ext>
            </a:extLst>
          </p:cNvPr>
          <p:cNvSpPr txBox="1"/>
          <p:nvPr/>
        </p:nvSpPr>
        <p:spPr>
          <a:xfrm>
            <a:off x="9924510" y="1953219"/>
            <a:ext cx="2267490" cy="369332"/>
          </a:xfrm>
          <a:prstGeom prst="rect">
            <a:avLst/>
          </a:prstGeom>
          <a:noFill/>
        </p:spPr>
        <p:txBody>
          <a:bodyPr wrap="square" rtlCol="0">
            <a:spAutoFit/>
          </a:bodyPr>
          <a:lstStyle/>
          <a:p>
            <a:r>
              <a:rPr lang="en-US" dirty="0">
                <a:solidFill>
                  <a:schemeClr val="bg1"/>
                </a:solidFill>
                <a:latin typeface="Comic Sans MS" panose="030F0902030302020204" pitchFamily="66" charset="0"/>
              </a:rPr>
              <a:t>Total = 15 Services</a:t>
            </a:r>
          </a:p>
        </p:txBody>
      </p:sp>
      <p:sp>
        <p:nvSpPr>
          <p:cNvPr id="33" name="TextBox 32">
            <a:extLst>
              <a:ext uri="{FF2B5EF4-FFF2-40B4-BE49-F238E27FC236}">
                <a16:creationId xmlns:a16="http://schemas.microsoft.com/office/drawing/2014/main" id="{FFF3FCBA-C6A5-B16A-AC97-A885868B845A}"/>
              </a:ext>
            </a:extLst>
          </p:cNvPr>
          <p:cNvSpPr txBox="1"/>
          <p:nvPr/>
        </p:nvSpPr>
        <p:spPr>
          <a:xfrm>
            <a:off x="153629" y="1315570"/>
            <a:ext cx="2250322" cy="1138773"/>
          </a:xfrm>
          <a:prstGeom prst="rect">
            <a:avLst/>
          </a:prstGeom>
          <a:noFill/>
        </p:spPr>
        <p:txBody>
          <a:bodyPr wrap="square" rtlCol="0">
            <a:spAutoFit/>
          </a:bodyPr>
          <a:lstStyle/>
          <a:p>
            <a:pPr algn="ctr"/>
            <a:r>
              <a:rPr lang="en-US" sz="1400" dirty="0">
                <a:solidFill>
                  <a:schemeClr val="bg1"/>
                </a:solidFill>
                <a:latin typeface="Comic Sans MS" panose="030F0902030302020204" pitchFamily="66" charset="0"/>
              </a:rPr>
              <a:t>Personal Customer Bonus</a:t>
            </a:r>
          </a:p>
          <a:p>
            <a:pPr algn="ctr"/>
            <a:r>
              <a:rPr lang="en-US" sz="5400" dirty="0">
                <a:solidFill>
                  <a:schemeClr val="bg1"/>
                </a:solidFill>
                <a:latin typeface="Comic Sans MS" panose="030F0902030302020204" pitchFamily="66" charset="0"/>
              </a:rPr>
              <a:t>$200</a:t>
            </a:r>
          </a:p>
        </p:txBody>
      </p:sp>
      <p:sp>
        <p:nvSpPr>
          <p:cNvPr id="35" name="TextBox 34">
            <a:extLst>
              <a:ext uri="{FF2B5EF4-FFF2-40B4-BE49-F238E27FC236}">
                <a16:creationId xmlns:a16="http://schemas.microsoft.com/office/drawing/2014/main" id="{F2535F0F-8D83-D980-37FC-E9AF0DC8A325}"/>
              </a:ext>
            </a:extLst>
          </p:cNvPr>
          <p:cNvSpPr txBox="1"/>
          <p:nvPr/>
        </p:nvSpPr>
        <p:spPr>
          <a:xfrm>
            <a:off x="186764" y="2454343"/>
            <a:ext cx="2250322" cy="1138773"/>
          </a:xfrm>
          <a:prstGeom prst="rect">
            <a:avLst/>
          </a:prstGeom>
          <a:noFill/>
        </p:spPr>
        <p:txBody>
          <a:bodyPr wrap="square" rtlCol="0">
            <a:spAutoFit/>
          </a:bodyPr>
          <a:lstStyle/>
          <a:p>
            <a:pPr algn="ctr"/>
            <a:r>
              <a:rPr lang="en-US" sz="1400" dirty="0">
                <a:solidFill>
                  <a:schemeClr val="bg1"/>
                </a:solidFill>
                <a:latin typeface="Comic Sans MS" panose="030F0902030302020204" pitchFamily="66" charset="0"/>
              </a:rPr>
              <a:t>ETL in 30 Days</a:t>
            </a:r>
          </a:p>
          <a:p>
            <a:pPr algn="ctr"/>
            <a:r>
              <a:rPr lang="en-US" sz="5400" dirty="0">
                <a:solidFill>
                  <a:schemeClr val="bg1"/>
                </a:solidFill>
                <a:latin typeface="Comic Sans MS" panose="030F0902030302020204" pitchFamily="66" charset="0"/>
              </a:rPr>
              <a:t>$400</a:t>
            </a:r>
          </a:p>
        </p:txBody>
      </p:sp>
      <p:sp>
        <p:nvSpPr>
          <p:cNvPr id="36" name="TextBox 35">
            <a:extLst>
              <a:ext uri="{FF2B5EF4-FFF2-40B4-BE49-F238E27FC236}">
                <a16:creationId xmlns:a16="http://schemas.microsoft.com/office/drawing/2014/main" id="{9EA4AF33-8CAE-6F31-6BD4-CDB23F5D1F8C}"/>
              </a:ext>
            </a:extLst>
          </p:cNvPr>
          <p:cNvSpPr txBox="1"/>
          <p:nvPr/>
        </p:nvSpPr>
        <p:spPr>
          <a:xfrm rot="20972139">
            <a:off x="3154954" y="2585113"/>
            <a:ext cx="5283540" cy="2215991"/>
          </a:xfrm>
          <a:prstGeom prst="rect">
            <a:avLst/>
          </a:prstGeom>
          <a:noFill/>
        </p:spPr>
        <p:txBody>
          <a:bodyPr wrap="square" rtlCol="0">
            <a:spAutoFit/>
          </a:bodyPr>
          <a:lstStyle/>
          <a:p>
            <a:pPr algn="ctr"/>
            <a:r>
              <a:rPr lang="en-US" sz="13800" b="1" dirty="0">
                <a:solidFill>
                  <a:srgbClr val="008000"/>
                </a:solidFill>
                <a:effectLst>
                  <a:outerShdw blurRad="50800" dist="38100" dir="2700000" algn="tl" rotWithShape="0">
                    <a:prstClr val="black">
                      <a:alpha val="40000"/>
                    </a:prstClr>
                  </a:outerShdw>
                </a:effectLst>
                <a:latin typeface="Comic Sans MS" panose="030F0902030302020204" pitchFamily="66" charset="0"/>
              </a:rPr>
              <a:t>$600</a:t>
            </a:r>
          </a:p>
        </p:txBody>
      </p:sp>
      <p:sp>
        <p:nvSpPr>
          <p:cNvPr id="2" name="TextBox 1">
            <a:extLst>
              <a:ext uri="{FF2B5EF4-FFF2-40B4-BE49-F238E27FC236}">
                <a16:creationId xmlns:a16="http://schemas.microsoft.com/office/drawing/2014/main" id="{417500DF-EB66-ED0F-31B7-B576A23044AD}"/>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alibri" panose="020F0502020204030204"/>
                <a:ea typeface="Roboto" panose="02000000000000000000" pitchFamily="2" charset="0"/>
                <a:cs typeface="Calibri Light" panose="020F0302020204030204" pitchFamily="34" charset="0"/>
              </a:rPr>
              <a:t>LegacyPartners.biz</a:t>
            </a:r>
            <a:endParaRPr kumimoji="0" lang="en-US" sz="1800" b="0" i="1"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alibri" panose="020F0502020204030204"/>
                <a:ea typeface="Roboto" panose="02000000000000000000" pitchFamily="2" charset="0"/>
                <a:cs typeface="Calibri Light" panose="020F0302020204030204" pitchFamily="34" charset="0"/>
              </a:rPr>
              <a:t>TheSVPSystem.com</a:t>
            </a:r>
            <a:endParaRPr kumimoji="0" lang="en-US" sz="1800" b="0" i="1"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Calibri Light" panose="020F0302020204030204" pitchFamily="34" charset="0"/>
            </a:endParaRPr>
          </a:p>
        </p:txBody>
      </p:sp>
      <p:pic>
        <p:nvPicPr>
          <p:cNvPr id="4" name="Picture 3">
            <a:extLst>
              <a:ext uri="{FF2B5EF4-FFF2-40B4-BE49-F238E27FC236}">
                <a16:creationId xmlns:a16="http://schemas.microsoft.com/office/drawing/2014/main" id="{8C956690-4B31-5C63-AB72-B4A61F1AC562}"/>
              </a:ext>
            </a:extLst>
          </p:cNvPr>
          <p:cNvPicPr>
            <a:picLocks noChangeAspect="1"/>
          </p:cNvPicPr>
          <p:nvPr/>
        </p:nvPicPr>
        <p:blipFill>
          <a:blip r:embed="rId4"/>
          <a:srcRect t="14626" b="14626"/>
          <a:stretch/>
        </p:blipFill>
        <p:spPr>
          <a:xfrm>
            <a:off x="10115455" y="6438549"/>
            <a:ext cx="1920246" cy="274320"/>
          </a:xfrm>
          <a:prstGeom prst="rect">
            <a:avLst/>
          </a:prstGeom>
        </p:spPr>
      </p:pic>
      <p:pic>
        <p:nvPicPr>
          <p:cNvPr id="5" name="Picture 4">
            <a:extLst>
              <a:ext uri="{FF2B5EF4-FFF2-40B4-BE49-F238E27FC236}">
                <a16:creationId xmlns:a16="http://schemas.microsoft.com/office/drawing/2014/main" id="{588F1354-1AC1-25B6-E680-CDF6E391F05F}"/>
              </a:ext>
            </a:extLst>
          </p:cNvPr>
          <p:cNvPicPr>
            <a:picLocks noChangeAspect="1"/>
          </p:cNvPicPr>
          <p:nvPr/>
        </p:nvPicPr>
        <p:blipFill>
          <a:blip r:embed="rId5"/>
          <a:srcRect/>
          <a:stretch/>
        </p:blipFill>
        <p:spPr>
          <a:xfrm>
            <a:off x="10038298" y="6139846"/>
            <a:ext cx="2080726" cy="378618"/>
          </a:xfrm>
          <a:prstGeom prst="rect">
            <a:avLst/>
          </a:prstGeom>
        </p:spPr>
      </p:pic>
      <p:sp>
        <p:nvSpPr>
          <p:cNvPr id="3" name="TextBox 2">
            <a:extLst>
              <a:ext uri="{FF2B5EF4-FFF2-40B4-BE49-F238E27FC236}">
                <a16:creationId xmlns:a16="http://schemas.microsoft.com/office/drawing/2014/main" id="{521C4445-2E4B-39D6-2A72-9B5B4D038857}"/>
              </a:ext>
            </a:extLst>
          </p:cNvPr>
          <p:cNvSpPr txBox="1"/>
          <p:nvPr/>
        </p:nvSpPr>
        <p:spPr>
          <a:xfrm>
            <a:off x="153629" y="1315570"/>
            <a:ext cx="2250322" cy="1138773"/>
          </a:xfrm>
          <a:prstGeom prst="rect">
            <a:avLst/>
          </a:prstGeom>
          <a:noFill/>
        </p:spPr>
        <p:txBody>
          <a:bodyPr wrap="square" rtlCol="0">
            <a:spAutoFit/>
          </a:bodyPr>
          <a:lstStyle/>
          <a:p>
            <a:pPr algn="ctr"/>
            <a:r>
              <a:rPr lang="en-US" sz="1400" dirty="0">
                <a:solidFill>
                  <a:schemeClr val="bg1"/>
                </a:solidFill>
                <a:latin typeface="Comic Sans MS" panose="030F0902030302020204" pitchFamily="66" charset="0"/>
              </a:rPr>
              <a:t>Personal Customer Bonus</a:t>
            </a:r>
          </a:p>
          <a:p>
            <a:pPr algn="ctr"/>
            <a:r>
              <a:rPr lang="en-US" sz="5400" dirty="0">
                <a:solidFill>
                  <a:schemeClr val="bg1"/>
                </a:solidFill>
                <a:latin typeface="Comic Sans MS" panose="030F0902030302020204" pitchFamily="66" charset="0"/>
              </a:rPr>
              <a:t>$100</a:t>
            </a:r>
          </a:p>
        </p:txBody>
      </p:sp>
      <p:sp>
        <p:nvSpPr>
          <p:cNvPr id="6" name="TextBox 5">
            <a:extLst>
              <a:ext uri="{FF2B5EF4-FFF2-40B4-BE49-F238E27FC236}">
                <a16:creationId xmlns:a16="http://schemas.microsoft.com/office/drawing/2014/main" id="{1D0EDE25-9D29-3B34-2C2D-10CBF6A8E2DE}"/>
              </a:ext>
            </a:extLst>
          </p:cNvPr>
          <p:cNvSpPr txBox="1"/>
          <p:nvPr/>
        </p:nvSpPr>
        <p:spPr>
          <a:xfrm>
            <a:off x="9924510" y="1078031"/>
            <a:ext cx="2080725" cy="369332"/>
          </a:xfrm>
          <a:prstGeom prst="rect">
            <a:avLst/>
          </a:prstGeom>
          <a:noFill/>
        </p:spPr>
        <p:txBody>
          <a:bodyPr wrap="square" rtlCol="0">
            <a:spAutoFit/>
          </a:bodyPr>
          <a:lstStyle/>
          <a:p>
            <a:r>
              <a:rPr lang="en-US" dirty="0">
                <a:solidFill>
                  <a:schemeClr val="bg1"/>
                </a:solidFill>
                <a:latin typeface="Comic Sans MS" panose="030F0902030302020204" pitchFamily="66" charset="0"/>
              </a:rPr>
              <a:t>You = 3 Services</a:t>
            </a:r>
          </a:p>
        </p:txBody>
      </p:sp>
    </p:spTree>
    <p:extLst>
      <p:ext uri="{BB962C8B-B14F-4D97-AF65-F5344CB8AC3E}">
        <p14:creationId xmlns:p14="http://schemas.microsoft.com/office/powerpoint/2010/main" val="201273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250"/>
                                        <p:tgtEl>
                                          <p:spTgt spid="18">
                                            <p:txEl>
                                              <p:pRg st="0" end="0"/>
                                            </p:txEl>
                                          </p:spTgt>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animEffect transition="in" filter="wipe(left)">
                                      <p:cBhvr>
                                        <p:cTn id="11" dur="250"/>
                                        <p:tgtEl>
                                          <p:spTgt spid="18">
                                            <p:txEl>
                                              <p:pRg st="1" end="1"/>
                                            </p:txEl>
                                          </p:spTgt>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animEffect transition="in" filter="wipe(left)">
                                      <p:cBhvr>
                                        <p:cTn id="15" dur="250"/>
                                        <p:tgtEl>
                                          <p:spTgt spid="18">
                                            <p:txEl>
                                              <p:pRg st="2" end="2"/>
                                            </p:txEl>
                                          </p:spTgt>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wipe(left)">
                                      <p:cBhvr>
                                        <p:cTn id="19" dur="250"/>
                                        <p:tgtEl>
                                          <p:spTgt spid="18">
                                            <p:txEl>
                                              <p:pRg st="3" end="3"/>
                                            </p:txEl>
                                          </p:spTgt>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animEffect transition="in" filter="wipe(left)">
                                      <p:cBhvr>
                                        <p:cTn id="23" dur="250"/>
                                        <p:tgtEl>
                                          <p:spTgt spid="18">
                                            <p:txEl>
                                              <p:pRg st="4" end="4"/>
                                            </p:txEl>
                                          </p:spTgt>
                                        </p:tgtEl>
                                      </p:cBhvr>
                                    </p:animEffect>
                                  </p:childTnLst>
                                </p:cTn>
                              </p:par>
                            </p:childTnLst>
                          </p:cTn>
                        </p:par>
                        <p:par>
                          <p:cTn id="24" fill="hold">
                            <p:stCondLst>
                              <p:cond delay="1250"/>
                            </p:stCondLst>
                            <p:childTnLst>
                              <p:par>
                                <p:cTn id="25" presetID="22" presetClass="entr" presetSubtype="8" fill="hold" nodeType="after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Effect transition="in" filter="wipe(left)">
                                      <p:cBhvr>
                                        <p:cTn id="27" dur="250"/>
                                        <p:tgtEl>
                                          <p:spTgt spid="18">
                                            <p:txEl>
                                              <p:pRg st="5" end="5"/>
                                            </p:txEl>
                                          </p:spTgt>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animEffect transition="in" filter="wipe(left)">
                                      <p:cBhvr>
                                        <p:cTn id="31" dur="250"/>
                                        <p:tgtEl>
                                          <p:spTgt spid="18">
                                            <p:txEl>
                                              <p:pRg st="6" end="6"/>
                                            </p:txEl>
                                          </p:spTgt>
                                        </p:tgtEl>
                                      </p:cBhvr>
                                    </p:animEffect>
                                  </p:childTnLst>
                                </p:cTn>
                              </p:par>
                            </p:childTnLst>
                          </p:cTn>
                        </p:par>
                        <p:par>
                          <p:cTn id="32" fill="hold">
                            <p:stCondLst>
                              <p:cond delay="1750"/>
                            </p:stCondLst>
                            <p:childTnLst>
                              <p:par>
                                <p:cTn id="33" presetID="22" presetClass="entr" presetSubtype="8" fill="hold" nodeType="afterEffect">
                                  <p:stCondLst>
                                    <p:cond delay="0"/>
                                  </p:stCondLst>
                                  <p:childTnLst>
                                    <p:set>
                                      <p:cBhvr>
                                        <p:cTn id="34" dur="1" fill="hold">
                                          <p:stCondLst>
                                            <p:cond delay="0"/>
                                          </p:stCondLst>
                                        </p:cTn>
                                        <p:tgtEl>
                                          <p:spTgt spid="18">
                                            <p:txEl>
                                              <p:pRg st="7" end="7"/>
                                            </p:txEl>
                                          </p:spTgt>
                                        </p:tgtEl>
                                        <p:attrNameLst>
                                          <p:attrName>style.visibility</p:attrName>
                                        </p:attrNameLst>
                                      </p:cBhvr>
                                      <p:to>
                                        <p:strVal val="visible"/>
                                      </p:to>
                                    </p:set>
                                    <p:animEffect transition="in" filter="wipe(left)">
                                      <p:cBhvr>
                                        <p:cTn id="35" dur="250"/>
                                        <p:tgtEl>
                                          <p:spTgt spid="18">
                                            <p:txEl>
                                              <p:pRg st="7" end="7"/>
                                            </p:txEl>
                                          </p:spTgt>
                                        </p:tgtEl>
                                      </p:cBhvr>
                                    </p:animEffect>
                                  </p:childTnLst>
                                </p:cTn>
                              </p:par>
                            </p:childTnLst>
                          </p:cTn>
                        </p:par>
                        <p:par>
                          <p:cTn id="36" fill="hold">
                            <p:stCondLst>
                              <p:cond delay="2000"/>
                            </p:stCondLst>
                            <p:childTnLst>
                              <p:par>
                                <p:cTn id="37" presetID="22" presetClass="entr" presetSubtype="8" fill="hold" nodeType="afterEffect">
                                  <p:stCondLst>
                                    <p:cond delay="0"/>
                                  </p:stCondLst>
                                  <p:childTnLst>
                                    <p:set>
                                      <p:cBhvr>
                                        <p:cTn id="38" dur="1" fill="hold">
                                          <p:stCondLst>
                                            <p:cond delay="0"/>
                                          </p:stCondLst>
                                        </p:cTn>
                                        <p:tgtEl>
                                          <p:spTgt spid="18">
                                            <p:txEl>
                                              <p:pRg st="8" end="8"/>
                                            </p:txEl>
                                          </p:spTgt>
                                        </p:tgtEl>
                                        <p:attrNameLst>
                                          <p:attrName>style.visibility</p:attrName>
                                        </p:attrNameLst>
                                      </p:cBhvr>
                                      <p:to>
                                        <p:strVal val="visible"/>
                                      </p:to>
                                    </p:set>
                                    <p:animEffect transition="in" filter="wipe(left)">
                                      <p:cBhvr>
                                        <p:cTn id="39" dur="250"/>
                                        <p:tgtEl>
                                          <p:spTgt spid="18">
                                            <p:txEl>
                                              <p:pRg st="8" end="8"/>
                                            </p:txEl>
                                          </p:spTgt>
                                        </p:tgtEl>
                                      </p:cBhvr>
                                    </p:animEffect>
                                  </p:childTnLst>
                                </p:cTn>
                              </p:par>
                            </p:childTnLst>
                          </p:cTn>
                        </p:par>
                        <p:par>
                          <p:cTn id="40" fill="hold">
                            <p:stCondLst>
                              <p:cond delay="2250"/>
                            </p:stCondLst>
                            <p:childTnLst>
                              <p:par>
                                <p:cTn id="41" presetID="22" presetClass="entr" presetSubtype="8" fill="hold" nodeType="afterEffect">
                                  <p:stCondLst>
                                    <p:cond delay="0"/>
                                  </p:stCondLst>
                                  <p:childTnLst>
                                    <p:set>
                                      <p:cBhvr>
                                        <p:cTn id="42" dur="1" fill="hold">
                                          <p:stCondLst>
                                            <p:cond delay="0"/>
                                          </p:stCondLst>
                                        </p:cTn>
                                        <p:tgtEl>
                                          <p:spTgt spid="18">
                                            <p:txEl>
                                              <p:pRg st="9" end="9"/>
                                            </p:txEl>
                                          </p:spTgt>
                                        </p:tgtEl>
                                        <p:attrNameLst>
                                          <p:attrName>style.visibility</p:attrName>
                                        </p:attrNameLst>
                                      </p:cBhvr>
                                      <p:to>
                                        <p:strVal val="visible"/>
                                      </p:to>
                                    </p:set>
                                    <p:animEffect transition="in" filter="wipe(left)">
                                      <p:cBhvr>
                                        <p:cTn id="43" dur="250"/>
                                        <p:tgtEl>
                                          <p:spTgt spid="18">
                                            <p:txEl>
                                              <p:pRg st="9" end="9"/>
                                            </p:txEl>
                                          </p:spTgt>
                                        </p:tgtEl>
                                      </p:cBhvr>
                                    </p:animEffect>
                                  </p:childTnLst>
                                </p:cTn>
                              </p:par>
                            </p:childTnLst>
                          </p:cTn>
                        </p:par>
                        <p:par>
                          <p:cTn id="44" fill="hold">
                            <p:stCondLst>
                              <p:cond delay="2500"/>
                            </p:stCondLst>
                            <p:childTnLst>
                              <p:par>
                                <p:cTn id="45" presetID="22" presetClass="entr" presetSubtype="8" fill="hold" nodeType="afterEffect">
                                  <p:stCondLst>
                                    <p:cond delay="0"/>
                                  </p:stCondLst>
                                  <p:childTnLst>
                                    <p:set>
                                      <p:cBhvr>
                                        <p:cTn id="46" dur="1" fill="hold">
                                          <p:stCondLst>
                                            <p:cond delay="0"/>
                                          </p:stCondLst>
                                        </p:cTn>
                                        <p:tgtEl>
                                          <p:spTgt spid="18">
                                            <p:txEl>
                                              <p:pRg st="10" end="10"/>
                                            </p:txEl>
                                          </p:spTgt>
                                        </p:tgtEl>
                                        <p:attrNameLst>
                                          <p:attrName>style.visibility</p:attrName>
                                        </p:attrNameLst>
                                      </p:cBhvr>
                                      <p:to>
                                        <p:strVal val="visible"/>
                                      </p:to>
                                    </p:set>
                                    <p:animEffect transition="in" filter="wipe(left)">
                                      <p:cBhvr>
                                        <p:cTn id="47" dur="250"/>
                                        <p:tgtEl>
                                          <p:spTgt spid="18">
                                            <p:txEl>
                                              <p:pRg st="10" end="10"/>
                                            </p:txEl>
                                          </p:spTgt>
                                        </p:tgtEl>
                                      </p:cBhvr>
                                    </p:animEffect>
                                  </p:childTnLst>
                                </p:cTn>
                              </p:par>
                            </p:childTnLst>
                          </p:cTn>
                        </p:par>
                        <p:par>
                          <p:cTn id="48" fill="hold">
                            <p:stCondLst>
                              <p:cond delay="2750"/>
                            </p:stCondLst>
                            <p:childTnLst>
                              <p:par>
                                <p:cTn id="49" presetID="22" presetClass="entr" presetSubtype="8" fill="hold" nodeType="afterEffect">
                                  <p:stCondLst>
                                    <p:cond delay="0"/>
                                  </p:stCondLst>
                                  <p:childTnLst>
                                    <p:set>
                                      <p:cBhvr>
                                        <p:cTn id="50" dur="1" fill="hold">
                                          <p:stCondLst>
                                            <p:cond delay="0"/>
                                          </p:stCondLst>
                                        </p:cTn>
                                        <p:tgtEl>
                                          <p:spTgt spid="18">
                                            <p:txEl>
                                              <p:pRg st="11" end="11"/>
                                            </p:txEl>
                                          </p:spTgt>
                                        </p:tgtEl>
                                        <p:attrNameLst>
                                          <p:attrName>style.visibility</p:attrName>
                                        </p:attrNameLst>
                                      </p:cBhvr>
                                      <p:to>
                                        <p:strVal val="visible"/>
                                      </p:to>
                                    </p:set>
                                    <p:animEffect transition="in" filter="wipe(left)">
                                      <p:cBhvr>
                                        <p:cTn id="51" dur="250"/>
                                        <p:tgtEl>
                                          <p:spTgt spid="18">
                                            <p:txEl>
                                              <p:pRg st="11" end="11"/>
                                            </p:txEl>
                                          </p:spTgt>
                                        </p:tgtEl>
                                      </p:cBhvr>
                                    </p:animEffect>
                                  </p:childTnLst>
                                </p:cTn>
                              </p:par>
                            </p:childTnLst>
                          </p:cTn>
                        </p:par>
                        <p:par>
                          <p:cTn id="52" fill="hold">
                            <p:stCondLst>
                              <p:cond delay="3000"/>
                            </p:stCondLst>
                            <p:childTnLst>
                              <p:par>
                                <p:cTn id="53" presetID="22" presetClass="entr" presetSubtype="8" fill="hold" nodeType="afterEffect">
                                  <p:stCondLst>
                                    <p:cond delay="0"/>
                                  </p:stCondLst>
                                  <p:childTnLst>
                                    <p:set>
                                      <p:cBhvr>
                                        <p:cTn id="54" dur="1" fill="hold">
                                          <p:stCondLst>
                                            <p:cond delay="0"/>
                                          </p:stCondLst>
                                        </p:cTn>
                                        <p:tgtEl>
                                          <p:spTgt spid="18">
                                            <p:txEl>
                                              <p:pRg st="12" end="12"/>
                                            </p:txEl>
                                          </p:spTgt>
                                        </p:tgtEl>
                                        <p:attrNameLst>
                                          <p:attrName>style.visibility</p:attrName>
                                        </p:attrNameLst>
                                      </p:cBhvr>
                                      <p:to>
                                        <p:strVal val="visible"/>
                                      </p:to>
                                    </p:set>
                                    <p:animEffect transition="in" filter="wipe(left)">
                                      <p:cBhvr>
                                        <p:cTn id="55" dur="250"/>
                                        <p:tgtEl>
                                          <p:spTgt spid="18">
                                            <p:txEl>
                                              <p:pRg st="12" end="12"/>
                                            </p:txEl>
                                          </p:spTgt>
                                        </p:tgtEl>
                                      </p:cBhvr>
                                    </p:animEffect>
                                  </p:childTnLst>
                                </p:cTn>
                              </p:par>
                            </p:childTnLst>
                          </p:cTn>
                        </p:par>
                        <p:par>
                          <p:cTn id="56" fill="hold">
                            <p:stCondLst>
                              <p:cond delay="3250"/>
                            </p:stCondLst>
                            <p:childTnLst>
                              <p:par>
                                <p:cTn id="57" presetID="22" presetClass="entr" presetSubtype="8" fill="hold" nodeType="afterEffect">
                                  <p:stCondLst>
                                    <p:cond delay="0"/>
                                  </p:stCondLst>
                                  <p:childTnLst>
                                    <p:set>
                                      <p:cBhvr>
                                        <p:cTn id="58" dur="1" fill="hold">
                                          <p:stCondLst>
                                            <p:cond delay="0"/>
                                          </p:stCondLst>
                                        </p:cTn>
                                        <p:tgtEl>
                                          <p:spTgt spid="18">
                                            <p:txEl>
                                              <p:pRg st="13" end="13"/>
                                            </p:txEl>
                                          </p:spTgt>
                                        </p:tgtEl>
                                        <p:attrNameLst>
                                          <p:attrName>style.visibility</p:attrName>
                                        </p:attrNameLst>
                                      </p:cBhvr>
                                      <p:to>
                                        <p:strVal val="visible"/>
                                      </p:to>
                                    </p:set>
                                    <p:animEffect transition="in" filter="wipe(left)">
                                      <p:cBhvr>
                                        <p:cTn id="59" dur="250"/>
                                        <p:tgtEl>
                                          <p:spTgt spid="18">
                                            <p:txEl>
                                              <p:pRg st="13" end="13"/>
                                            </p:txEl>
                                          </p:spTgt>
                                        </p:tgtEl>
                                      </p:cBhvr>
                                    </p:animEffect>
                                  </p:childTnLst>
                                </p:cTn>
                              </p:par>
                            </p:childTnLst>
                          </p:cTn>
                        </p:par>
                        <p:par>
                          <p:cTn id="60" fill="hold">
                            <p:stCondLst>
                              <p:cond delay="3500"/>
                            </p:stCondLst>
                            <p:childTnLst>
                              <p:par>
                                <p:cTn id="61" presetID="22" presetClass="entr" presetSubtype="8" fill="hold" nodeType="afterEffect">
                                  <p:stCondLst>
                                    <p:cond delay="0"/>
                                  </p:stCondLst>
                                  <p:childTnLst>
                                    <p:set>
                                      <p:cBhvr>
                                        <p:cTn id="62" dur="1" fill="hold">
                                          <p:stCondLst>
                                            <p:cond delay="0"/>
                                          </p:stCondLst>
                                        </p:cTn>
                                        <p:tgtEl>
                                          <p:spTgt spid="18">
                                            <p:txEl>
                                              <p:pRg st="14" end="14"/>
                                            </p:txEl>
                                          </p:spTgt>
                                        </p:tgtEl>
                                        <p:attrNameLst>
                                          <p:attrName>style.visibility</p:attrName>
                                        </p:attrNameLst>
                                      </p:cBhvr>
                                      <p:to>
                                        <p:strVal val="visible"/>
                                      </p:to>
                                    </p:set>
                                    <p:animEffect transition="in" filter="wipe(left)">
                                      <p:cBhvr>
                                        <p:cTn id="63" dur="250"/>
                                        <p:tgtEl>
                                          <p:spTgt spid="18">
                                            <p:txEl>
                                              <p:pRg st="14" end="14"/>
                                            </p:txEl>
                                          </p:spTgt>
                                        </p:tgtEl>
                                      </p:cBhvr>
                                    </p:animEffect>
                                  </p:childTnLst>
                                </p:cTn>
                              </p:par>
                            </p:childTnLst>
                          </p:cTn>
                        </p:par>
                        <p:par>
                          <p:cTn id="64" fill="hold">
                            <p:stCondLst>
                              <p:cond delay="3750"/>
                            </p:stCondLst>
                            <p:childTnLst>
                              <p:par>
                                <p:cTn id="65" presetID="22" presetClass="entr" presetSubtype="8" fill="hold" nodeType="afterEffect">
                                  <p:stCondLst>
                                    <p:cond delay="0"/>
                                  </p:stCondLst>
                                  <p:childTnLst>
                                    <p:set>
                                      <p:cBhvr>
                                        <p:cTn id="66" dur="1" fill="hold">
                                          <p:stCondLst>
                                            <p:cond delay="0"/>
                                          </p:stCondLst>
                                        </p:cTn>
                                        <p:tgtEl>
                                          <p:spTgt spid="18">
                                            <p:txEl>
                                              <p:pRg st="15" end="15"/>
                                            </p:txEl>
                                          </p:spTgt>
                                        </p:tgtEl>
                                        <p:attrNameLst>
                                          <p:attrName>style.visibility</p:attrName>
                                        </p:attrNameLst>
                                      </p:cBhvr>
                                      <p:to>
                                        <p:strVal val="visible"/>
                                      </p:to>
                                    </p:set>
                                    <p:animEffect transition="in" filter="wipe(left)">
                                      <p:cBhvr>
                                        <p:cTn id="67" dur="250"/>
                                        <p:tgtEl>
                                          <p:spTgt spid="18">
                                            <p:txEl>
                                              <p:pRg st="15" end="15"/>
                                            </p:txEl>
                                          </p:spTgt>
                                        </p:tgtEl>
                                      </p:cBhvr>
                                    </p:animEffect>
                                  </p:childTnLst>
                                </p:cTn>
                              </p:par>
                            </p:childTnLst>
                          </p:cTn>
                        </p:par>
                        <p:par>
                          <p:cTn id="68" fill="hold">
                            <p:stCondLst>
                              <p:cond delay="4000"/>
                            </p:stCondLst>
                            <p:childTnLst>
                              <p:par>
                                <p:cTn id="69" presetID="22" presetClass="entr" presetSubtype="8" fill="hold" nodeType="afterEffect">
                                  <p:stCondLst>
                                    <p:cond delay="0"/>
                                  </p:stCondLst>
                                  <p:childTnLst>
                                    <p:set>
                                      <p:cBhvr>
                                        <p:cTn id="70" dur="1" fill="hold">
                                          <p:stCondLst>
                                            <p:cond delay="0"/>
                                          </p:stCondLst>
                                        </p:cTn>
                                        <p:tgtEl>
                                          <p:spTgt spid="18">
                                            <p:txEl>
                                              <p:pRg st="16" end="16"/>
                                            </p:txEl>
                                          </p:spTgt>
                                        </p:tgtEl>
                                        <p:attrNameLst>
                                          <p:attrName>style.visibility</p:attrName>
                                        </p:attrNameLst>
                                      </p:cBhvr>
                                      <p:to>
                                        <p:strVal val="visible"/>
                                      </p:to>
                                    </p:set>
                                    <p:animEffect transition="in" filter="wipe(left)">
                                      <p:cBhvr>
                                        <p:cTn id="71" dur="250"/>
                                        <p:tgtEl>
                                          <p:spTgt spid="18">
                                            <p:txEl>
                                              <p:pRg st="16" end="16"/>
                                            </p:txEl>
                                          </p:spTgt>
                                        </p:tgtEl>
                                      </p:cBhvr>
                                    </p:animEffect>
                                  </p:childTnLst>
                                </p:cTn>
                              </p:par>
                            </p:childTnLst>
                          </p:cTn>
                        </p:par>
                        <p:par>
                          <p:cTn id="72" fill="hold">
                            <p:stCondLst>
                              <p:cond delay="4250"/>
                            </p:stCondLst>
                            <p:childTnLst>
                              <p:par>
                                <p:cTn id="73" presetID="22" presetClass="entr" presetSubtype="8" fill="hold" nodeType="afterEffect">
                                  <p:stCondLst>
                                    <p:cond delay="0"/>
                                  </p:stCondLst>
                                  <p:childTnLst>
                                    <p:set>
                                      <p:cBhvr>
                                        <p:cTn id="74" dur="1" fill="hold">
                                          <p:stCondLst>
                                            <p:cond delay="0"/>
                                          </p:stCondLst>
                                        </p:cTn>
                                        <p:tgtEl>
                                          <p:spTgt spid="18">
                                            <p:txEl>
                                              <p:pRg st="17" end="17"/>
                                            </p:txEl>
                                          </p:spTgt>
                                        </p:tgtEl>
                                        <p:attrNameLst>
                                          <p:attrName>style.visibility</p:attrName>
                                        </p:attrNameLst>
                                      </p:cBhvr>
                                      <p:to>
                                        <p:strVal val="visible"/>
                                      </p:to>
                                    </p:set>
                                    <p:animEffect transition="in" filter="wipe(left)">
                                      <p:cBhvr>
                                        <p:cTn id="75" dur="250"/>
                                        <p:tgtEl>
                                          <p:spTgt spid="18">
                                            <p:txEl>
                                              <p:pRg st="17" end="17"/>
                                            </p:txEl>
                                          </p:spTgt>
                                        </p:tgtEl>
                                      </p:cBhvr>
                                    </p:animEffect>
                                  </p:childTnLst>
                                </p:cTn>
                              </p:par>
                            </p:childTnLst>
                          </p:cTn>
                        </p:par>
                        <p:par>
                          <p:cTn id="76" fill="hold">
                            <p:stCondLst>
                              <p:cond delay="4500"/>
                            </p:stCondLst>
                            <p:childTnLst>
                              <p:par>
                                <p:cTn id="77" presetID="22" presetClass="entr" presetSubtype="8" fill="hold" nodeType="afterEffect">
                                  <p:stCondLst>
                                    <p:cond delay="0"/>
                                  </p:stCondLst>
                                  <p:childTnLst>
                                    <p:set>
                                      <p:cBhvr>
                                        <p:cTn id="78" dur="1" fill="hold">
                                          <p:stCondLst>
                                            <p:cond delay="0"/>
                                          </p:stCondLst>
                                        </p:cTn>
                                        <p:tgtEl>
                                          <p:spTgt spid="18">
                                            <p:txEl>
                                              <p:pRg st="18" end="18"/>
                                            </p:txEl>
                                          </p:spTgt>
                                        </p:tgtEl>
                                        <p:attrNameLst>
                                          <p:attrName>style.visibility</p:attrName>
                                        </p:attrNameLst>
                                      </p:cBhvr>
                                      <p:to>
                                        <p:strVal val="visible"/>
                                      </p:to>
                                    </p:set>
                                    <p:animEffect transition="in" filter="wipe(left)">
                                      <p:cBhvr>
                                        <p:cTn id="79" dur="250"/>
                                        <p:tgtEl>
                                          <p:spTgt spid="18">
                                            <p:txEl>
                                              <p:pRg st="18" end="18"/>
                                            </p:txEl>
                                          </p:spTgt>
                                        </p:tgtEl>
                                      </p:cBhvr>
                                    </p:animEffect>
                                  </p:childTnLst>
                                </p:cTn>
                              </p:par>
                            </p:childTnLst>
                          </p:cTn>
                        </p:par>
                        <p:par>
                          <p:cTn id="80" fill="hold">
                            <p:stCondLst>
                              <p:cond delay="4750"/>
                            </p:stCondLst>
                            <p:childTnLst>
                              <p:par>
                                <p:cTn id="81" presetID="22" presetClass="entr" presetSubtype="8" fill="hold" nodeType="afterEffect">
                                  <p:stCondLst>
                                    <p:cond delay="0"/>
                                  </p:stCondLst>
                                  <p:childTnLst>
                                    <p:set>
                                      <p:cBhvr>
                                        <p:cTn id="82" dur="1" fill="hold">
                                          <p:stCondLst>
                                            <p:cond delay="0"/>
                                          </p:stCondLst>
                                        </p:cTn>
                                        <p:tgtEl>
                                          <p:spTgt spid="18">
                                            <p:txEl>
                                              <p:pRg st="19" end="19"/>
                                            </p:txEl>
                                          </p:spTgt>
                                        </p:tgtEl>
                                        <p:attrNameLst>
                                          <p:attrName>style.visibility</p:attrName>
                                        </p:attrNameLst>
                                      </p:cBhvr>
                                      <p:to>
                                        <p:strVal val="visible"/>
                                      </p:to>
                                    </p:set>
                                    <p:animEffect transition="in" filter="wipe(left)">
                                      <p:cBhvr>
                                        <p:cTn id="83" dur="250"/>
                                        <p:tgtEl>
                                          <p:spTgt spid="18">
                                            <p:txEl>
                                              <p:pRg st="19" end="19"/>
                                            </p:txEl>
                                          </p:spTgt>
                                        </p:tgtEl>
                                      </p:cBhvr>
                                    </p:animEffect>
                                  </p:childTnLst>
                                </p:cTn>
                              </p:par>
                            </p:childTnLst>
                          </p:cTn>
                        </p:par>
                        <p:par>
                          <p:cTn id="84" fill="hold">
                            <p:stCondLst>
                              <p:cond delay="5000"/>
                            </p:stCondLst>
                            <p:childTnLst>
                              <p:par>
                                <p:cTn id="85" presetID="22" presetClass="entr" presetSubtype="8" fill="hold" nodeType="afterEffect">
                                  <p:stCondLst>
                                    <p:cond delay="0"/>
                                  </p:stCondLst>
                                  <p:childTnLst>
                                    <p:set>
                                      <p:cBhvr>
                                        <p:cTn id="86" dur="1" fill="hold">
                                          <p:stCondLst>
                                            <p:cond delay="0"/>
                                          </p:stCondLst>
                                        </p:cTn>
                                        <p:tgtEl>
                                          <p:spTgt spid="18">
                                            <p:txEl>
                                              <p:pRg st="20" end="20"/>
                                            </p:txEl>
                                          </p:spTgt>
                                        </p:tgtEl>
                                        <p:attrNameLst>
                                          <p:attrName>style.visibility</p:attrName>
                                        </p:attrNameLst>
                                      </p:cBhvr>
                                      <p:to>
                                        <p:strVal val="visible"/>
                                      </p:to>
                                    </p:set>
                                    <p:animEffect transition="in" filter="wipe(left)">
                                      <p:cBhvr>
                                        <p:cTn id="87" dur="250"/>
                                        <p:tgtEl>
                                          <p:spTgt spid="18">
                                            <p:txEl>
                                              <p:pRg st="20" end="20"/>
                                            </p:txEl>
                                          </p:spTgt>
                                        </p:tgtEl>
                                      </p:cBhvr>
                                    </p:animEffect>
                                  </p:childTnLst>
                                </p:cTn>
                              </p:par>
                            </p:childTnLst>
                          </p:cTn>
                        </p:par>
                        <p:par>
                          <p:cTn id="88" fill="hold">
                            <p:stCondLst>
                              <p:cond delay="5250"/>
                            </p:stCondLst>
                            <p:childTnLst>
                              <p:par>
                                <p:cTn id="89" presetID="22" presetClass="entr" presetSubtype="8" fill="hold" nodeType="afterEffect">
                                  <p:stCondLst>
                                    <p:cond delay="0"/>
                                  </p:stCondLst>
                                  <p:childTnLst>
                                    <p:set>
                                      <p:cBhvr>
                                        <p:cTn id="90" dur="1" fill="hold">
                                          <p:stCondLst>
                                            <p:cond delay="0"/>
                                          </p:stCondLst>
                                        </p:cTn>
                                        <p:tgtEl>
                                          <p:spTgt spid="18">
                                            <p:txEl>
                                              <p:pRg st="21" end="21"/>
                                            </p:txEl>
                                          </p:spTgt>
                                        </p:tgtEl>
                                        <p:attrNameLst>
                                          <p:attrName>style.visibility</p:attrName>
                                        </p:attrNameLst>
                                      </p:cBhvr>
                                      <p:to>
                                        <p:strVal val="visible"/>
                                      </p:to>
                                    </p:set>
                                    <p:animEffect transition="in" filter="wipe(left)">
                                      <p:cBhvr>
                                        <p:cTn id="91" dur="250"/>
                                        <p:tgtEl>
                                          <p:spTgt spid="18">
                                            <p:txEl>
                                              <p:pRg st="21" end="21"/>
                                            </p:txEl>
                                          </p:spTgt>
                                        </p:tgtEl>
                                      </p:cBhvr>
                                    </p:animEffect>
                                  </p:childTnLst>
                                </p:cTn>
                              </p:par>
                            </p:childTnLst>
                          </p:cTn>
                        </p:par>
                        <p:par>
                          <p:cTn id="92" fill="hold">
                            <p:stCondLst>
                              <p:cond delay="5500"/>
                            </p:stCondLst>
                            <p:childTnLst>
                              <p:par>
                                <p:cTn id="93" presetID="22" presetClass="entr" presetSubtype="8" fill="hold" nodeType="afterEffect">
                                  <p:stCondLst>
                                    <p:cond delay="0"/>
                                  </p:stCondLst>
                                  <p:childTnLst>
                                    <p:set>
                                      <p:cBhvr>
                                        <p:cTn id="94" dur="1" fill="hold">
                                          <p:stCondLst>
                                            <p:cond delay="0"/>
                                          </p:stCondLst>
                                        </p:cTn>
                                        <p:tgtEl>
                                          <p:spTgt spid="18">
                                            <p:txEl>
                                              <p:pRg st="22" end="22"/>
                                            </p:txEl>
                                          </p:spTgt>
                                        </p:tgtEl>
                                        <p:attrNameLst>
                                          <p:attrName>style.visibility</p:attrName>
                                        </p:attrNameLst>
                                      </p:cBhvr>
                                      <p:to>
                                        <p:strVal val="visible"/>
                                      </p:to>
                                    </p:set>
                                    <p:animEffect transition="in" filter="wipe(left)">
                                      <p:cBhvr>
                                        <p:cTn id="95" dur="250"/>
                                        <p:tgtEl>
                                          <p:spTgt spid="18">
                                            <p:txEl>
                                              <p:pRg st="22" end="22"/>
                                            </p:txEl>
                                          </p:spTgt>
                                        </p:tgtEl>
                                      </p:cBhvr>
                                    </p:animEffect>
                                  </p:childTnLst>
                                </p:cTn>
                              </p:par>
                            </p:childTnLst>
                          </p:cTn>
                        </p:par>
                        <p:par>
                          <p:cTn id="96" fill="hold">
                            <p:stCondLst>
                              <p:cond delay="5750"/>
                            </p:stCondLst>
                            <p:childTnLst>
                              <p:par>
                                <p:cTn id="97" presetID="22" presetClass="entr" presetSubtype="8" fill="hold" nodeType="afterEffect">
                                  <p:stCondLst>
                                    <p:cond delay="0"/>
                                  </p:stCondLst>
                                  <p:childTnLst>
                                    <p:set>
                                      <p:cBhvr>
                                        <p:cTn id="98" dur="1" fill="hold">
                                          <p:stCondLst>
                                            <p:cond delay="0"/>
                                          </p:stCondLst>
                                        </p:cTn>
                                        <p:tgtEl>
                                          <p:spTgt spid="18">
                                            <p:txEl>
                                              <p:pRg st="23" end="23"/>
                                            </p:txEl>
                                          </p:spTgt>
                                        </p:tgtEl>
                                        <p:attrNameLst>
                                          <p:attrName>style.visibility</p:attrName>
                                        </p:attrNameLst>
                                      </p:cBhvr>
                                      <p:to>
                                        <p:strVal val="visible"/>
                                      </p:to>
                                    </p:set>
                                    <p:animEffect transition="in" filter="wipe(left)">
                                      <p:cBhvr>
                                        <p:cTn id="99" dur="250"/>
                                        <p:tgtEl>
                                          <p:spTgt spid="18">
                                            <p:txEl>
                                              <p:pRg st="23" end="23"/>
                                            </p:txEl>
                                          </p:spTgt>
                                        </p:tgtEl>
                                      </p:cBhvr>
                                    </p:animEffect>
                                  </p:childTnLst>
                                </p:cTn>
                              </p:par>
                            </p:childTnLst>
                          </p:cTn>
                        </p:par>
                        <p:par>
                          <p:cTn id="100" fill="hold">
                            <p:stCondLst>
                              <p:cond delay="6000"/>
                            </p:stCondLst>
                            <p:childTnLst>
                              <p:par>
                                <p:cTn id="101" presetID="22" presetClass="entr" presetSubtype="8" fill="hold" nodeType="afterEffect">
                                  <p:stCondLst>
                                    <p:cond delay="0"/>
                                  </p:stCondLst>
                                  <p:childTnLst>
                                    <p:set>
                                      <p:cBhvr>
                                        <p:cTn id="102" dur="1" fill="hold">
                                          <p:stCondLst>
                                            <p:cond delay="0"/>
                                          </p:stCondLst>
                                        </p:cTn>
                                        <p:tgtEl>
                                          <p:spTgt spid="18">
                                            <p:txEl>
                                              <p:pRg st="24" end="24"/>
                                            </p:txEl>
                                          </p:spTgt>
                                        </p:tgtEl>
                                        <p:attrNameLst>
                                          <p:attrName>style.visibility</p:attrName>
                                        </p:attrNameLst>
                                      </p:cBhvr>
                                      <p:to>
                                        <p:strVal val="visible"/>
                                      </p:to>
                                    </p:set>
                                    <p:animEffect transition="in" filter="wipe(left)">
                                      <p:cBhvr>
                                        <p:cTn id="103" dur="250"/>
                                        <p:tgtEl>
                                          <p:spTgt spid="18">
                                            <p:txEl>
                                              <p:pRg st="24" end="24"/>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22">
                                            <p:txEl>
                                              <p:pRg st="0" end="0"/>
                                            </p:txEl>
                                          </p:spTgt>
                                        </p:tgtEl>
                                        <p:attrNameLst>
                                          <p:attrName>style.visibility</p:attrName>
                                        </p:attrNameLst>
                                      </p:cBhvr>
                                      <p:to>
                                        <p:strVal val="visible"/>
                                      </p:to>
                                    </p:set>
                                    <p:animEffect transition="in" filter="wipe(left)">
                                      <p:cBhvr>
                                        <p:cTn id="108" dur="250"/>
                                        <p:tgtEl>
                                          <p:spTgt spid="22">
                                            <p:txEl>
                                              <p:pRg st="0" end="0"/>
                                            </p:txEl>
                                          </p:spTgt>
                                        </p:tgtEl>
                                      </p:cBhvr>
                                    </p:animEffect>
                                  </p:childTnLst>
                                </p:cTn>
                              </p:par>
                            </p:childTnLst>
                          </p:cTn>
                        </p:par>
                        <p:par>
                          <p:cTn id="109" fill="hold">
                            <p:stCondLst>
                              <p:cond delay="250"/>
                            </p:stCondLst>
                            <p:childTnLst>
                              <p:par>
                                <p:cTn id="110" presetID="22" presetClass="entr" presetSubtype="8" fill="hold" nodeType="afterEffect">
                                  <p:stCondLst>
                                    <p:cond delay="0"/>
                                  </p:stCondLst>
                                  <p:childTnLst>
                                    <p:set>
                                      <p:cBhvr>
                                        <p:cTn id="111" dur="1" fill="hold">
                                          <p:stCondLst>
                                            <p:cond delay="0"/>
                                          </p:stCondLst>
                                        </p:cTn>
                                        <p:tgtEl>
                                          <p:spTgt spid="22">
                                            <p:txEl>
                                              <p:pRg st="2" end="2"/>
                                            </p:txEl>
                                          </p:spTgt>
                                        </p:tgtEl>
                                        <p:attrNameLst>
                                          <p:attrName>style.visibility</p:attrName>
                                        </p:attrNameLst>
                                      </p:cBhvr>
                                      <p:to>
                                        <p:strVal val="visible"/>
                                      </p:to>
                                    </p:set>
                                    <p:animEffect transition="in" filter="wipe(left)">
                                      <p:cBhvr>
                                        <p:cTn id="112" dur="250"/>
                                        <p:tgtEl>
                                          <p:spTgt spid="22">
                                            <p:txEl>
                                              <p:pRg st="2" end="2"/>
                                            </p:txEl>
                                          </p:spTgt>
                                        </p:tgtEl>
                                      </p:cBhvr>
                                    </p:animEffect>
                                  </p:childTnLst>
                                </p:cTn>
                              </p:par>
                            </p:childTnLst>
                          </p:cTn>
                        </p:par>
                        <p:par>
                          <p:cTn id="113" fill="hold">
                            <p:stCondLst>
                              <p:cond delay="500"/>
                            </p:stCondLst>
                            <p:childTnLst>
                              <p:par>
                                <p:cTn id="114" presetID="22" presetClass="entr" presetSubtype="8" fill="hold" nodeType="afterEffect">
                                  <p:stCondLst>
                                    <p:cond delay="0"/>
                                  </p:stCondLst>
                                  <p:childTnLst>
                                    <p:set>
                                      <p:cBhvr>
                                        <p:cTn id="115" dur="1" fill="hold">
                                          <p:stCondLst>
                                            <p:cond delay="0"/>
                                          </p:stCondLst>
                                        </p:cTn>
                                        <p:tgtEl>
                                          <p:spTgt spid="22">
                                            <p:txEl>
                                              <p:pRg st="4" end="4"/>
                                            </p:txEl>
                                          </p:spTgt>
                                        </p:tgtEl>
                                        <p:attrNameLst>
                                          <p:attrName>style.visibility</p:attrName>
                                        </p:attrNameLst>
                                      </p:cBhvr>
                                      <p:to>
                                        <p:strVal val="visible"/>
                                      </p:to>
                                    </p:set>
                                    <p:animEffect transition="in" filter="wipe(left)">
                                      <p:cBhvr>
                                        <p:cTn id="116" dur="250"/>
                                        <p:tgtEl>
                                          <p:spTgt spid="22">
                                            <p:txEl>
                                              <p:pRg st="4" end="4"/>
                                            </p:txEl>
                                          </p:spTgt>
                                        </p:tgtEl>
                                      </p:cBhvr>
                                    </p:animEffect>
                                  </p:childTnLst>
                                </p:cTn>
                              </p:par>
                            </p:childTnLst>
                          </p:cTn>
                        </p:par>
                        <p:par>
                          <p:cTn id="117" fill="hold">
                            <p:stCondLst>
                              <p:cond delay="750"/>
                            </p:stCondLst>
                            <p:childTnLst>
                              <p:par>
                                <p:cTn id="118" presetID="2" presetClass="entr" presetSubtype="2" fill="hold" grpId="0" nodeType="afterEffect">
                                  <p:stCondLst>
                                    <p:cond delay="0"/>
                                  </p:stCondLst>
                                  <p:childTnLst>
                                    <p:set>
                                      <p:cBhvr>
                                        <p:cTn id="119" dur="1" fill="hold">
                                          <p:stCondLst>
                                            <p:cond delay="0"/>
                                          </p:stCondLst>
                                        </p:cTn>
                                        <p:tgtEl>
                                          <p:spTgt spid="6"/>
                                        </p:tgtEl>
                                        <p:attrNameLst>
                                          <p:attrName>style.visibility</p:attrName>
                                        </p:attrNameLst>
                                      </p:cBhvr>
                                      <p:to>
                                        <p:strVal val="visible"/>
                                      </p:to>
                                    </p:set>
                                    <p:anim calcmode="lin" valueType="num">
                                      <p:cBhvr additive="base">
                                        <p:cTn id="120" dur="500" fill="hold"/>
                                        <p:tgtEl>
                                          <p:spTgt spid="6"/>
                                        </p:tgtEl>
                                        <p:attrNameLst>
                                          <p:attrName>ppt_x</p:attrName>
                                        </p:attrNameLst>
                                      </p:cBhvr>
                                      <p:tavLst>
                                        <p:tav tm="0">
                                          <p:val>
                                            <p:strVal val="1+#ppt_w/2"/>
                                          </p:val>
                                        </p:tav>
                                        <p:tav tm="100000">
                                          <p:val>
                                            <p:strVal val="#ppt_x"/>
                                          </p:val>
                                        </p:tav>
                                      </p:tavLst>
                                    </p:anim>
                                    <p:anim calcmode="lin" valueType="num">
                                      <p:cBhvr additive="base">
                                        <p:cTn id="121" dur="500" fill="hold"/>
                                        <p:tgtEl>
                                          <p:spTgt spid="6"/>
                                        </p:tgtEl>
                                        <p:attrNameLst>
                                          <p:attrName>ppt_y</p:attrName>
                                        </p:attrNameLst>
                                      </p:cBhvr>
                                      <p:tavLst>
                                        <p:tav tm="0">
                                          <p:val>
                                            <p:strVal val="#ppt_y"/>
                                          </p:val>
                                        </p:tav>
                                        <p:tav tm="100000">
                                          <p:val>
                                            <p:strVal val="#ppt_y"/>
                                          </p:val>
                                        </p:tav>
                                      </p:tavLst>
                                    </p:anim>
                                  </p:childTnLst>
                                </p:cTn>
                              </p:par>
                            </p:childTnLst>
                          </p:cTn>
                        </p:par>
                        <p:par>
                          <p:cTn id="122" fill="hold">
                            <p:stCondLst>
                              <p:cond delay="1250"/>
                            </p:stCondLst>
                            <p:childTnLst>
                              <p:par>
                                <p:cTn id="123" presetID="53" presetClass="entr" presetSubtype="16" fill="hold" grpId="0" nodeType="afterEffect">
                                  <p:stCondLst>
                                    <p:cond delay="0"/>
                                  </p:stCondLst>
                                  <p:childTnLst>
                                    <p:set>
                                      <p:cBhvr>
                                        <p:cTn id="124" dur="1" fill="hold">
                                          <p:stCondLst>
                                            <p:cond delay="0"/>
                                          </p:stCondLst>
                                        </p:cTn>
                                        <p:tgtEl>
                                          <p:spTgt spid="3"/>
                                        </p:tgtEl>
                                        <p:attrNameLst>
                                          <p:attrName>style.visibility</p:attrName>
                                        </p:attrNameLst>
                                      </p:cBhvr>
                                      <p:to>
                                        <p:strVal val="visible"/>
                                      </p:to>
                                    </p:set>
                                    <p:anim calcmode="lin" valueType="num">
                                      <p:cBhvr>
                                        <p:cTn id="125" dur="500" fill="hold"/>
                                        <p:tgtEl>
                                          <p:spTgt spid="3"/>
                                        </p:tgtEl>
                                        <p:attrNameLst>
                                          <p:attrName>ppt_w</p:attrName>
                                        </p:attrNameLst>
                                      </p:cBhvr>
                                      <p:tavLst>
                                        <p:tav tm="0">
                                          <p:val>
                                            <p:fltVal val="0"/>
                                          </p:val>
                                        </p:tav>
                                        <p:tav tm="100000">
                                          <p:val>
                                            <p:strVal val="#ppt_w"/>
                                          </p:val>
                                        </p:tav>
                                      </p:tavLst>
                                    </p:anim>
                                    <p:anim calcmode="lin" valueType="num">
                                      <p:cBhvr>
                                        <p:cTn id="126" dur="500" fill="hold"/>
                                        <p:tgtEl>
                                          <p:spTgt spid="3"/>
                                        </p:tgtEl>
                                        <p:attrNameLst>
                                          <p:attrName>ppt_h</p:attrName>
                                        </p:attrNameLst>
                                      </p:cBhvr>
                                      <p:tavLst>
                                        <p:tav tm="0">
                                          <p:val>
                                            <p:fltVal val="0"/>
                                          </p:val>
                                        </p:tav>
                                        <p:tav tm="100000">
                                          <p:val>
                                            <p:strVal val="#ppt_h"/>
                                          </p:val>
                                        </p:tav>
                                      </p:tavLst>
                                    </p:anim>
                                    <p:animEffect transition="in" filter="fade">
                                      <p:cBhvr>
                                        <p:cTn id="127" dur="500"/>
                                        <p:tgtEl>
                                          <p:spTgt spid="3"/>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nodeType="clickEffect">
                                  <p:stCondLst>
                                    <p:cond delay="0"/>
                                  </p:stCondLst>
                                  <p:childTnLst>
                                    <p:set>
                                      <p:cBhvr>
                                        <p:cTn id="131" dur="1" fill="hold">
                                          <p:stCondLst>
                                            <p:cond delay="0"/>
                                          </p:stCondLst>
                                        </p:cTn>
                                        <p:tgtEl>
                                          <p:spTgt spid="20">
                                            <p:txEl>
                                              <p:pRg st="0" end="0"/>
                                            </p:txEl>
                                          </p:spTgt>
                                        </p:tgtEl>
                                        <p:attrNameLst>
                                          <p:attrName>style.visibility</p:attrName>
                                        </p:attrNameLst>
                                      </p:cBhvr>
                                      <p:to>
                                        <p:strVal val="visible"/>
                                      </p:to>
                                    </p:set>
                                    <p:animEffect transition="in" filter="wipe(left)">
                                      <p:cBhvr>
                                        <p:cTn id="132" dur="250"/>
                                        <p:tgtEl>
                                          <p:spTgt spid="20">
                                            <p:txEl>
                                              <p:pRg st="0" end="0"/>
                                            </p:txEl>
                                          </p:spTgt>
                                        </p:tgtEl>
                                      </p:cBhvr>
                                    </p:animEffect>
                                  </p:childTnLst>
                                </p:cTn>
                              </p:par>
                            </p:childTnLst>
                          </p:cTn>
                        </p:par>
                        <p:par>
                          <p:cTn id="133" fill="hold">
                            <p:stCondLst>
                              <p:cond delay="250"/>
                            </p:stCondLst>
                            <p:childTnLst>
                              <p:par>
                                <p:cTn id="134" presetID="22" presetClass="entr" presetSubtype="8" fill="hold" nodeType="afterEffect">
                                  <p:stCondLst>
                                    <p:cond delay="0"/>
                                  </p:stCondLst>
                                  <p:childTnLst>
                                    <p:set>
                                      <p:cBhvr>
                                        <p:cTn id="135" dur="1" fill="hold">
                                          <p:stCondLst>
                                            <p:cond delay="0"/>
                                          </p:stCondLst>
                                        </p:cTn>
                                        <p:tgtEl>
                                          <p:spTgt spid="20">
                                            <p:txEl>
                                              <p:pRg st="2" end="2"/>
                                            </p:txEl>
                                          </p:spTgt>
                                        </p:tgtEl>
                                        <p:attrNameLst>
                                          <p:attrName>style.visibility</p:attrName>
                                        </p:attrNameLst>
                                      </p:cBhvr>
                                      <p:to>
                                        <p:strVal val="visible"/>
                                      </p:to>
                                    </p:set>
                                    <p:animEffect transition="in" filter="wipe(left)">
                                      <p:cBhvr>
                                        <p:cTn id="136" dur="250"/>
                                        <p:tgtEl>
                                          <p:spTgt spid="20">
                                            <p:txEl>
                                              <p:pRg st="2" end="2"/>
                                            </p:txEl>
                                          </p:spTgt>
                                        </p:tgtEl>
                                      </p:cBhvr>
                                    </p:animEffect>
                                  </p:childTnLst>
                                </p:cTn>
                              </p:par>
                            </p:childTnLst>
                          </p:cTn>
                        </p:par>
                        <p:par>
                          <p:cTn id="137" fill="hold">
                            <p:stCondLst>
                              <p:cond delay="500"/>
                            </p:stCondLst>
                            <p:childTnLst>
                              <p:par>
                                <p:cTn id="138" presetID="1" presetClass="exit" presetSubtype="0" fill="hold" grpId="1" nodeType="afterEffect">
                                  <p:stCondLst>
                                    <p:cond delay="0"/>
                                  </p:stCondLst>
                                  <p:childTnLst>
                                    <p:set>
                                      <p:cBhvr>
                                        <p:cTn id="139" dur="1" fill="hold">
                                          <p:stCondLst>
                                            <p:cond delay="0"/>
                                          </p:stCondLst>
                                        </p:cTn>
                                        <p:tgtEl>
                                          <p:spTgt spid="6"/>
                                        </p:tgtEl>
                                        <p:attrNameLst>
                                          <p:attrName>style.visibility</p:attrName>
                                        </p:attrNameLst>
                                      </p:cBhvr>
                                      <p:to>
                                        <p:strVal val="hidden"/>
                                      </p:to>
                                    </p:set>
                                  </p:childTnLst>
                                </p:cTn>
                              </p:par>
                            </p:childTnLst>
                          </p:cTn>
                        </p:par>
                        <p:par>
                          <p:cTn id="140" fill="hold">
                            <p:stCondLst>
                              <p:cond delay="500"/>
                            </p:stCondLst>
                            <p:childTnLst>
                              <p:par>
                                <p:cTn id="141" presetID="22" presetClass="entr" presetSubtype="8" fill="hold" nodeType="afterEffect">
                                  <p:stCondLst>
                                    <p:cond delay="0"/>
                                  </p:stCondLst>
                                  <p:childTnLst>
                                    <p:set>
                                      <p:cBhvr>
                                        <p:cTn id="142" dur="1" fill="hold">
                                          <p:stCondLst>
                                            <p:cond delay="0"/>
                                          </p:stCondLst>
                                        </p:cTn>
                                        <p:tgtEl>
                                          <p:spTgt spid="25">
                                            <p:txEl>
                                              <p:pRg st="0" end="0"/>
                                            </p:txEl>
                                          </p:spTgt>
                                        </p:tgtEl>
                                        <p:attrNameLst>
                                          <p:attrName>style.visibility</p:attrName>
                                        </p:attrNameLst>
                                      </p:cBhvr>
                                      <p:to>
                                        <p:strVal val="visible"/>
                                      </p:to>
                                    </p:set>
                                    <p:animEffect transition="in" filter="wipe(left)">
                                      <p:cBhvr>
                                        <p:cTn id="143" dur="250"/>
                                        <p:tgtEl>
                                          <p:spTgt spid="25">
                                            <p:txEl>
                                              <p:pRg st="0" end="0"/>
                                            </p:txEl>
                                          </p:spTgt>
                                        </p:tgtEl>
                                      </p:cBhvr>
                                    </p:animEffect>
                                  </p:childTnLst>
                                </p:cTn>
                              </p:par>
                            </p:childTnLst>
                          </p:cTn>
                        </p:par>
                        <p:par>
                          <p:cTn id="144" fill="hold">
                            <p:stCondLst>
                              <p:cond delay="750"/>
                            </p:stCondLst>
                            <p:childTnLst>
                              <p:par>
                                <p:cTn id="145" presetID="2" presetClass="entr" presetSubtype="2" fill="hold" grpId="0" nodeType="afterEffect">
                                  <p:stCondLst>
                                    <p:cond delay="0"/>
                                  </p:stCondLst>
                                  <p:childTnLst>
                                    <p:set>
                                      <p:cBhvr>
                                        <p:cTn id="146" dur="1" fill="hold">
                                          <p:stCondLst>
                                            <p:cond delay="0"/>
                                          </p:stCondLst>
                                        </p:cTn>
                                        <p:tgtEl>
                                          <p:spTgt spid="30"/>
                                        </p:tgtEl>
                                        <p:attrNameLst>
                                          <p:attrName>style.visibility</p:attrName>
                                        </p:attrNameLst>
                                      </p:cBhvr>
                                      <p:to>
                                        <p:strVal val="visible"/>
                                      </p:to>
                                    </p:set>
                                    <p:anim calcmode="lin" valueType="num">
                                      <p:cBhvr additive="base">
                                        <p:cTn id="147" dur="500" fill="hold"/>
                                        <p:tgtEl>
                                          <p:spTgt spid="30"/>
                                        </p:tgtEl>
                                        <p:attrNameLst>
                                          <p:attrName>ppt_x</p:attrName>
                                        </p:attrNameLst>
                                      </p:cBhvr>
                                      <p:tavLst>
                                        <p:tav tm="0">
                                          <p:val>
                                            <p:strVal val="1+#ppt_w/2"/>
                                          </p:val>
                                        </p:tav>
                                        <p:tav tm="100000">
                                          <p:val>
                                            <p:strVal val="#ppt_x"/>
                                          </p:val>
                                        </p:tav>
                                      </p:tavLst>
                                    </p:anim>
                                    <p:anim calcmode="lin" valueType="num">
                                      <p:cBhvr additive="base">
                                        <p:cTn id="148" dur="500" fill="hold"/>
                                        <p:tgtEl>
                                          <p:spTgt spid="30"/>
                                        </p:tgtEl>
                                        <p:attrNameLst>
                                          <p:attrName>ppt_y</p:attrName>
                                        </p:attrNameLst>
                                      </p:cBhvr>
                                      <p:tavLst>
                                        <p:tav tm="0">
                                          <p:val>
                                            <p:strVal val="#ppt_y"/>
                                          </p:val>
                                        </p:tav>
                                        <p:tav tm="100000">
                                          <p:val>
                                            <p:strVal val="#ppt_y"/>
                                          </p:val>
                                        </p:tav>
                                      </p:tavLst>
                                    </p:anim>
                                  </p:childTnLst>
                                </p:cTn>
                              </p:par>
                            </p:childTnLst>
                          </p:cTn>
                        </p:par>
                        <p:par>
                          <p:cTn id="149" fill="hold">
                            <p:stCondLst>
                              <p:cond delay="1250"/>
                            </p:stCondLst>
                            <p:childTnLst>
                              <p:par>
                                <p:cTn id="150" presetID="1" presetClass="exit" presetSubtype="0" fill="hold" grpId="1" nodeType="afterEffect">
                                  <p:stCondLst>
                                    <p:cond delay="0"/>
                                  </p:stCondLst>
                                  <p:childTnLst>
                                    <p:set>
                                      <p:cBhvr>
                                        <p:cTn id="151" dur="1" fill="hold">
                                          <p:stCondLst>
                                            <p:cond delay="0"/>
                                          </p:stCondLst>
                                        </p:cTn>
                                        <p:tgtEl>
                                          <p:spTgt spid="3"/>
                                        </p:tgtEl>
                                        <p:attrNameLst>
                                          <p:attrName>style.visibility</p:attrName>
                                        </p:attrNameLst>
                                      </p:cBhvr>
                                      <p:to>
                                        <p:strVal val="hidden"/>
                                      </p:to>
                                    </p:set>
                                  </p:childTnLst>
                                </p:cTn>
                              </p:par>
                            </p:childTnLst>
                          </p:cTn>
                        </p:par>
                        <p:par>
                          <p:cTn id="152" fill="hold">
                            <p:stCondLst>
                              <p:cond delay="1250"/>
                            </p:stCondLst>
                            <p:childTnLst>
                              <p:par>
                                <p:cTn id="153" presetID="53" presetClass="entr" presetSubtype="16" fill="hold" grpId="0" nodeType="afterEffect">
                                  <p:stCondLst>
                                    <p:cond delay="0"/>
                                  </p:stCondLst>
                                  <p:childTnLst>
                                    <p:set>
                                      <p:cBhvr>
                                        <p:cTn id="154" dur="1" fill="hold">
                                          <p:stCondLst>
                                            <p:cond delay="0"/>
                                          </p:stCondLst>
                                        </p:cTn>
                                        <p:tgtEl>
                                          <p:spTgt spid="33"/>
                                        </p:tgtEl>
                                        <p:attrNameLst>
                                          <p:attrName>style.visibility</p:attrName>
                                        </p:attrNameLst>
                                      </p:cBhvr>
                                      <p:to>
                                        <p:strVal val="visible"/>
                                      </p:to>
                                    </p:set>
                                    <p:anim calcmode="lin" valueType="num">
                                      <p:cBhvr>
                                        <p:cTn id="155" dur="500" fill="hold"/>
                                        <p:tgtEl>
                                          <p:spTgt spid="33"/>
                                        </p:tgtEl>
                                        <p:attrNameLst>
                                          <p:attrName>ppt_w</p:attrName>
                                        </p:attrNameLst>
                                      </p:cBhvr>
                                      <p:tavLst>
                                        <p:tav tm="0">
                                          <p:val>
                                            <p:fltVal val="0"/>
                                          </p:val>
                                        </p:tav>
                                        <p:tav tm="100000">
                                          <p:val>
                                            <p:strVal val="#ppt_w"/>
                                          </p:val>
                                        </p:tav>
                                      </p:tavLst>
                                    </p:anim>
                                    <p:anim calcmode="lin" valueType="num">
                                      <p:cBhvr>
                                        <p:cTn id="156" dur="500" fill="hold"/>
                                        <p:tgtEl>
                                          <p:spTgt spid="33"/>
                                        </p:tgtEl>
                                        <p:attrNameLst>
                                          <p:attrName>ppt_h</p:attrName>
                                        </p:attrNameLst>
                                      </p:cBhvr>
                                      <p:tavLst>
                                        <p:tav tm="0">
                                          <p:val>
                                            <p:fltVal val="0"/>
                                          </p:val>
                                        </p:tav>
                                        <p:tav tm="100000">
                                          <p:val>
                                            <p:strVal val="#ppt_h"/>
                                          </p:val>
                                        </p:tav>
                                      </p:tavLst>
                                    </p:anim>
                                    <p:animEffect transition="in" filter="fade">
                                      <p:cBhvr>
                                        <p:cTn id="157" dur="500"/>
                                        <p:tgtEl>
                                          <p:spTgt spid="33"/>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nodeType="clickEffect">
                                  <p:stCondLst>
                                    <p:cond delay="0"/>
                                  </p:stCondLst>
                                  <p:childTnLst>
                                    <p:set>
                                      <p:cBhvr>
                                        <p:cTn id="161" dur="1" fill="hold">
                                          <p:stCondLst>
                                            <p:cond delay="0"/>
                                          </p:stCondLst>
                                        </p:cTn>
                                        <p:tgtEl>
                                          <p:spTgt spid="23">
                                            <p:txEl>
                                              <p:pRg st="0" end="0"/>
                                            </p:txEl>
                                          </p:spTgt>
                                        </p:tgtEl>
                                        <p:attrNameLst>
                                          <p:attrName>style.visibility</p:attrName>
                                        </p:attrNameLst>
                                      </p:cBhvr>
                                      <p:to>
                                        <p:strVal val="visible"/>
                                      </p:to>
                                    </p:set>
                                    <p:animEffect transition="in" filter="wipe(left)">
                                      <p:cBhvr>
                                        <p:cTn id="162" dur="250"/>
                                        <p:tgtEl>
                                          <p:spTgt spid="23">
                                            <p:txEl>
                                              <p:pRg st="0" end="0"/>
                                            </p:txEl>
                                          </p:spTgt>
                                        </p:tgtEl>
                                      </p:cBhvr>
                                    </p:animEffect>
                                  </p:childTnLst>
                                </p:cTn>
                              </p:par>
                            </p:childTnLst>
                          </p:cTn>
                        </p:par>
                        <p:par>
                          <p:cTn id="163" fill="hold">
                            <p:stCondLst>
                              <p:cond delay="250"/>
                            </p:stCondLst>
                            <p:childTnLst>
                              <p:par>
                                <p:cTn id="164" presetID="22" presetClass="entr" presetSubtype="8" fill="hold" nodeType="afterEffect">
                                  <p:stCondLst>
                                    <p:cond delay="0"/>
                                  </p:stCondLst>
                                  <p:childTnLst>
                                    <p:set>
                                      <p:cBhvr>
                                        <p:cTn id="165" dur="1" fill="hold">
                                          <p:stCondLst>
                                            <p:cond delay="0"/>
                                          </p:stCondLst>
                                        </p:cTn>
                                        <p:tgtEl>
                                          <p:spTgt spid="24">
                                            <p:txEl>
                                              <p:pRg st="0" end="0"/>
                                            </p:txEl>
                                          </p:spTgt>
                                        </p:tgtEl>
                                        <p:attrNameLst>
                                          <p:attrName>style.visibility</p:attrName>
                                        </p:attrNameLst>
                                      </p:cBhvr>
                                      <p:to>
                                        <p:strVal val="visible"/>
                                      </p:to>
                                    </p:set>
                                    <p:animEffect transition="in" filter="wipe(left)">
                                      <p:cBhvr>
                                        <p:cTn id="166" dur="250"/>
                                        <p:tgtEl>
                                          <p:spTgt spid="24">
                                            <p:txEl>
                                              <p:pRg st="0" end="0"/>
                                            </p:txEl>
                                          </p:spTgt>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nodeType="clickEffect">
                                  <p:stCondLst>
                                    <p:cond delay="0"/>
                                  </p:stCondLst>
                                  <p:childTnLst>
                                    <p:set>
                                      <p:cBhvr>
                                        <p:cTn id="170" dur="1" fill="hold">
                                          <p:stCondLst>
                                            <p:cond delay="0"/>
                                          </p:stCondLst>
                                        </p:cTn>
                                        <p:tgtEl>
                                          <p:spTgt spid="26">
                                            <p:txEl>
                                              <p:pRg st="0" end="0"/>
                                            </p:txEl>
                                          </p:spTgt>
                                        </p:tgtEl>
                                        <p:attrNameLst>
                                          <p:attrName>style.visibility</p:attrName>
                                        </p:attrNameLst>
                                      </p:cBhvr>
                                      <p:to>
                                        <p:strVal val="visible"/>
                                      </p:to>
                                    </p:set>
                                    <p:animEffect transition="in" filter="wipe(left)">
                                      <p:cBhvr>
                                        <p:cTn id="171" dur="250"/>
                                        <p:tgtEl>
                                          <p:spTgt spid="26">
                                            <p:txEl>
                                              <p:pRg st="0" end="0"/>
                                            </p:txEl>
                                          </p:spTgt>
                                        </p:tgtEl>
                                      </p:cBhvr>
                                    </p:animEffect>
                                  </p:childTnLst>
                                </p:cTn>
                              </p:par>
                            </p:childTnLst>
                          </p:cTn>
                        </p:par>
                        <p:par>
                          <p:cTn id="172" fill="hold">
                            <p:stCondLst>
                              <p:cond delay="250"/>
                            </p:stCondLst>
                            <p:childTnLst>
                              <p:par>
                                <p:cTn id="173" presetID="22" presetClass="entr" presetSubtype="8" fill="hold" nodeType="afterEffect">
                                  <p:stCondLst>
                                    <p:cond delay="0"/>
                                  </p:stCondLst>
                                  <p:childTnLst>
                                    <p:set>
                                      <p:cBhvr>
                                        <p:cTn id="174" dur="1" fill="hold">
                                          <p:stCondLst>
                                            <p:cond delay="0"/>
                                          </p:stCondLst>
                                        </p:cTn>
                                        <p:tgtEl>
                                          <p:spTgt spid="26">
                                            <p:txEl>
                                              <p:pRg st="2" end="2"/>
                                            </p:txEl>
                                          </p:spTgt>
                                        </p:tgtEl>
                                        <p:attrNameLst>
                                          <p:attrName>style.visibility</p:attrName>
                                        </p:attrNameLst>
                                      </p:cBhvr>
                                      <p:to>
                                        <p:strVal val="visible"/>
                                      </p:to>
                                    </p:set>
                                    <p:animEffect transition="in" filter="wipe(left)">
                                      <p:cBhvr>
                                        <p:cTn id="175" dur="250"/>
                                        <p:tgtEl>
                                          <p:spTgt spid="26">
                                            <p:txEl>
                                              <p:pRg st="2" end="2"/>
                                            </p:txEl>
                                          </p:spTgt>
                                        </p:tgtEl>
                                      </p:cBhvr>
                                    </p:animEffect>
                                  </p:childTnLst>
                                </p:cTn>
                              </p:par>
                            </p:childTnLst>
                          </p:cTn>
                        </p:par>
                        <p:par>
                          <p:cTn id="176" fill="hold">
                            <p:stCondLst>
                              <p:cond delay="500"/>
                            </p:stCondLst>
                            <p:childTnLst>
                              <p:par>
                                <p:cTn id="177" presetID="22" presetClass="entr" presetSubtype="8" fill="hold" nodeType="afterEffect">
                                  <p:stCondLst>
                                    <p:cond delay="0"/>
                                  </p:stCondLst>
                                  <p:childTnLst>
                                    <p:set>
                                      <p:cBhvr>
                                        <p:cTn id="178" dur="1" fill="hold">
                                          <p:stCondLst>
                                            <p:cond delay="0"/>
                                          </p:stCondLst>
                                        </p:cTn>
                                        <p:tgtEl>
                                          <p:spTgt spid="26">
                                            <p:txEl>
                                              <p:pRg st="4" end="4"/>
                                            </p:txEl>
                                          </p:spTgt>
                                        </p:tgtEl>
                                        <p:attrNameLst>
                                          <p:attrName>style.visibility</p:attrName>
                                        </p:attrNameLst>
                                      </p:cBhvr>
                                      <p:to>
                                        <p:strVal val="visible"/>
                                      </p:to>
                                    </p:set>
                                    <p:animEffect transition="in" filter="wipe(left)">
                                      <p:cBhvr>
                                        <p:cTn id="179" dur="250"/>
                                        <p:tgtEl>
                                          <p:spTgt spid="26">
                                            <p:txEl>
                                              <p:pRg st="4" end="4"/>
                                            </p:txEl>
                                          </p:spTgt>
                                        </p:tgtEl>
                                      </p:cBhvr>
                                    </p:animEffect>
                                  </p:childTnLst>
                                </p:cTn>
                              </p:par>
                            </p:childTnLst>
                          </p:cTn>
                        </p:par>
                        <p:par>
                          <p:cTn id="180" fill="hold">
                            <p:stCondLst>
                              <p:cond delay="750"/>
                            </p:stCondLst>
                            <p:childTnLst>
                              <p:par>
                                <p:cTn id="181" presetID="22" presetClass="entr" presetSubtype="8" fill="hold" nodeType="afterEffect">
                                  <p:stCondLst>
                                    <p:cond delay="0"/>
                                  </p:stCondLst>
                                  <p:childTnLst>
                                    <p:set>
                                      <p:cBhvr>
                                        <p:cTn id="182" dur="1" fill="hold">
                                          <p:stCondLst>
                                            <p:cond delay="0"/>
                                          </p:stCondLst>
                                        </p:cTn>
                                        <p:tgtEl>
                                          <p:spTgt spid="26">
                                            <p:txEl>
                                              <p:pRg st="6" end="6"/>
                                            </p:txEl>
                                          </p:spTgt>
                                        </p:tgtEl>
                                        <p:attrNameLst>
                                          <p:attrName>style.visibility</p:attrName>
                                        </p:attrNameLst>
                                      </p:cBhvr>
                                      <p:to>
                                        <p:strVal val="visible"/>
                                      </p:to>
                                    </p:set>
                                    <p:animEffect transition="in" filter="wipe(left)">
                                      <p:cBhvr>
                                        <p:cTn id="183" dur="250"/>
                                        <p:tgtEl>
                                          <p:spTgt spid="26">
                                            <p:txEl>
                                              <p:pRg st="6" end="6"/>
                                            </p:txEl>
                                          </p:spTgt>
                                        </p:tgtEl>
                                      </p:cBhvr>
                                    </p:animEffect>
                                  </p:childTnLst>
                                </p:cTn>
                              </p:par>
                            </p:childTnLst>
                          </p:cTn>
                        </p:par>
                        <p:par>
                          <p:cTn id="184" fill="hold">
                            <p:stCondLst>
                              <p:cond delay="1000"/>
                            </p:stCondLst>
                            <p:childTnLst>
                              <p:par>
                                <p:cTn id="185" presetID="22" presetClass="entr" presetSubtype="8" fill="hold" nodeType="afterEffect">
                                  <p:stCondLst>
                                    <p:cond delay="0"/>
                                  </p:stCondLst>
                                  <p:childTnLst>
                                    <p:set>
                                      <p:cBhvr>
                                        <p:cTn id="186" dur="1" fill="hold">
                                          <p:stCondLst>
                                            <p:cond delay="0"/>
                                          </p:stCondLst>
                                        </p:cTn>
                                        <p:tgtEl>
                                          <p:spTgt spid="26">
                                            <p:txEl>
                                              <p:pRg st="8" end="8"/>
                                            </p:txEl>
                                          </p:spTgt>
                                        </p:tgtEl>
                                        <p:attrNameLst>
                                          <p:attrName>style.visibility</p:attrName>
                                        </p:attrNameLst>
                                      </p:cBhvr>
                                      <p:to>
                                        <p:strVal val="visible"/>
                                      </p:to>
                                    </p:set>
                                    <p:animEffect transition="in" filter="wipe(left)">
                                      <p:cBhvr>
                                        <p:cTn id="187" dur="250"/>
                                        <p:tgtEl>
                                          <p:spTgt spid="26">
                                            <p:txEl>
                                              <p:pRg st="8" end="8"/>
                                            </p:txEl>
                                          </p:spTgt>
                                        </p:tgtEl>
                                      </p:cBhvr>
                                    </p:animEffect>
                                  </p:childTnLst>
                                </p:cTn>
                              </p:par>
                            </p:childTnLst>
                          </p:cTn>
                        </p:par>
                        <p:par>
                          <p:cTn id="188" fill="hold">
                            <p:stCondLst>
                              <p:cond delay="1250"/>
                            </p:stCondLst>
                            <p:childTnLst>
                              <p:par>
                                <p:cTn id="189" presetID="22" presetClass="entr" presetSubtype="8" fill="hold" nodeType="afterEffect">
                                  <p:stCondLst>
                                    <p:cond delay="0"/>
                                  </p:stCondLst>
                                  <p:childTnLst>
                                    <p:set>
                                      <p:cBhvr>
                                        <p:cTn id="190" dur="1" fill="hold">
                                          <p:stCondLst>
                                            <p:cond delay="0"/>
                                          </p:stCondLst>
                                        </p:cTn>
                                        <p:tgtEl>
                                          <p:spTgt spid="28">
                                            <p:txEl>
                                              <p:pRg st="0" end="0"/>
                                            </p:txEl>
                                          </p:spTgt>
                                        </p:tgtEl>
                                        <p:attrNameLst>
                                          <p:attrName>style.visibility</p:attrName>
                                        </p:attrNameLst>
                                      </p:cBhvr>
                                      <p:to>
                                        <p:strVal val="visible"/>
                                      </p:to>
                                    </p:set>
                                    <p:animEffect transition="in" filter="wipe(left)">
                                      <p:cBhvr>
                                        <p:cTn id="191" dur="250"/>
                                        <p:tgtEl>
                                          <p:spTgt spid="28">
                                            <p:txEl>
                                              <p:pRg st="0" end="0"/>
                                            </p:txEl>
                                          </p:spTgt>
                                        </p:tgtEl>
                                      </p:cBhvr>
                                    </p:animEffect>
                                  </p:childTnLst>
                                </p:cTn>
                              </p:par>
                            </p:childTnLst>
                          </p:cTn>
                        </p:par>
                        <p:par>
                          <p:cTn id="192" fill="hold">
                            <p:stCondLst>
                              <p:cond delay="1500"/>
                            </p:stCondLst>
                            <p:childTnLst>
                              <p:par>
                                <p:cTn id="193" presetID="22" presetClass="entr" presetSubtype="8" fill="hold" nodeType="afterEffect">
                                  <p:stCondLst>
                                    <p:cond delay="0"/>
                                  </p:stCondLst>
                                  <p:childTnLst>
                                    <p:set>
                                      <p:cBhvr>
                                        <p:cTn id="194" dur="1" fill="hold">
                                          <p:stCondLst>
                                            <p:cond delay="0"/>
                                          </p:stCondLst>
                                        </p:cTn>
                                        <p:tgtEl>
                                          <p:spTgt spid="27">
                                            <p:txEl>
                                              <p:pRg st="0" end="0"/>
                                            </p:txEl>
                                          </p:spTgt>
                                        </p:tgtEl>
                                        <p:attrNameLst>
                                          <p:attrName>style.visibility</p:attrName>
                                        </p:attrNameLst>
                                      </p:cBhvr>
                                      <p:to>
                                        <p:strVal val="visible"/>
                                      </p:to>
                                    </p:set>
                                    <p:animEffect transition="in" filter="wipe(left)">
                                      <p:cBhvr>
                                        <p:cTn id="195" dur="250"/>
                                        <p:tgtEl>
                                          <p:spTgt spid="27">
                                            <p:txEl>
                                              <p:pRg st="0" end="0"/>
                                            </p:txEl>
                                          </p:spTgt>
                                        </p:tgtEl>
                                      </p:cBhvr>
                                    </p:animEffect>
                                  </p:childTnLst>
                                </p:cTn>
                              </p:par>
                            </p:childTnLst>
                          </p:cTn>
                        </p:par>
                        <p:par>
                          <p:cTn id="196" fill="hold">
                            <p:stCondLst>
                              <p:cond delay="1750"/>
                            </p:stCondLst>
                            <p:childTnLst>
                              <p:par>
                                <p:cTn id="197" presetID="22" presetClass="entr" presetSubtype="8" fill="hold" nodeType="afterEffect">
                                  <p:stCondLst>
                                    <p:cond delay="0"/>
                                  </p:stCondLst>
                                  <p:childTnLst>
                                    <p:set>
                                      <p:cBhvr>
                                        <p:cTn id="198" dur="1" fill="hold">
                                          <p:stCondLst>
                                            <p:cond delay="0"/>
                                          </p:stCondLst>
                                        </p:cTn>
                                        <p:tgtEl>
                                          <p:spTgt spid="27">
                                            <p:txEl>
                                              <p:pRg st="2" end="2"/>
                                            </p:txEl>
                                          </p:spTgt>
                                        </p:tgtEl>
                                        <p:attrNameLst>
                                          <p:attrName>style.visibility</p:attrName>
                                        </p:attrNameLst>
                                      </p:cBhvr>
                                      <p:to>
                                        <p:strVal val="visible"/>
                                      </p:to>
                                    </p:set>
                                    <p:animEffect transition="in" filter="wipe(left)">
                                      <p:cBhvr>
                                        <p:cTn id="199" dur="250"/>
                                        <p:tgtEl>
                                          <p:spTgt spid="27">
                                            <p:txEl>
                                              <p:pRg st="2" end="2"/>
                                            </p:txEl>
                                          </p:spTgt>
                                        </p:tgtEl>
                                      </p:cBhvr>
                                    </p:animEffect>
                                  </p:childTnLst>
                                </p:cTn>
                              </p:par>
                            </p:childTnLst>
                          </p:cTn>
                        </p:par>
                        <p:par>
                          <p:cTn id="200" fill="hold">
                            <p:stCondLst>
                              <p:cond delay="2000"/>
                            </p:stCondLst>
                            <p:childTnLst>
                              <p:par>
                                <p:cTn id="201" presetID="22" presetClass="entr" presetSubtype="8" fill="hold" nodeType="afterEffect">
                                  <p:stCondLst>
                                    <p:cond delay="0"/>
                                  </p:stCondLst>
                                  <p:childTnLst>
                                    <p:set>
                                      <p:cBhvr>
                                        <p:cTn id="202" dur="1" fill="hold">
                                          <p:stCondLst>
                                            <p:cond delay="0"/>
                                          </p:stCondLst>
                                        </p:cTn>
                                        <p:tgtEl>
                                          <p:spTgt spid="27">
                                            <p:txEl>
                                              <p:pRg st="4" end="4"/>
                                            </p:txEl>
                                          </p:spTgt>
                                        </p:tgtEl>
                                        <p:attrNameLst>
                                          <p:attrName>style.visibility</p:attrName>
                                        </p:attrNameLst>
                                      </p:cBhvr>
                                      <p:to>
                                        <p:strVal val="visible"/>
                                      </p:to>
                                    </p:set>
                                    <p:animEffect transition="in" filter="wipe(left)">
                                      <p:cBhvr>
                                        <p:cTn id="203" dur="250"/>
                                        <p:tgtEl>
                                          <p:spTgt spid="27">
                                            <p:txEl>
                                              <p:pRg st="4" end="4"/>
                                            </p:txEl>
                                          </p:spTgt>
                                        </p:tgtEl>
                                      </p:cBhvr>
                                    </p:animEffect>
                                  </p:childTnLst>
                                </p:cTn>
                              </p:par>
                            </p:childTnLst>
                          </p:cTn>
                        </p:par>
                        <p:par>
                          <p:cTn id="204" fill="hold">
                            <p:stCondLst>
                              <p:cond delay="2250"/>
                            </p:stCondLst>
                            <p:childTnLst>
                              <p:par>
                                <p:cTn id="205" presetID="22" presetClass="entr" presetSubtype="8" fill="hold" nodeType="afterEffect">
                                  <p:stCondLst>
                                    <p:cond delay="0"/>
                                  </p:stCondLst>
                                  <p:childTnLst>
                                    <p:set>
                                      <p:cBhvr>
                                        <p:cTn id="206" dur="1" fill="hold">
                                          <p:stCondLst>
                                            <p:cond delay="0"/>
                                          </p:stCondLst>
                                        </p:cTn>
                                        <p:tgtEl>
                                          <p:spTgt spid="27">
                                            <p:txEl>
                                              <p:pRg st="6" end="6"/>
                                            </p:txEl>
                                          </p:spTgt>
                                        </p:tgtEl>
                                        <p:attrNameLst>
                                          <p:attrName>style.visibility</p:attrName>
                                        </p:attrNameLst>
                                      </p:cBhvr>
                                      <p:to>
                                        <p:strVal val="visible"/>
                                      </p:to>
                                    </p:set>
                                    <p:animEffect transition="in" filter="wipe(left)">
                                      <p:cBhvr>
                                        <p:cTn id="207" dur="250"/>
                                        <p:tgtEl>
                                          <p:spTgt spid="27">
                                            <p:txEl>
                                              <p:pRg st="6" end="6"/>
                                            </p:txEl>
                                          </p:spTgt>
                                        </p:tgtEl>
                                      </p:cBhvr>
                                    </p:animEffect>
                                  </p:childTnLst>
                                </p:cTn>
                              </p:par>
                            </p:childTnLst>
                          </p:cTn>
                        </p:par>
                        <p:par>
                          <p:cTn id="208" fill="hold">
                            <p:stCondLst>
                              <p:cond delay="2500"/>
                            </p:stCondLst>
                            <p:childTnLst>
                              <p:par>
                                <p:cTn id="209" presetID="22" presetClass="entr" presetSubtype="8" fill="hold" nodeType="afterEffect">
                                  <p:stCondLst>
                                    <p:cond delay="0"/>
                                  </p:stCondLst>
                                  <p:childTnLst>
                                    <p:set>
                                      <p:cBhvr>
                                        <p:cTn id="210" dur="1" fill="hold">
                                          <p:stCondLst>
                                            <p:cond delay="0"/>
                                          </p:stCondLst>
                                        </p:cTn>
                                        <p:tgtEl>
                                          <p:spTgt spid="27">
                                            <p:txEl>
                                              <p:pRg st="8" end="8"/>
                                            </p:txEl>
                                          </p:spTgt>
                                        </p:tgtEl>
                                        <p:attrNameLst>
                                          <p:attrName>style.visibility</p:attrName>
                                        </p:attrNameLst>
                                      </p:cBhvr>
                                      <p:to>
                                        <p:strVal val="visible"/>
                                      </p:to>
                                    </p:set>
                                    <p:animEffect transition="in" filter="wipe(left)">
                                      <p:cBhvr>
                                        <p:cTn id="211" dur="250"/>
                                        <p:tgtEl>
                                          <p:spTgt spid="27">
                                            <p:txEl>
                                              <p:pRg st="8" end="8"/>
                                            </p:txEl>
                                          </p:spTgt>
                                        </p:tgtEl>
                                      </p:cBhvr>
                                    </p:animEffect>
                                  </p:childTnLst>
                                </p:cTn>
                              </p:par>
                            </p:childTnLst>
                          </p:cTn>
                        </p:par>
                        <p:par>
                          <p:cTn id="212" fill="hold">
                            <p:stCondLst>
                              <p:cond delay="2750"/>
                            </p:stCondLst>
                            <p:childTnLst>
                              <p:par>
                                <p:cTn id="213" presetID="22" presetClass="entr" presetSubtype="8" fill="hold" nodeType="afterEffect">
                                  <p:stCondLst>
                                    <p:cond delay="0"/>
                                  </p:stCondLst>
                                  <p:childTnLst>
                                    <p:set>
                                      <p:cBhvr>
                                        <p:cTn id="214" dur="1" fill="hold">
                                          <p:stCondLst>
                                            <p:cond delay="0"/>
                                          </p:stCondLst>
                                        </p:cTn>
                                        <p:tgtEl>
                                          <p:spTgt spid="29">
                                            <p:txEl>
                                              <p:pRg st="0" end="0"/>
                                            </p:txEl>
                                          </p:spTgt>
                                        </p:tgtEl>
                                        <p:attrNameLst>
                                          <p:attrName>style.visibility</p:attrName>
                                        </p:attrNameLst>
                                      </p:cBhvr>
                                      <p:to>
                                        <p:strVal val="visible"/>
                                      </p:to>
                                    </p:set>
                                    <p:animEffect transition="in" filter="wipe(left)">
                                      <p:cBhvr>
                                        <p:cTn id="215" dur="250"/>
                                        <p:tgtEl>
                                          <p:spTgt spid="29">
                                            <p:txEl>
                                              <p:pRg st="0" end="0"/>
                                            </p:txEl>
                                          </p:spTgt>
                                        </p:tgtEl>
                                      </p:cBhvr>
                                    </p:animEffect>
                                  </p:childTnLst>
                                </p:cTn>
                              </p:par>
                            </p:childTnLst>
                          </p:cTn>
                        </p:par>
                      </p:childTnLst>
                    </p:cTn>
                  </p:par>
                  <p:par>
                    <p:cTn id="216" fill="hold">
                      <p:stCondLst>
                        <p:cond delay="indefinite"/>
                      </p:stCondLst>
                      <p:childTnLst>
                        <p:par>
                          <p:cTn id="217" fill="hold">
                            <p:stCondLst>
                              <p:cond delay="0"/>
                            </p:stCondLst>
                            <p:childTnLst>
                              <p:par>
                                <p:cTn id="218" presetID="2" presetClass="entr" presetSubtype="2" fill="hold" grpId="0" nodeType="clickEffect">
                                  <p:stCondLst>
                                    <p:cond delay="0"/>
                                  </p:stCondLst>
                                  <p:childTnLst>
                                    <p:set>
                                      <p:cBhvr>
                                        <p:cTn id="219" dur="1" fill="hold">
                                          <p:stCondLst>
                                            <p:cond delay="0"/>
                                          </p:stCondLst>
                                        </p:cTn>
                                        <p:tgtEl>
                                          <p:spTgt spid="31"/>
                                        </p:tgtEl>
                                        <p:attrNameLst>
                                          <p:attrName>style.visibility</p:attrName>
                                        </p:attrNameLst>
                                      </p:cBhvr>
                                      <p:to>
                                        <p:strVal val="visible"/>
                                      </p:to>
                                    </p:set>
                                    <p:anim calcmode="lin" valueType="num">
                                      <p:cBhvr additive="base">
                                        <p:cTn id="220" dur="500" fill="hold"/>
                                        <p:tgtEl>
                                          <p:spTgt spid="31"/>
                                        </p:tgtEl>
                                        <p:attrNameLst>
                                          <p:attrName>ppt_x</p:attrName>
                                        </p:attrNameLst>
                                      </p:cBhvr>
                                      <p:tavLst>
                                        <p:tav tm="0">
                                          <p:val>
                                            <p:strVal val="1+#ppt_w/2"/>
                                          </p:val>
                                        </p:tav>
                                        <p:tav tm="100000">
                                          <p:val>
                                            <p:strVal val="#ppt_x"/>
                                          </p:val>
                                        </p:tav>
                                      </p:tavLst>
                                    </p:anim>
                                    <p:anim calcmode="lin" valueType="num">
                                      <p:cBhvr additive="base">
                                        <p:cTn id="221" dur="500" fill="hold"/>
                                        <p:tgtEl>
                                          <p:spTgt spid="31"/>
                                        </p:tgtEl>
                                        <p:attrNameLst>
                                          <p:attrName>ppt_y</p:attrName>
                                        </p:attrNameLst>
                                      </p:cBhvr>
                                      <p:tavLst>
                                        <p:tav tm="0">
                                          <p:val>
                                            <p:strVal val="#ppt_y"/>
                                          </p:val>
                                        </p:tav>
                                        <p:tav tm="100000">
                                          <p:val>
                                            <p:strVal val="#ppt_y"/>
                                          </p:val>
                                        </p:tav>
                                      </p:tavLst>
                                    </p:anim>
                                  </p:childTnLst>
                                </p:cTn>
                              </p:par>
                            </p:childTnLst>
                          </p:cTn>
                        </p:par>
                        <p:par>
                          <p:cTn id="222" fill="hold">
                            <p:stCondLst>
                              <p:cond delay="500"/>
                            </p:stCondLst>
                            <p:childTnLst>
                              <p:par>
                                <p:cTn id="223" presetID="2" presetClass="entr" presetSubtype="2" fill="hold" grpId="0" nodeType="afterEffect">
                                  <p:stCondLst>
                                    <p:cond delay="0"/>
                                  </p:stCondLst>
                                  <p:childTnLst>
                                    <p:set>
                                      <p:cBhvr>
                                        <p:cTn id="224" dur="1" fill="hold">
                                          <p:stCondLst>
                                            <p:cond delay="0"/>
                                          </p:stCondLst>
                                        </p:cTn>
                                        <p:tgtEl>
                                          <p:spTgt spid="32"/>
                                        </p:tgtEl>
                                        <p:attrNameLst>
                                          <p:attrName>style.visibility</p:attrName>
                                        </p:attrNameLst>
                                      </p:cBhvr>
                                      <p:to>
                                        <p:strVal val="visible"/>
                                      </p:to>
                                    </p:set>
                                    <p:anim calcmode="lin" valueType="num">
                                      <p:cBhvr additive="base">
                                        <p:cTn id="225" dur="500" fill="hold"/>
                                        <p:tgtEl>
                                          <p:spTgt spid="32"/>
                                        </p:tgtEl>
                                        <p:attrNameLst>
                                          <p:attrName>ppt_x</p:attrName>
                                        </p:attrNameLst>
                                      </p:cBhvr>
                                      <p:tavLst>
                                        <p:tav tm="0">
                                          <p:val>
                                            <p:strVal val="1+#ppt_w/2"/>
                                          </p:val>
                                        </p:tav>
                                        <p:tav tm="100000">
                                          <p:val>
                                            <p:strVal val="#ppt_x"/>
                                          </p:val>
                                        </p:tav>
                                      </p:tavLst>
                                    </p:anim>
                                    <p:anim calcmode="lin" valueType="num">
                                      <p:cBhvr additive="base">
                                        <p:cTn id="22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53" presetClass="entr" presetSubtype="16" fill="hold" grpId="0" nodeType="clickEffect">
                                  <p:stCondLst>
                                    <p:cond delay="0"/>
                                  </p:stCondLst>
                                  <p:childTnLst>
                                    <p:set>
                                      <p:cBhvr>
                                        <p:cTn id="230" dur="1" fill="hold">
                                          <p:stCondLst>
                                            <p:cond delay="0"/>
                                          </p:stCondLst>
                                        </p:cTn>
                                        <p:tgtEl>
                                          <p:spTgt spid="35"/>
                                        </p:tgtEl>
                                        <p:attrNameLst>
                                          <p:attrName>style.visibility</p:attrName>
                                        </p:attrNameLst>
                                      </p:cBhvr>
                                      <p:to>
                                        <p:strVal val="visible"/>
                                      </p:to>
                                    </p:set>
                                    <p:anim calcmode="lin" valueType="num">
                                      <p:cBhvr>
                                        <p:cTn id="231" dur="500" fill="hold"/>
                                        <p:tgtEl>
                                          <p:spTgt spid="35"/>
                                        </p:tgtEl>
                                        <p:attrNameLst>
                                          <p:attrName>ppt_w</p:attrName>
                                        </p:attrNameLst>
                                      </p:cBhvr>
                                      <p:tavLst>
                                        <p:tav tm="0">
                                          <p:val>
                                            <p:fltVal val="0"/>
                                          </p:val>
                                        </p:tav>
                                        <p:tav tm="100000">
                                          <p:val>
                                            <p:strVal val="#ppt_w"/>
                                          </p:val>
                                        </p:tav>
                                      </p:tavLst>
                                    </p:anim>
                                    <p:anim calcmode="lin" valueType="num">
                                      <p:cBhvr>
                                        <p:cTn id="232" dur="500" fill="hold"/>
                                        <p:tgtEl>
                                          <p:spTgt spid="35"/>
                                        </p:tgtEl>
                                        <p:attrNameLst>
                                          <p:attrName>ppt_h</p:attrName>
                                        </p:attrNameLst>
                                      </p:cBhvr>
                                      <p:tavLst>
                                        <p:tav tm="0">
                                          <p:val>
                                            <p:fltVal val="0"/>
                                          </p:val>
                                        </p:tav>
                                        <p:tav tm="100000">
                                          <p:val>
                                            <p:strVal val="#ppt_h"/>
                                          </p:val>
                                        </p:tav>
                                      </p:tavLst>
                                    </p:anim>
                                    <p:animEffect transition="in" filter="fade">
                                      <p:cBhvr>
                                        <p:cTn id="233" dur="500"/>
                                        <p:tgtEl>
                                          <p:spTgt spid="35"/>
                                        </p:tgtEl>
                                      </p:cBhvr>
                                    </p:animEffect>
                                  </p:childTnLst>
                                </p:cTn>
                              </p:par>
                            </p:childTnLst>
                          </p:cTn>
                        </p:par>
                      </p:childTnLst>
                    </p:cTn>
                  </p:par>
                  <p:par>
                    <p:cTn id="234" fill="hold">
                      <p:stCondLst>
                        <p:cond delay="indefinite"/>
                      </p:stCondLst>
                      <p:childTnLst>
                        <p:par>
                          <p:cTn id="235" fill="hold">
                            <p:stCondLst>
                              <p:cond delay="0"/>
                            </p:stCondLst>
                            <p:childTnLst>
                              <p:par>
                                <p:cTn id="236" presetID="2" presetClass="entr" presetSubtype="1" fill="hold" grpId="0" nodeType="clickEffect">
                                  <p:stCondLst>
                                    <p:cond delay="0"/>
                                  </p:stCondLst>
                                  <p:childTnLst>
                                    <p:set>
                                      <p:cBhvr>
                                        <p:cTn id="237" dur="1" fill="hold">
                                          <p:stCondLst>
                                            <p:cond delay="0"/>
                                          </p:stCondLst>
                                        </p:cTn>
                                        <p:tgtEl>
                                          <p:spTgt spid="36"/>
                                        </p:tgtEl>
                                        <p:attrNameLst>
                                          <p:attrName>style.visibility</p:attrName>
                                        </p:attrNameLst>
                                      </p:cBhvr>
                                      <p:to>
                                        <p:strVal val="visible"/>
                                      </p:to>
                                    </p:set>
                                    <p:anim calcmode="lin" valueType="num">
                                      <p:cBhvr additive="base">
                                        <p:cTn id="238" dur="500" fill="hold"/>
                                        <p:tgtEl>
                                          <p:spTgt spid="36"/>
                                        </p:tgtEl>
                                        <p:attrNameLst>
                                          <p:attrName>ppt_x</p:attrName>
                                        </p:attrNameLst>
                                      </p:cBhvr>
                                      <p:tavLst>
                                        <p:tav tm="0">
                                          <p:val>
                                            <p:strVal val="#ppt_x"/>
                                          </p:val>
                                        </p:tav>
                                        <p:tav tm="100000">
                                          <p:val>
                                            <p:strVal val="#ppt_x"/>
                                          </p:val>
                                        </p:tav>
                                      </p:tavLst>
                                    </p:anim>
                                    <p:anim calcmode="lin" valueType="num">
                                      <p:cBhvr additive="base">
                                        <p:cTn id="239"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5" grpId="0"/>
      <p:bldP spid="36" grpId="0"/>
      <p:bldP spid="3" grpId="0"/>
      <p:bldP spid="3"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1" name="TextBox 10">
            <a:extLst>
              <a:ext uri="{FF2B5EF4-FFF2-40B4-BE49-F238E27FC236}">
                <a16:creationId xmlns:a16="http://schemas.microsoft.com/office/drawing/2014/main" id="{345F7695-A215-BB6F-0711-84D000A8C776}"/>
              </a:ext>
            </a:extLst>
          </p:cNvPr>
          <p:cNvSpPr txBox="1"/>
          <p:nvPr/>
        </p:nvSpPr>
        <p:spPr>
          <a:xfrm>
            <a:off x="1035611" y="2042334"/>
            <a:ext cx="10109199" cy="3323987"/>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8100000" scaled="1"/>
            <a:tileRect/>
          </a:gradFill>
          <a:ln w="57150">
            <a:solidFill>
              <a:schemeClr val="accent2"/>
            </a:solidFill>
            <a:miter lim="800000"/>
          </a:ln>
        </p:spPr>
        <p:txBody>
          <a:bodyPr wrap="square" lIns="274320" tIns="182880" rIns="274320" bIns="182880">
            <a:spAutoFit/>
          </a:bodyPr>
          <a:lstStyle/>
          <a:p>
            <a:r>
              <a:rPr lang="en-US" sz="3200" i="1" dirty="0">
                <a:solidFill>
                  <a:schemeClr val="bg1"/>
                </a:solidFill>
                <a:latin typeface="Calibri Light" panose="020F0302020204030204" pitchFamily="34" charset="0"/>
                <a:cs typeface="Calibri Light" panose="020F0302020204030204" pitchFamily="34" charset="0"/>
              </a:rPr>
              <a:t>Hi, ________________. I just have a minute, but I wanted to call and let you know I started a business and I’m having my </a:t>
            </a:r>
            <a:r>
              <a:rPr lang="en-US" sz="3200" b="1" i="1" dirty="0">
                <a:solidFill>
                  <a:schemeClr val="bg1"/>
                </a:solidFill>
                <a:latin typeface="Calibri" panose="020F0502020204030204" pitchFamily="34" charset="0"/>
                <a:cs typeface="Calibri" panose="020F0502020204030204" pitchFamily="34" charset="0"/>
              </a:rPr>
              <a:t>launch/grand opening </a:t>
            </a:r>
            <a:r>
              <a:rPr lang="en-US" sz="3200" i="1" dirty="0">
                <a:solidFill>
                  <a:schemeClr val="bg1"/>
                </a:solidFill>
                <a:latin typeface="Calibri Light" panose="020F0302020204030204" pitchFamily="34" charset="0"/>
                <a:cs typeface="Calibri Light" panose="020F0302020204030204" pitchFamily="34" charset="0"/>
              </a:rPr>
              <a:t>on (Day/Date/Time)_________ and would love for you to attend just to support me. I just need to have ____ people so I can have a successful launch. Can I count on you to help me out and attend?</a:t>
            </a:r>
          </a:p>
        </p:txBody>
      </p:sp>
      <p:sp>
        <p:nvSpPr>
          <p:cNvPr id="18" name="TextBox 17">
            <a:extLst>
              <a:ext uri="{FF2B5EF4-FFF2-40B4-BE49-F238E27FC236}">
                <a16:creationId xmlns:a16="http://schemas.microsoft.com/office/drawing/2014/main" id="{E9E7C92E-BB8E-28FE-A82A-7F40CA51853E}"/>
              </a:ext>
            </a:extLst>
          </p:cNvPr>
          <p:cNvSpPr txBox="1"/>
          <p:nvPr/>
        </p:nvSpPr>
        <p:spPr>
          <a:xfrm>
            <a:off x="0" y="483154"/>
            <a:ext cx="12191999" cy="707886"/>
          </a:xfrm>
          <a:prstGeom prst="rect">
            <a:avLst/>
          </a:prstGeom>
          <a:noFill/>
        </p:spPr>
        <p:txBody>
          <a:bodyPr wrap="square">
            <a:spAutoFit/>
          </a:bodyPr>
          <a:lstStyle/>
          <a:p>
            <a:pPr algn="ctr"/>
            <a:r>
              <a:rPr lang="en-US" sz="4000" b="1" dirty="0">
                <a:solidFill>
                  <a:schemeClr val="accent1"/>
                </a:solidFill>
              </a:rPr>
              <a:t>LAUNCH/GRAND OPENING </a:t>
            </a:r>
            <a:r>
              <a:rPr lang="en-US" sz="4000" i="1" dirty="0">
                <a:solidFill>
                  <a:schemeClr val="accent1"/>
                </a:solidFill>
                <a:latin typeface="Calibri Light" panose="020F0302020204030204" pitchFamily="34" charset="0"/>
                <a:cs typeface="Calibri Light" panose="020F0302020204030204" pitchFamily="34" charset="0"/>
              </a:rPr>
              <a:t>SCRIPT</a:t>
            </a:r>
            <a:r>
              <a:rPr lang="en-US" sz="4000" b="1" dirty="0">
                <a:solidFill>
                  <a:schemeClr val="accent1"/>
                </a:solidFill>
              </a:rPr>
              <a:t> </a:t>
            </a:r>
          </a:p>
        </p:txBody>
      </p:sp>
      <p:sp>
        <p:nvSpPr>
          <p:cNvPr id="21" name="TextBox 20">
            <a:extLst>
              <a:ext uri="{FF2B5EF4-FFF2-40B4-BE49-F238E27FC236}">
                <a16:creationId xmlns:a16="http://schemas.microsoft.com/office/drawing/2014/main" id="{78BE94E9-2013-2969-C18F-A64207EF005F}"/>
              </a:ext>
            </a:extLst>
          </p:cNvPr>
          <p:cNvSpPr txBox="1"/>
          <p:nvPr/>
        </p:nvSpPr>
        <p:spPr>
          <a:xfrm>
            <a:off x="2032570" y="1071370"/>
            <a:ext cx="8126858" cy="461665"/>
          </a:xfrm>
          <a:prstGeom prst="rect">
            <a:avLst/>
          </a:prstGeom>
          <a:noFill/>
        </p:spPr>
        <p:txBody>
          <a:bodyPr wrap="square" rtlCol="0">
            <a:spAutoFit/>
          </a:bodyPr>
          <a:lstStyle/>
          <a:p>
            <a:pPr algn="ctr"/>
            <a:r>
              <a:rPr lang="en-US" sz="2400" dirty="0">
                <a:solidFill>
                  <a:schemeClr val="accent3"/>
                </a:solidFill>
                <a:latin typeface="+mj-lt"/>
              </a:rPr>
              <a:t>Works Well for a New IBO with little experience.</a:t>
            </a:r>
          </a:p>
        </p:txBody>
      </p:sp>
      <p:pic>
        <p:nvPicPr>
          <p:cNvPr id="3" name="Picture 2" descr="A black background with white text&#10;&#10;Description automatically generated">
            <a:extLst>
              <a:ext uri="{FF2B5EF4-FFF2-40B4-BE49-F238E27FC236}">
                <a16:creationId xmlns:a16="http://schemas.microsoft.com/office/drawing/2014/main" id="{74718CD0-CC0C-210B-1BDE-82504FBB9A28}"/>
              </a:ext>
            </a:extLst>
          </p:cNvPr>
          <p:cNvPicPr>
            <a:picLocks noChangeAspect="1"/>
          </p:cNvPicPr>
          <p:nvPr/>
        </p:nvPicPr>
        <p:blipFill rotWithShape="1">
          <a:blip r:embed="rId3"/>
          <a:srcRect l="20804" t="42801" r="21242" b="42481"/>
          <a:stretch/>
        </p:blipFill>
        <p:spPr>
          <a:xfrm>
            <a:off x="10170560" y="6438550"/>
            <a:ext cx="1720850" cy="245835"/>
          </a:xfrm>
          <a:prstGeom prst="rect">
            <a:avLst/>
          </a:prstGeom>
        </p:spPr>
      </p:pic>
      <p:pic>
        <p:nvPicPr>
          <p:cNvPr id="4" name="Picture 3">
            <a:extLst>
              <a:ext uri="{FF2B5EF4-FFF2-40B4-BE49-F238E27FC236}">
                <a16:creationId xmlns:a16="http://schemas.microsoft.com/office/drawing/2014/main" id="{2118D3B5-AA04-29B5-5C72-4A65C405DC90}"/>
              </a:ext>
            </a:extLst>
          </p:cNvPr>
          <p:cNvPicPr>
            <a:picLocks noChangeAspect="1"/>
          </p:cNvPicPr>
          <p:nvPr/>
        </p:nvPicPr>
        <p:blipFill>
          <a:blip r:embed="rId4"/>
          <a:srcRect/>
          <a:stretch/>
        </p:blipFill>
        <p:spPr>
          <a:xfrm>
            <a:off x="10038299" y="6099889"/>
            <a:ext cx="2067322" cy="378617"/>
          </a:xfrm>
          <a:prstGeom prst="rect">
            <a:avLst/>
          </a:prstGeom>
        </p:spPr>
      </p:pic>
      <p:sp>
        <p:nvSpPr>
          <p:cNvPr id="7" name="TextBox 6">
            <a:extLst>
              <a:ext uri="{FF2B5EF4-FFF2-40B4-BE49-F238E27FC236}">
                <a16:creationId xmlns:a16="http://schemas.microsoft.com/office/drawing/2014/main" id="{0A6EF758-073C-B9F8-4453-8C36951A8419}"/>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LegacyPartners.biz</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TheSVPSystem.com</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4583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0" name="TextBox 9">
            <a:extLst>
              <a:ext uri="{FF2B5EF4-FFF2-40B4-BE49-F238E27FC236}">
                <a16:creationId xmlns:a16="http://schemas.microsoft.com/office/drawing/2014/main" id="{13BF6E23-367F-467C-D540-7D585173D6FE}"/>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INVITATION - SAMPLE SCRIPT – </a:t>
            </a:r>
            <a:r>
              <a:rPr kumimoji="0" lang="en-US" sz="4400" b="1" i="0" u="none" strike="noStrike" kern="1200" cap="none" spc="0" normalizeH="0" baseline="0" noProof="0" dirty="0">
                <a:ln>
                  <a:noFill/>
                </a:ln>
                <a:solidFill>
                  <a:srgbClr val="F2682A"/>
                </a:solidFill>
                <a:uLnTx/>
                <a:uFillTx/>
                <a:latin typeface="Calibri" panose="020F0502020204030204"/>
                <a:ea typeface="+mn-ea"/>
                <a:cs typeface="+mn-cs"/>
              </a:rPr>
              <a:t>PRACTICE IT!</a:t>
            </a:r>
            <a:endParaRPr kumimoji="0" lang="en-US" sz="4400" b="0" i="0" u="none" strike="noStrike" kern="1200" cap="none" spc="0" normalizeH="0" baseline="0" noProof="0" dirty="0">
              <a:ln>
                <a:noFill/>
              </a:ln>
              <a:solidFill>
                <a:srgbClr val="F2682A"/>
              </a:solidFill>
              <a:uLnTx/>
              <a:uFillTx/>
              <a:latin typeface="Calibri" panose="020F0502020204030204"/>
              <a:ea typeface="+mn-ea"/>
              <a:cs typeface="+mn-cs"/>
            </a:endParaRPr>
          </a:p>
        </p:txBody>
      </p:sp>
      <p:pic>
        <p:nvPicPr>
          <p:cNvPr id="2" name="Picture 1" descr="A person in a white shirt&#10;&#10;Description automatically generated with medium confidence">
            <a:extLst>
              <a:ext uri="{FF2B5EF4-FFF2-40B4-BE49-F238E27FC236}">
                <a16:creationId xmlns:a16="http://schemas.microsoft.com/office/drawing/2014/main" id="{33FAECB6-7060-A46D-8EEE-DCE034E0B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65" y="1374682"/>
            <a:ext cx="1549623" cy="4714063"/>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77EF704F-F16B-FD99-966E-26C8DE9FEF9A}"/>
              </a:ext>
            </a:extLst>
          </p:cNvPr>
          <p:cNvGrpSpPr/>
          <p:nvPr/>
        </p:nvGrpSpPr>
        <p:grpSpPr>
          <a:xfrm>
            <a:off x="6600838" y="1442041"/>
            <a:ext cx="2167492" cy="2167492"/>
            <a:chOff x="2943225" y="695325"/>
            <a:chExt cx="2495550" cy="2495550"/>
          </a:xfrm>
        </p:grpSpPr>
        <p:sp>
          <p:nvSpPr>
            <p:cNvPr id="7" name="Oval 6">
              <a:extLst>
                <a:ext uri="{FF2B5EF4-FFF2-40B4-BE49-F238E27FC236}">
                  <a16:creationId xmlns:a16="http://schemas.microsoft.com/office/drawing/2014/main" id="{9F87B635-CE8D-B315-7F1F-E7E93DFBA679}"/>
                </a:ext>
              </a:extLst>
            </p:cNvPr>
            <p:cNvSpPr/>
            <p:nvPr/>
          </p:nvSpPr>
          <p:spPr>
            <a:xfrm>
              <a:off x="2943225" y="695325"/>
              <a:ext cx="2495550" cy="2495550"/>
            </a:xfrm>
            <a:prstGeom prst="ellipse">
              <a:avLst/>
            </a:prstGeom>
            <a:noFill/>
            <a:ln w="76200">
              <a:solidFill>
                <a:srgbClr val="0126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Share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Show</a:t>
              </a:r>
            </a:p>
          </p:txBody>
        </p:sp>
        <p:cxnSp>
          <p:nvCxnSpPr>
            <p:cNvPr id="12" name="Straight Connector 11">
              <a:extLst>
                <a:ext uri="{FF2B5EF4-FFF2-40B4-BE49-F238E27FC236}">
                  <a16:creationId xmlns:a16="http://schemas.microsoft.com/office/drawing/2014/main" id="{94ACCBED-674B-62EC-59AD-0A1C10C9020D}"/>
                </a:ext>
              </a:extLst>
            </p:cNvPr>
            <p:cNvCxnSpPr>
              <a:cxnSpLocks/>
            </p:cNvCxnSpPr>
            <p:nvPr/>
          </p:nvCxnSpPr>
          <p:spPr>
            <a:xfrm>
              <a:off x="3433763" y="1943100"/>
              <a:ext cx="1514475" cy="0"/>
            </a:xfrm>
            <a:prstGeom prst="line">
              <a:avLst/>
            </a:prstGeom>
            <a:ln w="76200">
              <a:solidFill>
                <a:srgbClr val="012654"/>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9F57E251-348A-35E7-D864-B6E55F9EAD42}"/>
              </a:ext>
            </a:extLst>
          </p:cNvPr>
          <p:cNvGrpSpPr/>
          <p:nvPr/>
        </p:nvGrpSpPr>
        <p:grpSpPr>
          <a:xfrm>
            <a:off x="9220841" y="1442041"/>
            <a:ext cx="2167492" cy="2167492"/>
            <a:chOff x="6753225" y="695325"/>
            <a:chExt cx="2495550" cy="2495550"/>
          </a:xfrm>
        </p:grpSpPr>
        <p:sp>
          <p:nvSpPr>
            <p:cNvPr id="14" name="Oval 13">
              <a:extLst>
                <a:ext uri="{FF2B5EF4-FFF2-40B4-BE49-F238E27FC236}">
                  <a16:creationId xmlns:a16="http://schemas.microsoft.com/office/drawing/2014/main" id="{2236481E-59A5-315D-7954-1BDE47E1A89A}"/>
                </a:ext>
              </a:extLst>
            </p:cNvPr>
            <p:cNvSpPr/>
            <p:nvPr/>
          </p:nvSpPr>
          <p:spPr>
            <a:xfrm>
              <a:off x="6753225" y="695325"/>
              <a:ext cx="2495550" cy="2495550"/>
            </a:xfrm>
            <a:prstGeom prst="ellipse">
              <a:avLst/>
            </a:prstGeom>
            <a:noFill/>
            <a:ln w="76200">
              <a:solidFill>
                <a:srgbClr val="0126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Just</a:t>
              </a:r>
            </a:p>
          </p:txBody>
        </p:sp>
        <p:cxnSp>
          <p:nvCxnSpPr>
            <p:cNvPr id="15" name="Straight Connector 14">
              <a:extLst>
                <a:ext uri="{FF2B5EF4-FFF2-40B4-BE49-F238E27FC236}">
                  <a16:creationId xmlns:a16="http://schemas.microsoft.com/office/drawing/2014/main" id="{4586ABE0-0A88-1414-DA42-3DFB86BB418C}"/>
                </a:ext>
              </a:extLst>
            </p:cNvPr>
            <p:cNvCxnSpPr>
              <a:cxnSpLocks/>
            </p:cNvCxnSpPr>
            <p:nvPr/>
          </p:nvCxnSpPr>
          <p:spPr>
            <a:xfrm>
              <a:off x="7243763" y="1943100"/>
              <a:ext cx="1514475" cy="0"/>
            </a:xfrm>
            <a:prstGeom prst="line">
              <a:avLst/>
            </a:prstGeom>
            <a:ln w="76200">
              <a:solidFill>
                <a:srgbClr val="012654"/>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DCA650C-4023-8015-E58C-EF7CCC6F9C0D}"/>
              </a:ext>
            </a:extLst>
          </p:cNvPr>
          <p:cNvGrpSpPr/>
          <p:nvPr/>
        </p:nvGrpSpPr>
        <p:grpSpPr>
          <a:xfrm>
            <a:off x="6600838" y="3799539"/>
            <a:ext cx="2167492" cy="2167492"/>
            <a:chOff x="2943225" y="3562350"/>
            <a:chExt cx="2495550" cy="2495550"/>
          </a:xfrm>
        </p:grpSpPr>
        <p:sp>
          <p:nvSpPr>
            <p:cNvPr id="17" name="Oval 16">
              <a:extLst>
                <a:ext uri="{FF2B5EF4-FFF2-40B4-BE49-F238E27FC236}">
                  <a16:creationId xmlns:a16="http://schemas.microsoft.com/office/drawing/2014/main" id="{F24AE1C2-AF15-D819-5BBE-E48502395398}"/>
                </a:ext>
              </a:extLst>
            </p:cNvPr>
            <p:cNvSpPr/>
            <p:nvPr/>
          </p:nvSpPr>
          <p:spPr>
            <a:xfrm>
              <a:off x="2943225" y="3562350"/>
              <a:ext cx="2495550" cy="2495550"/>
            </a:xfrm>
            <a:prstGeom prst="ellipse">
              <a:avLst/>
            </a:prstGeom>
            <a:noFill/>
            <a:ln w="76200">
              <a:solidFill>
                <a:srgbClr val="0126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May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May Not</a:t>
              </a:r>
            </a:p>
          </p:txBody>
        </p:sp>
        <p:cxnSp>
          <p:nvCxnSpPr>
            <p:cNvPr id="19" name="Straight Connector 18">
              <a:extLst>
                <a:ext uri="{FF2B5EF4-FFF2-40B4-BE49-F238E27FC236}">
                  <a16:creationId xmlns:a16="http://schemas.microsoft.com/office/drawing/2014/main" id="{E10978BF-CA66-6286-7380-2207AE777982}"/>
                </a:ext>
              </a:extLst>
            </p:cNvPr>
            <p:cNvCxnSpPr>
              <a:cxnSpLocks/>
            </p:cNvCxnSpPr>
            <p:nvPr/>
          </p:nvCxnSpPr>
          <p:spPr>
            <a:xfrm>
              <a:off x="3433763" y="4810125"/>
              <a:ext cx="1514475" cy="0"/>
            </a:xfrm>
            <a:prstGeom prst="line">
              <a:avLst/>
            </a:prstGeom>
            <a:ln w="76200">
              <a:solidFill>
                <a:srgbClr val="012654"/>
              </a:solidFill>
            </a:ln>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D859E5AB-C809-42EA-D81C-FB7BABC5ADE9}"/>
              </a:ext>
            </a:extLst>
          </p:cNvPr>
          <p:cNvSpPr/>
          <p:nvPr/>
        </p:nvSpPr>
        <p:spPr>
          <a:xfrm>
            <a:off x="9220841" y="3799539"/>
            <a:ext cx="2167492" cy="2167492"/>
          </a:xfrm>
          <a:prstGeom prst="ellipse">
            <a:avLst/>
          </a:prstGeom>
          <a:noFill/>
          <a:ln w="76200">
            <a:solidFill>
              <a:srgbClr val="01265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Two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F2682A"/>
                </a:solidFill>
                <a:uLnTx/>
                <a:uFillTx/>
                <a:latin typeface="Calibri" panose="020F0502020204030204"/>
                <a:ea typeface="+mn-ea"/>
                <a:cs typeface="+mn-cs"/>
              </a:rPr>
              <a:t>Choices</a:t>
            </a:r>
          </a:p>
        </p:txBody>
      </p:sp>
      <p:sp>
        <p:nvSpPr>
          <p:cNvPr id="22" name="Rounded Rectangular Callout 21">
            <a:extLst>
              <a:ext uri="{FF2B5EF4-FFF2-40B4-BE49-F238E27FC236}">
                <a16:creationId xmlns:a16="http://schemas.microsoft.com/office/drawing/2014/main" id="{5CD3BBDE-8956-1393-7894-79FA974EA775}"/>
              </a:ext>
            </a:extLst>
          </p:cNvPr>
          <p:cNvSpPr/>
          <p:nvPr/>
        </p:nvSpPr>
        <p:spPr>
          <a:xfrm>
            <a:off x="2374578" y="1374682"/>
            <a:ext cx="4004451" cy="1797730"/>
          </a:xfrm>
          <a:prstGeom prst="wedgeRoundRectCallout">
            <a:avLst>
              <a:gd name="adj1" fmla="val -69891"/>
              <a:gd name="adj2" fmla="val -24590"/>
              <a:gd name="adj3" fmla="val 16667"/>
            </a:avLst>
          </a:prstGeom>
          <a:solidFill>
            <a:schemeClr val="bg1"/>
          </a:solidFill>
          <a:ln w="38100">
            <a:solidFill>
              <a:srgbClr val="F268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457C"/>
                </a:solidFill>
                <a:effectLst/>
                <a:uLnTx/>
                <a:uFillTx/>
                <a:latin typeface="Calibri" panose="020F0502020204030204"/>
                <a:ea typeface="+mn-ea"/>
                <a:cs typeface="+mn-cs"/>
              </a:rPr>
              <a:t>Start by asking: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00457C"/>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n-US" sz="2800" b="1" i="0" u="none" strike="noStrike" kern="0" cap="none" spc="0" normalizeH="0" baseline="0" noProof="0" dirty="0">
                <a:ln>
                  <a:noFill/>
                </a:ln>
                <a:solidFill>
                  <a:srgbClr val="002060"/>
                </a:solidFill>
                <a:effectLst/>
                <a:uLnTx/>
                <a:uFillTx/>
                <a:latin typeface="Calibri" panose="020F0502020204030204"/>
                <a:ea typeface="Calibri"/>
                <a:cs typeface="Calibri"/>
                <a:sym typeface="Calibri"/>
              </a:rPr>
              <a:t>Do you keep your options open for making additional income?</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pic>
        <p:nvPicPr>
          <p:cNvPr id="4" name="Picture 3" descr="A black background with white text&#10;&#10;Description automatically generated">
            <a:extLst>
              <a:ext uri="{FF2B5EF4-FFF2-40B4-BE49-F238E27FC236}">
                <a16:creationId xmlns:a16="http://schemas.microsoft.com/office/drawing/2014/main" id="{0CC2FA30-7D3B-8E00-BA43-A1EE0F7D0B4B}"/>
              </a:ext>
            </a:extLst>
          </p:cNvPr>
          <p:cNvPicPr>
            <a:picLocks noChangeAspect="1"/>
          </p:cNvPicPr>
          <p:nvPr/>
        </p:nvPicPr>
        <p:blipFill rotWithShape="1">
          <a:blip r:embed="rId4"/>
          <a:srcRect l="20804" t="42801" r="21242" b="42481"/>
          <a:stretch/>
        </p:blipFill>
        <p:spPr>
          <a:xfrm>
            <a:off x="10170560" y="6438550"/>
            <a:ext cx="1720850" cy="245835"/>
          </a:xfrm>
          <a:prstGeom prst="rect">
            <a:avLst/>
          </a:prstGeom>
        </p:spPr>
      </p:pic>
      <p:pic>
        <p:nvPicPr>
          <p:cNvPr id="11" name="Picture 10">
            <a:extLst>
              <a:ext uri="{FF2B5EF4-FFF2-40B4-BE49-F238E27FC236}">
                <a16:creationId xmlns:a16="http://schemas.microsoft.com/office/drawing/2014/main" id="{A1FEACB3-C151-E693-4222-C528533D402B}"/>
              </a:ext>
            </a:extLst>
          </p:cNvPr>
          <p:cNvPicPr>
            <a:picLocks noChangeAspect="1"/>
          </p:cNvPicPr>
          <p:nvPr/>
        </p:nvPicPr>
        <p:blipFill>
          <a:blip r:embed="rId5"/>
          <a:srcRect/>
          <a:stretch/>
        </p:blipFill>
        <p:spPr>
          <a:xfrm>
            <a:off x="10038299" y="6099889"/>
            <a:ext cx="2067322" cy="378617"/>
          </a:xfrm>
          <a:prstGeom prst="rect">
            <a:avLst/>
          </a:prstGeom>
        </p:spPr>
      </p:pic>
      <p:sp>
        <p:nvSpPr>
          <p:cNvPr id="18" name="TextBox 17">
            <a:extLst>
              <a:ext uri="{FF2B5EF4-FFF2-40B4-BE49-F238E27FC236}">
                <a16:creationId xmlns:a16="http://schemas.microsoft.com/office/drawing/2014/main" id="{6FFEB193-676C-D330-853D-A4EF2E8DC0EE}"/>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LegacyPartners.biz</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TheSVPSystem.com</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3996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2" name="Picture 1" descr="A person in a white shirt&#10;&#10;Description automatically generated with medium confidence">
            <a:extLst>
              <a:ext uri="{FF2B5EF4-FFF2-40B4-BE49-F238E27FC236}">
                <a16:creationId xmlns:a16="http://schemas.microsoft.com/office/drawing/2014/main" id="{33FAECB6-7060-A46D-8EEE-DCE034E0B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12" y="2100516"/>
            <a:ext cx="1094907" cy="3330785"/>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74E9E76F-D049-86EC-B54B-C43695F11830}"/>
              </a:ext>
            </a:extLst>
          </p:cNvPr>
          <p:cNvGrpSpPr/>
          <p:nvPr/>
        </p:nvGrpSpPr>
        <p:grpSpPr>
          <a:xfrm>
            <a:off x="953808" y="2943429"/>
            <a:ext cx="10284384" cy="1569660"/>
            <a:chOff x="1" y="254188"/>
            <a:chExt cx="10284384" cy="1569660"/>
          </a:xfrm>
        </p:grpSpPr>
        <p:sp>
          <p:nvSpPr>
            <p:cNvPr id="10" name="TextBox 9">
              <a:extLst>
                <a:ext uri="{FF2B5EF4-FFF2-40B4-BE49-F238E27FC236}">
                  <a16:creationId xmlns:a16="http://schemas.microsoft.com/office/drawing/2014/main" id="{13BF6E23-367F-467C-D540-7D585173D6FE}"/>
                </a:ext>
              </a:extLst>
            </p:cNvPr>
            <p:cNvSpPr txBox="1"/>
            <p:nvPr/>
          </p:nvSpPr>
          <p:spPr>
            <a:xfrm>
              <a:off x="1" y="419450"/>
              <a:ext cx="1028438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What If They Have Questions…</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53EF2AE-786F-CCEA-EB9B-F7EC4B16AD8F}"/>
                </a:ext>
              </a:extLst>
            </p:cNvPr>
            <p:cNvSpPr txBox="1"/>
            <p:nvPr/>
          </p:nvSpPr>
          <p:spPr>
            <a:xfrm>
              <a:off x="8444869" y="254188"/>
              <a:ext cx="1839516" cy="156966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7BB12B98-9EEA-1D87-BBEF-CA48C33A8464}"/>
              </a:ext>
            </a:extLst>
          </p:cNvPr>
          <p:cNvSpPr txBox="1"/>
          <p:nvPr/>
        </p:nvSpPr>
        <p:spPr>
          <a:xfrm>
            <a:off x="2184401" y="2179448"/>
            <a:ext cx="9527448" cy="2872838"/>
          </a:xfrm>
          <a:prstGeom prst="rect">
            <a:avLst/>
          </a:prstGeom>
          <a:noFill/>
        </p:spPr>
        <p:txBody>
          <a:bodyPr wrap="square" lIns="0">
            <a:spAutoFit/>
          </a:bodyPr>
          <a:lstStyle/>
          <a:p>
            <a:pPr marR="0" lvl="0" algn="l" defTabSz="914400" rtl="0" eaLnBrk="1" fontAlgn="auto" latinLnBrk="0" hangingPunct="1">
              <a:spcBef>
                <a:spcPts val="0"/>
              </a:spcBef>
              <a:spcAft>
                <a:spcPts val="0"/>
              </a:spcAft>
              <a:buClr>
                <a:prstClr val="white"/>
              </a:buClr>
              <a:buSzPct val="75000"/>
              <a:tabLst/>
              <a:defRPr/>
            </a:pP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 Be New</a:t>
            </a:r>
            <a:endParaRPr kumimoji="0" lang="en-US" sz="2000" b="0" i="0" u="none" strike="noStrike" kern="0" cap="none" spc="0" normalizeH="0" baseline="0" noProof="0" dirty="0">
              <a:ln>
                <a:noFill/>
              </a:ln>
              <a:solidFill>
                <a:srgbClr val="0E2D52"/>
              </a:solidFill>
              <a:effectLst/>
              <a:uLnTx/>
              <a:uFillTx/>
              <a:latin typeface="Calibri" panose="020F0502020204030204"/>
              <a:ea typeface="Arial"/>
              <a:cs typeface="Arial"/>
              <a:sym typeface="Arial"/>
            </a:endParaRPr>
          </a:p>
          <a:p>
            <a:pPr marR="0" lvl="0" algn="l" defTabSz="914400" rtl="0" eaLnBrk="1" fontAlgn="auto" latinLnBrk="0" hangingPunct="1">
              <a:lnSpc>
                <a:spcPts val="5260"/>
              </a:lnSpc>
              <a:spcBef>
                <a:spcPts val="0"/>
              </a:spcBef>
              <a:spcAft>
                <a:spcPts val="0"/>
              </a:spcAft>
              <a:buClr>
                <a:prstClr val="white"/>
              </a:buClr>
              <a:buSzPct val="75000"/>
              <a:tabLst/>
              <a:defRPr/>
            </a:pP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 Talk about a person, not the thing</a:t>
            </a:r>
            <a:endParaRPr kumimoji="0" lang="en-US" sz="2000" b="0" i="0" u="none" strike="noStrike" kern="0" cap="none" spc="0" normalizeH="0" baseline="0" noProof="0" dirty="0">
              <a:ln>
                <a:noFill/>
              </a:ln>
              <a:solidFill>
                <a:srgbClr val="0E2D52"/>
              </a:solidFill>
              <a:effectLst/>
              <a:uLnTx/>
              <a:uFillTx/>
              <a:latin typeface="Calibri" panose="020F0502020204030204"/>
              <a:ea typeface="Arial"/>
              <a:cs typeface="Arial"/>
              <a:sym typeface="Arial"/>
            </a:endParaRPr>
          </a:p>
          <a:p>
            <a:pPr marR="0" lvl="0" algn="l" defTabSz="914400" rtl="0" eaLnBrk="1" fontAlgn="auto" latinLnBrk="0" hangingPunct="1">
              <a:lnSpc>
                <a:spcPts val="5260"/>
              </a:lnSpc>
              <a:spcBef>
                <a:spcPts val="0"/>
              </a:spcBef>
              <a:spcAft>
                <a:spcPts val="0"/>
              </a:spcAft>
              <a:buClr>
                <a:prstClr val="white"/>
              </a:buClr>
              <a:buSzPct val="75000"/>
              <a:tabLst/>
              <a:defRPr/>
            </a:pP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a:t>
            </a:r>
            <a:r>
              <a:rPr kumimoji="0" lang="en-US" sz="4800" b="1" i="0" u="none" strike="noStrike" kern="0" cap="none" spc="0" normalizeH="0" noProof="0" dirty="0">
                <a:ln>
                  <a:noFill/>
                </a:ln>
                <a:solidFill>
                  <a:srgbClr val="0E2D52"/>
                </a:solidFill>
                <a:effectLst/>
                <a:uLnTx/>
                <a:uFillTx/>
                <a:latin typeface="Calibri" panose="020F0502020204030204"/>
                <a:ea typeface="Calibri"/>
                <a:cs typeface="Calibri"/>
                <a:sym typeface="Calibri"/>
              </a:rPr>
              <a:t> </a:t>
            </a: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Essential Services</a:t>
            </a:r>
            <a:endParaRPr kumimoji="0" lang="en-US" sz="2000" b="0" i="0" u="none" strike="noStrike" kern="0" cap="none" spc="0" normalizeH="0" baseline="0" noProof="0" dirty="0">
              <a:ln>
                <a:noFill/>
              </a:ln>
              <a:solidFill>
                <a:srgbClr val="0E2D52"/>
              </a:solidFill>
              <a:effectLst/>
              <a:uLnTx/>
              <a:uFillTx/>
              <a:latin typeface="Calibri" panose="020F0502020204030204"/>
              <a:ea typeface="Arial"/>
              <a:cs typeface="Arial"/>
              <a:sym typeface="Arial"/>
            </a:endParaRPr>
          </a:p>
          <a:p>
            <a:pPr marR="0" lvl="0" algn="l" defTabSz="914400" rtl="0" eaLnBrk="1" fontAlgn="auto" latinLnBrk="0" hangingPunct="1">
              <a:lnSpc>
                <a:spcPts val="5260"/>
              </a:lnSpc>
              <a:spcBef>
                <a:spcPts val="0"/>
              </a:spcBef>
              <a:spcAft>
                <a:spcPts val="0"/>
              </a:spcAft>
              <a:buClr>
                <a:prstClr val="white"/>
              </a:buClr>
              <a:buSzPct val="75000"/>
              <a:tabLst/>
              <a:defRPr/>
            </a:pPr>
            <a:r>
              <a:rPr kumimoji="0" lang="en-US" sz="4800" b="1" i="0" u="none" strike="noStrike" kern="0" cap="none" spc="0" normalizeH="0" baseline="0" noProof="0" dirty="0">
                <a:ln>
                  <a:noFill/>
                </a:ln>
                <a:solidFill>
                  <a:srgbClr val="0E2D52"/>
                </a:solidFill>
                <a:effectLst/>
                <a:uLnTx/>
                <a:uFillTx/>
                <a:latin typeface="Calibri" panose="020F0502020204030204"/>
                <a:ea typeface="Calibri"/>
                <a:cs typeface="Calibri"/>
                <a:sym typeface="Calibri"/>
              </a:rPr>
              <a:t>💥 3-Way Call</a:t>
            </a:r>
            <a:endParaRPr kumimoji="0" lang="en-US" sz="1050" b="0" i="0" u="none" strike="noStrike" kern="0" cap="none" spc="0" normalizeH="0" baseline="0" noProof="0" dirty="0">
              <a:ln>
                <a:noFill/>
              </a:ln>
              <a:solidFill>
                <a:srgbClr val="0E2D52"/>
              </a:solidFill>
              <a:effectLst/>
              <a:uLnTx/>
              <a:uFillTx/>
              <a:latin typeface="Calibri" panose="020F0502020204030204"/>
              <a:ea typeface="Arial"/>
              <a:cs typeface="Arial"/>
              <a:sym typeface="Arial"/>
            </a:endParaRPr>
          </a:p>
        </p:txBody>
      </p:sp>
      <p:sp>
        <p:nvSpPr>
          <p:cNvPr id="9" name="TextBox 8">
            <a:extLst>
              <a:ext uri="{FF2B5EF4-FFF2-40B4-BE49-F238E27FC236}">
                <a16:creationId xmlns:a16="http://schemas.microsoft.com/office/drawing/2014/main" id="{AC0C902A-7D0D-F263-C0F1-0F33B5DB460C}"/>
              </a:ext>
            </a:extLst>
          </p:cNvPr>
          <p:cNvSpPr txBox="1"/>
          <p:nvPr/>
        </p:nvSpPr>
        <p:spPr>
          <a:xfrm>
            <a:off x="8540119" y="214691"/>
            <a:ext cx="1839516" cy="1862048"/>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black background with white text&#10;&#10;Description automatically generated">
            <a:extLst>
              <a:ext uri="{FF2B5EF4-FFF2-40B4-BE49-F238E27FC236}">
                <a16:creationId xmlns:a16="http://schemas.microsoft.com/office/drawing/2014/main" id="{99BD367A-F418-E6BA-3B7B-41F95F9C0CFD}"/>
              </a:ext>
            </a:extLst>
          </p:cNvPr>
          <p:cNvPicPr>
            <a:picLocks noChangeAspect="1"/>
          </p:cNvPicPr>
          <p:nvPr/>
        </p:nvPicPr>
        <p:blipFill rotWithShape="1">
          <a:blip r:embed="rId4"/>
          <a:srcRect l="20804" t="42801" r="21242" b="42481"/>
          <a:stretch/>
        </p:blipFill>
        <p:spPr>
          <a:xfrm>
            <a:off x="10170560" y="6438550"/>
            <a:ext cx="1720850" cy="245835"/>
          </a:xfrm>
          <a:prstGeom prst="rect">
            <a:avLst/>
          </a:prstGeom>
        </p:spPr>
      </p:pic>
      <p:pic>
        <p:nvPicPr>
          <p:cNvPr id="11" name="Picture 10">
            <a:extLst>
              <a:ext uri="{FF2B5EF4-FFF2-40B4-BE49-F238E27FC236}">
                <a16:creationId xmlns:a16="http://schemas.microsoft.com/office/drawing/2014/main" id="{131360EC-D83A-32C6-3243-A5A2C31C16C0}"/>
              </a:ext>
            </a:extLst>
          </p:cNvPr>
          <p:cNvPicPr>
            <a:picLocks noChangeAspect="1"/>
          </p:cNvPicPr>
          <p:nvPr/>
        </p:nvPicPr>
        <p:blipFill>
          <a:blip r:embed="rId5"/>
          <a:srcRect/>
          <a:stretch/>
        </p:blipFill>
        <p:spPr>
          <a:xfrm>
            <a:off x="10038299" y="6099889"/>
            <a:ext cx="2067322" cy="378617"/>
          </a:xfrm>
          <a:prstGeom prst="rect">
            <a:avLst/>
          </a:prstGeom>
        </p:spPr>
      </p:pic>
      <p:sp>
        <p:nvSpPr>
          <p:cNvPr id="13" name="TextBox 12">
            <a:extLst>
              <a:ext uri="{FF2B5EF4-FFF2-40B4-BE49-F238E27FC236}">
                <a16:creationId xmlns:a16="http://schemas.microsoft.com/office/drawing/2014/main" id="{CEE7907C-9359-B43B-B681-10019BAC9376}"/>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LegacyPartners.biz</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TheSVPSystem.com</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4818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48148E-6 L -0.075 -0.38195 " pathEditMode="relative" rAng="0" ptsTypes="AA">
                                      <p:cBhvr>
                                        <p:cTn id="6" dur="1000" fill="hold"/>
                                        <p:tgtEl>
                                          <p:spTgt spid="3"/>
                                        </p:tgtEl>
                                        <p:attrNameLst>
                                          <p:attrName>ppt_x</p:attrName>
                                          <p:attrName>ppt_y</p:attrName>
                                        </p:attrNameLst>
                                      </p:cBhvr>
                                      <p:rCtr x="-3750" y="-19097"/>
                                    </p:animMotion>
                                  </p:childTnLst>
                                </p:cTn>
                              </p:par>
                            </p:childTnLst>
                          </p:cTn>
                        </p:par>
                        <p:par>
                          <p:cTn id="7" fill="hold">
                            <p:stCondLst>
                              <p:cond delay="1000"/>
                            </p:stCondLst>
                            <p:childTnLst>
                              <p:par>
                                <p:cTn id="8" presetID="9"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250"/>
                                        <p:tgtEl>
                                          <p:spTgt spid="9"/>
                                        </p:tgtEl>
                                      </p:cBhvr>
                                    </p:animEffect>
                                  </p:childTnLst>
                                </p:cTn>
                              </p:par>
                            </p:childTnLst>
                          </p:cTn>
                        </p:par>
                        <p:par>
                          <p:cTn id="11" fill="hold">
                            <p:stCondLst>
                              <p:cond delay="1250"/>
                            </p:stCondLst>
                            <p:childTnLst>
                              <p:par>
                                <p:cTn id="12" presetID="2" presetClass="entr" presetSubtype="2" fill="hold" nodeType="afterEffect">
                                  <p:stCondLst>
                                    <p:cond delay="50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par>
                          <p:cTn id="16" fill="hold">
                            <p:stCondLst>
                              <p:cond delay="2250"/>
                            </p:stCondLst>
                            <p:childTnLst>
                              <p:par>
                                <p:cTn id="17" presetID="2" presetClass="entr" presetSubtype="2" fill="hold" nodeType="after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ppt_y"/>
                                          </p:val>
                                        </p:tav>
                                        <p:tav tm="100000">
                                          <p:val>
                                            <p:strVal val="#ppt_y"/>
                                          </p:val>
                                        </p:tav>
                                      </p:tavLst>
                                    </p:anim>
                                  </p:childTnLst>
                                </p:cTn>
                              </p:par>
                            </p:childTnLst>
                          </p:cTn>
                        </p:par>
                        <p:par>
                          <p:cTn id="21" fill="hold">
                            <p:stCondLst>
                              <p:cond delay="2750"/>
                            </p:stCondLst>
                            <p:childTnLst>
                              <p:par>
                                <p:cTn id="22" presetID="2" presetClass="entr" presetSubtype="2" fill="hold" nodeType="afterEffect">
                                  <p:stCondLst>
                                    <p:cond delay="0"/>
                                  </p:stCondLst>
                                  <p:childTnLst>
                                    <p:set>
                                      <p:cBhvr>
                                        <p:cTn id="23" dur="1" fill="hold">
                                          <p:stCondLst>
                                            <p:cond delay="0"/>
                                          </p:stCondLst>
                                        </p:cTn>
                                        <p:tgtEl>
                                          <p:spTgt spid="14">
                                            <p:txEl>
                                              <p:pRg st="2" end="2"/>
                                            </p:txEl>
                                          </p:spTgt>
                                        </p:tgtEl>
                                        <p:attrNameLst>
                                          <p:attrName>style.visibility</p:attrName>
                                        </p:attrNameLst>
                                      </p:cBhvr>
                                      <p:to>
                                        <p:strVal val="visible"/>
                                      </p:to>
                                    </p:set>
                                    <p:anim calcmode="lin" valueType="num">
                                      <p:cBhvr additive="base">
                                        <p:cTn id="24" dur="500" fill="hold"/>
                                        <p:tgtEl>
                                          <p:spTgt spid="14">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4">
                                            <p:txEl>
                                              <p:pRg st="2" end="2"/>
                                            </p:txEl>
                                          </p:spTgt>
                                        </p:tgtEl>
                                        <p:attrNameLst>
                                          <p:attrName>ppt_y</p:attrName>
                                        </p:attrNameLst>
                                      </p:cBhvr>
                                      <p:tavLst>
                                        <p:tav tm="0">
                                          <p:val>
                                            <p:strVal val="#ppt_y"/>
                                          </p:val>
                                        </p:tav>
                                        <p:tav tm="100000">
                                          <p:val>
                                            <p:strVal val="#ppt_y"/>
                                          </p:val>
                                        </p:tav>
                                      </p:tavLst>
                                    </p:anim>
                                  </p:childTnLst>
                                </p:cTn>
                              </p:par>
                            </p:childTnLst>
                          </p:cTn>
                        </p:par>
                        <p:par>
                          <p:cTn id="26" fill="hold">
                            <p:stCondLst>
                              <p:cond delay="3250"/>
                            </p:stCondLst>
                            <p:childTnLst>
                              <p:par>
                                <p:cTn id="27" presetID="2" presetClass="entr" presetSubtype="2" fill="hold" nodeType="afterEffect">
                                  <p:stCondLst>
                                    <p:cond delay="0"/>
                                  </p:stCondLst>
                                  <p:childTnLst>
                                    <p:set>
                                      <p:cBhvr>
                                        <p:cTn id="28" dur="1" fill="hold">
                                          <p:stCondLst>
                                            <p:cond delay="0"/>
                                          </p:stCondLst>
                                        </p:cTn>
                                        <p:tgtEl>
                                          <p:spTgt spid="14">
                                            <p:txEl>
                                              <p:pRg st="3" end="3"/>
                                            </p:txEl>
                                          </p:spTgt>
                                        </p:tgtEl>
                                        <p:attrNameLst>
                                          <p:attrName>style.visibility</p:attrName>
                                        </p:attrNameLst>
                                      </p:cBhvr>
                                      <p:to>
                                        <p:strVal val="visible"/>
                                      </p:to>
                                    </p:set>
                                    <p:anim calcmode="lin" valueType="num">
                                      <p:cBhvr additive="base">
                                        <p:cTn id="29" dur="500" fill="hold"/>
                                        <p:tgtEl>
                                          <p:spTgt spid="14">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D2D5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736E84-3EE6-B532-682B-BDAF78EC72FA}"/>
              </a:ext>
            </a:extLst>
          </p:cNvPr>
          <p:cNvSpPr txBox="1"/>
          <p:nvPr/>
        </p:nvSpPr>
        <p:spPr>
          <a:xfrm>
            <a:off x="5404604" y="980575"/>
            <a:ext cx="6787395"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9600" b="1" i="0" u="none" strike="noStrike" kern="0" cap="none" spc="0" normalizeH="0" baseline="0" noProof="0" dirty="0">
                <a:ln>
                  <a:no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uLnTx/>
                <a:uFillTx/>
                <a:ea typeface="Helvetica Neue"/>
                <a:cs typeface="Helvetica Neue"/>
                <a:sym typeface="Helvetica Neue"/>
              </a:rPr>
              <a:t>YOUR</a:t>
            </a: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9600" b="1" i="0" u="none" strike="noStrike" kern="0" cap="none" spc="0" normalizeH="0" baseline="0" noProof="0" dirty="0">
                <a:ln>
                  <a:no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uLnTx/>
                <a:uFillTx/>
                <a:ea typeface="Helvetica Neue"/>
                <a:cs typeface="Helvetica Neue"/>
                <a:sym typeface="Helvetica Neue"/>
              </a:rPr>
              <a:t>BUSINESS LAUNCH</a:t>
            </a:r>
          </a:p>
        </p:txBody>
      </p:sp>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11" name="Picture 10" descr="A group of people sitting in chairs in a room with blue curtains&#10;&#10;Description automatically generated">
            <a:extLst>
              <a:ext uri="{FF2B5EF4-FFF2-40B4-BE49-F238E27FC236}">
                <a16:creationId xmlns:a16="http://schemas.microsoft.com/office/drawing/2014/main" id="{AEA6F587-7ED6-A9B0-2B72-9A6D75977494}"/>
              </a:ext>
            </a:extLst>
          </p:cNvPr>
          <p:cNvPicPr>
            <a:picLocks noChangeAspect="1"/>
          </p:cNvPicPr>
          <p:nvPr/>
        </p:nvPicPr>
        <p:blipFill rotWithShape="1">
          <a:blip r:embed="rId3"/>
          <a:srcRect l="8944" r="46727"/>
          <a:stretch/>
        </p:blipFill>
        <p:spPr>
          <a:xfrm>
            <a:off x="1" y="0"/>
            <a:ext cx="5404604" cy="6858000"/>
          </a:xfrm>
          <a:prstGeom prst="rect">
            <a:avLst/>
          </a:prstGeom>
        </p:spPr>
      </p:pic>
      <p:sp>
        <p:nvSpPr>
          <p:cNvPr id="9" name="TextBox 8">
            <a:extLst>
              <a:ext uri="{FF2B5EF4-FFF2-40B4-BE49-F238E27FC236}">
                <a16:creationId xmlns:a16="http://schemas.microsoft.com/office/drawing/2014/main" id="{5CE1FC2F-325A-120C-EB63-E35D8A46DDDB}"/>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alibri" panose="020F0502020204030204"/>
                <a:ea typeface="Roboto" panose="02000000000000000000" pitchFamily="2" charset="0"/>
                <a:cs typeface="Calibri Light" panose="020F0302020204030204" pitchFamily="34" charset="0"/>
              </a:rPr>
              <a:t>LegacyPartners.biz</a:t>
            </a:r>
            <a:endParaRPr kumimoji="0" lang="en-US" sz="1800" b="0" i="1"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alibri" panose="020F0502020204030204"/>
                <a:ea typeface="Roboto" panose="02000000000000000000" pitchFamily="2" charset="0"/>
                <a:cs typeface="Calibri Light" panose="020F0302020204030204" pitchFamily="34" charset="0"/>
              </a:rPr>
              <a:t>TheSVPSystem.com</a:t>
            </a:r>
            <a:endParaRPr kumimoji="0" lang="en-US" sz="1800" b="0" i="1"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Calibri Light" panose="020F0302020204030204" pitchFamily="34" charset="0"/>
            </a:endParaRPr>
          </a:p>
        </p:txBody>
      </p:sp>
      <p:pic>
        <p:nvPicPr>
          <p:cNvPr id="10" name="Picture 9">
            <a:extLst>
              <a:ext uri="{FF2B5EF4-FFF2-40B4-BE49-F238E27FC236}">
                <a16:creationId xmlns:a16="http://schemas.microsoft.com/office/drawing/2014/main" id="{77BF069A-BF54-8348-1157-D6E9E12B6E23}"/>
              </a:ext>
            </a:extLst>
          </p:cNvPr>
          <p:cNvPicPr>
            <a:picLocks noChangeAspect="1"/>
          </p:cNvPicPr>
          <p:nvPr/>
        </p:nvPicPr>
        <p:blipFill>
          <a:blip r:embed="rId4"/>
          <a:srcRect t="14626" b="14626"/>
          <a:stretch/>
        </p:blipFill>
        <p:spPr>
          <a:xfrm>
            <a:off x="10115455" y="6438549"/>
            <a:ext cx="1920246" cy="274320"/>
          </a:xfrm>
          <a:prstGeom prst="rect">
            <a:avLst/>
          </a:prstGeom>
        </p:spPr>
      </p:pic>
      <p:pic>
        <p:nvPicPr>
          <p:cNvPr id="12" name="Picture 11">
            <a:extLst>
              <a:ext uri="{FF2B5EF4-FFF2-40B4-BE49-F238E27FC236}">
                <a16:creationId xmlns:a16="http://schemas.microsoft.com/office/drawing/2014/main" id="{01206C19-D14F-E754-B00B-9F25F734172A}"/>
              </a:ext>
            </a:extLst>
          </p:cNvPr>
          <p:cNvPicPr>
            <a:picLocks noChangeAspect="1"/>
          </p:cNvPicPr>
          <p:nvPr/>
        </p:nvPicPr>
        <p:blipFill>
          <a:blip r:embed="rId5"/>
          <a:srcRect/>
          <a:stretch/>
        </p:blipFill>
        <p:spPr>
          <a:xfrm>
            <a:off x="10038298" y="6139846"/>
            <a:ext cx="2080726" cy="378618"/>
          </a:xfrm>
          <a:prstGeom prst="rect">
            <a:avLst/>
          </a:prstGeom>
        </p:spPr>
      </p:pic>
    </p:spTree>
    <p:extLst>
      <p:ext uri="{BB962C8B-B14F-4D97-AF65-F5344CB8AC3E}">
        <p14:creationId xmlns:p14="http://schemas.microsoft.com/office/powerpoint/2010/main" val="74281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0" name="TextBox 9">
            <a:extLst>
              <a:ext uri="{FF2B5EF4-FFF2-40B4-BE49-F238E27FC236}">
                <a16:creationId xmlns:a16="http://schemas.microsoft.com/office/drawing/2014/main" id="{13BF6E23-367F-467C-D540-7D585173D6FE}"/>
              </a:ext>
            </a:extLst>
          </p:cNvPr>
          <p:cNvSpPr txBox="1"/>
          <p:nvPr/>
        </p:nvSpPr>
        <p:spPr>
          <a:xfrm>
            <a:off x="1" y="303475"/>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Launch Checklist</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3F09B32-91BE-9274-C672-6D6CC974BD05}"/>
              </a:ext>
            </a:extLst>
          </p:cNvPr>
          <p:cNvSpPr txBox="1"/>
          <p:nvPr/>
        </p:nvSpPr>
        <p:spPr>
          <a:xfrm>
            <a:off x="4509013" y="4787974"/>
            <a:ext cx="3174846"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t>Role of Host</a:t>
            </a:r>
            <a:br>
              <a:rPr lang="en-US" b="1" dirty="0">
                <a:solidFill>
                  <a:schemeClr val="accent1"/>
                </a:solidFill>
                <a:latin typeface="Calibri" panose="020F0502020204030204"/>
                <a:ea typeface="Calibri"/>
                <a:cs typeface="Calibri"/>
                <a:sym typeface="Calibri"/>
              </a:rPr>
            </a:br>
            <a: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t>FILL THE EVENT &amp; INTRODUCE </a:t>
            </a:r>
            <a:r>
              <a:rPr kumimoji="0" lang="en-US" sz="1800" u="none" strike="noStrike" kern="1200" cap="none" spc="0" normalizeH="0" baseline="0" noProof="0" dirty="0">
                <a:ln>
                  <a:noFill/>
                </a:ln>
                <a:solidFill>
                  <a:schemeClr val="accent1"/>
                </a:solidFill>
                <a:uLnTx/>
                <a:uFillTx/>
                <a:latin typeface="Calibri Light" panose="020F0302020204030204" pitchFamily="34" charset="0"/>
                <a:ea typeface="Calibri"/>
                <a:cs typeface="Calibri Light" panose="020F0302020204030204" pitchFamily="34" charset="0"/>
                <a:sym typeface="Calibri"/>
              </a:rPr>
              <a:t>the speaker and opportunity with enthusiasm</a:t>
            </a:r>
            <a:endParaRPr kumimoji="0" lang="en-US" sz="1800" u="none" strike="noStrike" kern="1200" cap="none" spc="0" normalizeH="0" baseline="0" noProof="0" dirty="0">
              <a:ln>
                <a:noFill/>
              </a:ln>
              <a:solidFill>
                <a:schemeClr val="accent1"/>
              </a:solidFill>
              <a:uLnTx/>
              <a:uFillTx/>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26324E46-768F-3740-A7C9-A57B01D75B98}"/>
              </a:ext>
            </a:extLst>
          </p:cNvPr>
          <p:cNvSpPr txBox="1"/>
          <p:nvPr/>
        </p:nvSpPr>
        <p:spPr>
          <a:xfrm>
            <a:off x="8187835" y="2394823"/>
            <a:ext cx="335415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t>Professional Background</a:t>
            </a:r>
            <a:b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br>
            <a:r>
              <a:rPr kumimoji="0" lang="en-US" sz="16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t>CAMERA ON!</a:t>
            </a:r>
            <a:br>
              <a:rPr kumimoji="0" lang="en-US" sz="16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br>
            <a:r>
              <a:rPr kumimoji="0" lang="en-US" sz="1600" u="none" strike="noStrike" kern="1200" cap="none" spc="0" normalizeH="0" baseline="0" noProof="0" dirty="0">
                <a:ln>
                  <a:noFill/>
                </a:ln>
                <a:solidFill>
                  <a:schemeClr val="accent1"/>
                </a:solidFill>
                <a:uLnTx/>
                <a:uFillTx/>
                <a:latin typeface="Calibri Light" panose="020F0302020204030204" pitchFamily="34" charset="0"/>
                <a:ea typeface="Calibri"/>
                <a:cs typeface="Calibri Light" panose="020F0302020204030204" pitchFamily="34" charset="0"/>
                <a:sym typeface="Calibri"/>
              </a:rPr>
              <a:t>Your Guests are watching you</a:t>
            </a:r>
            <a:endParaRPr kumimoji="0" lang="en-US" sz="1800" u="none" strike="noStrike" kern="1200" cap="none" spc="0" normalizeH="0" baseline="0" noProof="0" dirty="0">
              <a:ln>
                <a:noFill/>
              </a:ln>
              <a:solidFill>
                <a:schemeClr val="accent1"/>
              </a:solidFill>
              <a:uLnTx/>
              <a:uFillTx/>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ED527AFC-857B-99C4-EA78-B218D39E691C}"/>
              </a:ext>
            </a:extLst>
          </p:cNvPr>
          <p:cNvSpPr txBox="1"/>
          <p:nvPr/>
        </p:nvSpPr>
        <p:spPr>
          <a:xfrm>
            <a:off x="4849792" y="2333267"/>
            <a:ext cx="2523281"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t>Well-Lit Room</a:t>
            </a:r>
            <a:b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br>
            <a: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t>LIGHTS ON</a:t>
            </a:r>
            <a:b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br>
            <a:r>
              <a:rPr kumimoji="0" lang="en-US" sz="1800" u="none" strike="noStrike" kern="1200" cap="none" spc="0" normalizeH="0" baseline="0" noProof="0" dirty="0">
                <a:ln>
                  <a:noFill/>
                </a:ln>
                <a:solidFill>
                  <a:schemeClr val="accent1"/>
                </a:solidFill>
                <a:uLnTx/>
                <a:uFillTx/>
                <a:latin typeface="Calibri Light" panose="020F0302020204030204" pitchFamily="34" charset="0"/>
                <a:ea typeface="Calibri"/>
                <a:cs typeface="Calibri Light" panose="020F0302020204030204" pitchFamily="34" charset="0"/>
                <a:sym typeface="Calibri"/>
              </a:rPr>
              <a:t>Home Ready for Guests</a:t>
            </a:r>
          </a:p>
        </p:txBody>
      </p:sp>
      <p:sp>
        <p:nvSpPr>
          <p:cNvPr id="12" name="TextBox 11">
            <a:extLst>
              <a:ext uri="{FF2B5EF4-FFF2-40B4-BE49-F238E27FC236}">
                <a16:creationId xmlns:a16="http://schemas.microsoft.com/office/drawing/2014/main" id="{CA40EA2B-11EC-031F-3095-39A0A3B1C6EE}"/>
              </a:ext>
            </a:extLst>
          </p:cNvPr>
          <p:cNvSpPr txBox="1"/>
          <p:nvPr/>
        </p:nvSpPr>
        <p:spPr>
          <a:xfrm>
            <a:off x="614402" y="4787974"/>
            <a:ext cx="3165765" cy="1143903"/>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t>Test</a:t>
            </a:r>
            <a:b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br>
            <a: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t>ALL YOUR TECH</a:t>
            </a:r>
          </a:p>
          <a:p>
            <a:pPr lvl="0" algn="ctr">
              <a:spcBef>
                <a:spcPts val="1000"/>
              </a:spcBef>
              <a:buClr>
                <a:srgbClr val="00457C"/>
              </a:buClr>
              <a:buSzPct val="100000"/>
              <a:defRPr/>
            </a:pPr>
            <a:r>
              <a:rPr lang="en-US" dirty="0">
                <a:solidFill>
                  <a:schemeClr val="accent1"/>
                </a:solidFill>
                <a:latin typeface="Calibri Light" panose="020F0302020204030204" pitchFamily="34" charset="0"/>
                <a:ea typeface="Calibri"/>
                <a:cs typeface="Calibri Light" panose="020F0302020204030204" pitchFamily="34" charset="0"/>
                <a:sym typeface="Calibri"/>
              </a:rPr>
              <a:t>Mic/Web Cam or TV Connection</a:t>
            </a:r>
            <a:endParaRPr kumimoji="0" lang="en-US" sz="1800" b="0" i="0" u="none" strike="noStrike" kern="1200" cap="none" spc="0" normalizeH="0" baseline="0" noProof="0" dirty="0">
              <a:ln>
                <a:noFill/>
              </a:ln>
              <a:solidFill>
                <a:schemeClr val="accent1"/>
              </a:solidFill>
              <a:uLnTx/>
              <a:uFillTx/>
              <a:latin typeface="Calibri" panose="020F0502020204030204"/>
            </a:endParaRPr>
          </a:p>
        </p:txBody>
      </p:sp>
      <p:sp>
        <p:nvSpPr>
          <p:cNvPr id="17" name="TextBox 16">
            <a:extLst>
              <a:ext uri="{FF2B5EF4-FFF2-40B4-BE49-F238E27FC236}">
                <a16:creationId xmlns:a16="http://schemas.microsoft.com/office/drawing/2014/main" id="{953DFFC4-6A1F-09EB-746B-9BBA9AF2B704}"/>
              </a:ext>
            </a:extLst>
          </p:cNvPr>
          <p:cNvSpPr txBox="1"/>
          <p:nvPr/>
        </p:nvSpPr>
        <p:spPr>
          <a:xfrm>
            <a:off x="8412705" y="4787974"/>
            <a:ext cx="3070931"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t>Pay Attention</a:t>
            </a:r>
            <a:b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br>
            <a: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t>TO THE SPEAKER!</a:t>
            </a:r>
            <a:b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br>
            <a:r>
              <a:rPr kumimoji="0" lang="en-US" sz="1800" u="none" strike="noStrike" kern="1200" cap="none" spc="0" normalizeH="0" baseline="0" noProof="0" dirty="0">
                <a:ln>
                  <a:noFill/>
                </a:ln>
                <a:solidFill>
                  <a:schemeClr val="accent1"/>
                </a:solidFill>
                <a:uLnTx/>
                <a:uFillTx/>
                <a:latin typeface="Calibri Light" panose="020F0302020204030204" pitchFamily="34" charset="0"/>
                <a:ea typeface="Calibri"/>
                <a:cs typeface="Calibri Light" panose="020F0302020204030204" pitchFamily="34" charset="0"/>
                <a:sym typeface="Calibri"/>
              </a:rPr>
              <a:t>No distractions,</a:t>
            </a:r>
            <a:br>
              <a:rPr kumimoji="0" lang="en-US" sz="1800" u="none" strike="noStrike" kern="1200" cap="none" spc="0" normalizeH="0" baseline="0" noProof="0" dirty="0">
                <a:ln>
                  <a:noFill/>
                </a:ln>
                <a:solidFill>
                  <a:schemeClr val="accent1"/>
                </a:solidFill>
                <a:uLnTx/>
                <a:uFillTx/>
                <a:latin typeface="Calibri Light" panose="020F0302020204030204" pitchFamily="34" charset="0"/>
                <a:ea typeface="Calibri"/>
                <a:cs typeface="Calibri Light" panose="020F0302020204030204" pitchFamily="34" charset="0"/>
                <a:sym typeface="Calibri"/>
              </a:rPr>
            </a:br>
            <a:r>
              <a:rPr kumimoji="0" lang="en-US" sz="1800" u="none" strike="noStrike" kern="1200" cap="none" spc="0" normalizeH="0" baseline="0" noProof="0" dirty="0">
                <a:ln>
                  <a:noFill/>
                </a:ln>
                <a:solidFill>
                  <a:schemeClr val="accent1"/>
                </a:solidFill>
                <a:uLnTx/>
                <a:uFillTx/>
                <a:latin typeface="Calibri Light" panose="020F0302020204030204" pitchFamily="34" charset="0"/>
                <a:ea typeface="Calibri"/>
                <a:cs typeface="Calibri Light" panose="020F0302020204030204" pitchFamily="34" charset="0"/>
                <a:sym typeface="Calibri"/>
              </a:rPr>
              <a:t>no pets, no kids</a:t>
            </a:r>
            <a:endParaRPr kumimoji="0" lang="en-US" sz="1800" u="none" strike="noStrike" kern="1200" cap="none" spc="0" normalizeH="0" baseline="0" noProof="0" dirty="0">
              <a:ln>
                <a:noFill/>
              </a:ln>
              <a:solidFill>
                <a:schemeClr val="accent1"/>
              </a:solidFill>
              <a:uLnTx/>
              <a:uFillTx/>
              <a:latin typeface="Calibri Light" panose="020F0302020204030204" pitchFamily="34" charset="0"/>
              <a:cs typeface="Calibri Light" panose="020F0302020204030204" pitchFamily="34" charset="0"/>
            </a:endParaRPr>
          </a:p>
        </p:txBody>
      </p:sp>
      <p:pic>
        <p:nvPicPr>
          <p:cNvPr id="1034" name="Picture 10" descr="Free speech bubble shape vector">
            <a:extLst>
              <a:ext uri="{FF2B5EF4-FFF2-40B4-BE49-F238E27FC236}">
                <a16:creationId xmlns:a16="http://schemas.microsoft.com/office/drawing/2014/main" id="{413A61EC-A683-1DE0-F139-FC937A293F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559379" y="1301649"/>
            <a:ext cx="1121149" cy="102310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2505AA4-1C98-F9B3-5AA7-F4D34717264C}"/>
              </a:ext>
            </a:extLst>
          </p:cNvPr>
          <p:cNvSpPr txBox="1"/>
          <p:nvPr/>
        </p:nvSpPr>
        <p:spPr>
          <a:xfrm>
            <a:off x="650006" y="2333267"/>
            <a:ext cx="2939894"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0"/>
              </a:spcAft>
              <a:buClr>
                <a:srgbClr val="00457C"/>
              </a:buClr>
              <a:buSzPct val="100000"/>
              <a:buFontTx/>
              <a:buNone/>
              <a:tabLst/>
              <a:defRPr/>
            </a:pPr>
            <a:r>
              <a:rPr kumimoji="0" lang="en-US" sz="24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t>Send a Text Reminder</a:t>
            </a:r>
            <a:br>
              <a:rPr kumimoji="0" lang="en-US" sz="24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br>
            <a: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t>TO YOUR GUESTS</a:t>
            </a:r>
            <a:b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br>
            <a:r>
              <a:rPr kumimoji="0" lang="en-US" sz="1800" u="none" strike="noStrike" kern="1200" cap="none" spc="0" normalizeH="0" baseline="0" noProof="0" dirty="0">
                <a:ln>
                  <a:noFill/>
                </a:ln>
                <a:solidFill>
                  <a:schemeClr val="accent1"/>
                </a:solidFill>
                <a:uLnTx/>
                <a:uFillTx/>
                <a:latin typeface="Calibri Light" panose="020F0302020204030204" pitchFamily="34" charset="0"/>
                <a:ea typeface="Calibri"/>
                <a:cs typeface="Calibri Light" panose="020F0302020204030204" pitchFamily="34" charset="0"/>
                <a:sym typeface="Calibri"/>
              </a:rPr>
              <a:t>At Least 2 hours prior</a:t>
            </a:r>
            <a:br>
              <a:rPr kumimoji="0" lang="en-US" sz="1800" b="1" i="0" u="none" strike="noStrike" kern="1200" cap="none" spc="0" normalizeH="0" baseline="0" noProof="0" dirty="0">
                <a:ln>
                  <a:noFill/>
                </a:ln>
                <a:solidFill>
                  <a:schemeClr val="accent1"/>
                </a:solidFill>
                <a:uLnTx/>
                <a:uFillTx/>
                <a:latin typeface="Calibri" panose="020F0502020204030204"/>
                <a:ea typeface="Calibri"/>
                <a:cs typeface="Calibri"/>
                <a:sym typeface="Calibri"/>
              </a:rPr>
            </a:br>
            <a:r>
              <a:rPr kumimoji="0" lang="en-US" sz="1800" u="none" strike="noStrike" kern="1200" cap="none" spc="0" normalizeH="0" baseline="0" noProof="0" dirty="0">
                <a:ln>
                  <a:noFill/>
                </a:ln>
                <a:solidFill>
                  <a:schemeClr val="accent1"/>
                </a:solidFill>
                <a:uLnTx/>
                <a:uFillTx/>
                <a:latin typeface="Calibri Light" panose="020F0302020204030204" pitchFamily="34" charset="0"/>
                <a:ea typeface="Calibri"/>
                <a:cs typeface="Calibri Light" panose="020F0302020204030204" pitchFamily="34" charset="0"/>
                <a:sym typeface="Calibri"/>
              </a:rPr>
              <a:t>15 minutes prior for Zoom</a:t>
            </a:r>
            <a:endParaRPr kumimoji="0" lang="en-US" sz="1800" u="none" strike="noStrike" kern="1200" cap="none" spc="0" normalizeH="0" baseline="0" noProof="0" dirty="0">
              <a:ln>
                <a:noFill/>
              </a:ln>
              <a:solidFill>
                <a:schemeClr val="accent1"/>
              </a:solidFill>
              <a:uLnTx/>
              <a:uFillTx/>
              <a:latin typeface="Calibri Light" panose="020F0302020204030204" pitchFamily="34" charset="0"/>
              <a:cs typeface="Calibri Light" panose="020F0302020204030204" pitchFamily="34" charset="0"/>
            </a:endParaRPr>
          </a:p>
        </p:txBody>
      </p:sp>
      <p:pic>
        <p:nvPicPr>
          <p:cNvPr id="36" name="Picture 35" descr="A silhouette of a person&#10;&#10;Description automatically generated">
            <a:extLst>
              <a:ext uri="{FF2B5EF4-FFF2-40B4-BE49-F238E27FC236}">
                <a16:creationId xmlns:a16="http://schemas.microsoft.com/office/drawing/2014/main" id="{B253C71F-45F8-3B6B-52EF-DE9BC61DD20D}"/>
              </a:ext>
            </a:extLst>
          </p:cNvPr>
          <p:cNvPicPr>
            <a:picLocks noChangeAspect="1"/>
          </p:cNvPicPr>
          <p:nvPr/>
        </p:nvPicPr>
        <p:blipFill rotWithShape="1">
          <a:blip r:embed="rId5"/>
          <a:srcRect l="19909" t="21005" r="20581" b="21203"/>
          <a:stretch/>
        </p:blipFill>
        <p:spPr>
          <a:xfrm>
            <a:off x="5762742" y="3656747"/>
            <a:ext cx="701080" cy="1022785"/>
          </a:xfrm>
          <a:prstGeom prst="rect">
            <a:avLst/>
          </a:prstGeom>
        </p:spPr>
      </p:pic>
      <p:pic>
        <p:nvPicPr>
          <p:cNvPr id="49" name="Picture 48">
            <a:extLst>
              <a:ext uri="{FF2B5EF4-FFF2-40B4-BE49-F238E27FC236}">
                <a16:creationId xmlns:a16="http://schemas.microsoft.com/office/drawing/2014/main" id="{74D29C3F-C702-1D8C-8C55-D7F11D9F8888}"/>
              </a:ext>
            </a:extLst>
          </p:cNvPr>
          <p:cNvPicPr>
            <a:picLocks noChangeAspect="1"/>
          </p:cNvPicPr>
          <p:nvPr/>
        </p:nvPicPr>
        <p:blipFill>
          <a:blip r:embed="rId6"/>
          <a:stretch>
            <a:fillRect/>
          </a:stretch>
        </p:blipFill>
        <p:spPr>
          <a:xfrm>
            <a:off x="5525907" y="1059609"/>
            <a:ext cx="1174750" cy="1244675"/>
          </a:xfrm>
          <a:prstGeom prst="rect">
            <a:avLst/>
          </a:prstGeom>
        </p:spPr>
      </p:pic>
      <p:pic>
        <p:nvPicPr>
          <p:cNvPr id="51" name="Picture 50">
            <a:extLst>
              <a:ext uri="{FF2B5EF4-FFF2-40B4-BE49-F238E27FC236}">
                <a16:creationId xmlns:a16="http://schemas.microsoft.com/office/drawing/2014/main" id="{A7C6BEF3-E601-AB5E-E39C-FA04921B402A}"/>
              </a:ext>
            </a:extLst>
          </p:cNvPr>
          <p:cNvPicPr>
            <a:picLocks noChangeAspect="1"/>
          </p:cNvPicPr>
          <p:nvPr/>
        </p:nvPicPr>
        <p:blipFill rotWithShape="1">
          <a:blip r:embed="rId7"/>
          <a:srcRect l="11244" t="11924" r="12748" b="11976"/>
          <a:stretch/>
        </p:blipFill>
        <p:spPr>
          <a:xfrm>
            <a:off x="9387596" y="3667717"/>
            <a:ext cx="1121149" cy="1122494"/>
          </a:xfrm>
          <a:prstGeom prst="rect">
            <a:avLst/>
          </a:prstGeom>
        </p:spPr>
      </p:pic>
      <p:grpSp>
        <p:nvGrpSpPr>
          <p:cNvPr id="58" name="Group 57">
            <a:extLst>
              <a:ext uri="{FF2B5EF4-FFF2-40B4-BE49-F238E27FC236}">
                <a16:creationId xmlns:a16="http://schemas.microsoft.com/office/drawing/2014/main" id="{F6B3D6A7-30D3-C7C3-53F1-C1E8F080CDFA}"/>
              </a:ext>
            </a:extLst>
          </p:cNvPr>
          <p:cNvGrpSpPr/>
          <p:nvPr/>
        </p:nvGrpSpPr>
        <p:grpSpPr>
          <a:xfrm>
            <a:off x="1407927" y="3668559"/>
            <a:ext cx="1555630" cy="1160372"/>
            <a:chOff x="8429329" y="1372098"/>
            <a:chExt cx="1634619" cy="1219291"/>
          </a:xfrm>
        </p:grpSpPr>
        <p:pic>
          <p:nvPicPr>
            <p:cNvPr id="1032" name="Picture 8" descr="Free webcam camera chat vector">
              <a:extLst>
                <a:ext uri="{FF2B5EF4-FFF2-40B4-BE49-F238E27FC236}">
                  <a16:creationId xmlns:a16="http://schemas.microsoft.com/office/drawing/2014/main" id="{D80DF25A-3425-0F0A-4672-DA93C4A383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5477" y="1704970"/>
              <a:ext cx="888471" cy="88641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EA898145-1D26-09E0-7129-53630962140D}"/>
                </a:ext>
              </a:extLst>
            </p:cNvPr>
            <p:cNvPicPr>
              <a:picLocks noChangeAspect="1"/>
            </p:cNvPicPr>
            <p:nvPr/>
          </p:nvPicPr>
          <p:blipFill>
            <a:blip r:embed="rId9"/>
            <a:stretch>
              <a:fillRect/>
            </a:stretch>
          </p:blipFill>
          <p:spPr>
            <a:xfrm>
              <a:off x="8429329" y="1372098"/>
              <a:ext cx="835939" cy="886419"/>
            </a:xfrm>
            <a:prstGeom prst="rect">
              <a:avLst/>
            </a:prstGeom>
          </p:spPr>
        </p:pic>
      </p:grpSp>
      <p:pic>
        <p:nvPicPr>
          <p:cNvPr id="57" name="Picture 56">
            <a:extLst>
              <a:ext uri="{FF2B5EF4-FFF2-40B4-BE49-F238E27FC236}">
                <a16:creationId xmlns:a16="http://schemas.microsoft.com/office/drawing/2014/main" id="{B7696C63-C13B-E2F0-7037-F082EEC01146}"/>
              </a:ext>
            </a:extLst>
          </p:cNvPr>
          <p:cNvPicPr>
            <a:picLocks noChangeAspect="1"/>
          </p:cNvPicPr>
          <p:nvPr/>
        </p:nvPicPr>
        <p:blipFill>
          <a:blip r:embed="rId10"/>
          <a:stretch>
            <a:fillRect/>
          </a:stretch>
        </p:blipFill>
        <p:spPr>
          <a:xfrm>
            <a:off x="9221084" y="1101596"/>
            <a:ext cx="1287661" cy="1202688"/>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579AA124-BD7D-9171-74D3-B2A92E0A469C}"/>
              </a:ext>
            </a:extLst>
          </p:cNvPr>
          <p:cNvPicPr>
            <a:picLocks noChangeAspect="1"/>
          </p:cNvPicPr>
          <p:nvPr/>
        </p:nvPicPr>
        <p:blipFill rotWithShape="1">
          <a:blip r:embed="rId11"/>
          <a:srcRect l="20804" t="42801" r="21242" b="42481"/>
          <a:stretch/>
        </p:blipFill>
        <p:spPr>
          <a:xfrm>
            <a:off x="10170560" y="6438550"/>
            <a:ext cx="1720850" cy="245835"/>
          </a:xfrm>
          <a:prstGeom prst="rect">
            <a:avLst/>
          </a:prstGeom>
        </p:spPr>
      </p:pic>
      <p:pic>
        <p:nvPicPr>
          <p:cNvPr id="11" name="Picture 10">
            <a:extLst>
              <a:ext uri="{FF2B5EF4-FFF2-40B4-BE49-F238E27FC236}">
                <a16:creationId xmlns:a16="http://schemas.microsoft.com/office/drawing/2014/main" id="{93621867-AECE-5007-C535-7BF26A410BFC}"/>
              </a:ext>
            </a:extLst>
          </p:cNvPr>
          <p:cNvPicPr>
            <a:picLocks noChangeAspect="1"/>
          </p:cNvPicPr>
          <p:nvPr/>
        </p:nvPicPr>
        <p:blipFill>
          <a:blip r:embed="rId12"/>
          <a:srcRect/>
          <a:stretch/>
        </p:blipFill>
        <p:spPr>
          <a:xfrm>
            <a:off x="10038299" y="6099889"/>
            <a:ext cx="2067322" cy="378617"/>
          </a:xfrm>
          <a:prstGeom prst="rect">
            <a:avLst/>
          </a:prstGeom>
        </p:spPr>
      </p:pic>
      <p:sp>
        <p:nvSpPr>
          <p:cNvPr id="13" name="TextBox 12">
            <a:extLst>
              <a:ext uri="{FF2B5EF4-FFF2-40B4-BE49-F238E27FC236}">
                <a16:creationId xmlns:a16="http://schemas.microsoft.com/office/drawing/2014/main" id="{B95B65A6-AAF2-33E2-FA05-94BED6833099}"/>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LegacyPartners.biz</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TheSVPSystem.com</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23501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250"/>
                                        <p:tgtEl>
                                          <p:spTgt spid="10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childTnLst>
                          </p:cTn>
                        </p:par>
                        <p:par>
                          <p:cTn id="11" fill="hold">
                            <p:stCondLst>
                              <p:cond delay="250"/>
                            </p:stCondLst>
                            <p:childTnLst>
                              <p:par>
                                <p:cTn id="12" presetID="10" presetClass="entr" presetSubtype="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250"/>
                                        <p:tgtEl>
                                          <p:spTgt spid="4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250"/>
                                        <p:tgtEl>
                                          <p:spTgt spid="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10" presetClass="entr" presetSubtype="0" fill="hold"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fade">
                                      <p:cBhvr>
                                        <p:cTn id="28" dur="250"/>
                                        <p:tgtEl>
                                          <p:spTgt spid="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50"/>
                                        <p:tgtEl>
                                          <p:spTgt spid="12"/>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50"/>
                                        <p:tgtEl>
                                          <p:spTgt spid="6"/>
                                        </p:tgtEl>
                                      </p:cBhvr>
                                    </p:animEffect>
                                  </p:childTnLst>
                                </p:cTn>
                              </p:par>
                            </p:childTnLst>
                          </p:cTn>
                        </p:par>
                        <p:par>
                          <p:cTn id="39" fill="hold">
                            <p:stCondLst>
                              <p:cond delay="1250"/>
                            </p:stCondLst>
                            <p:childTnLst>
                              <p:par>
                                <p:cTn id="40" presetID="10" presetClass="entr" presetSubtype="0" fill="hold"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250"/>
                                        <p:tgtEl>
                                          <p:spTgt spid="5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9" grpId="0"/>
      <p:bldP spid="12" grpId="0"/>
      <p:bldP spid="17"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D968A168-180D-6677-6C55-CAF1326720BF}"/>
              </a:ext>
            </a:extLst>
          </p:cNvPr>
          <p:cNvGrpSpPr/>
          <p:nvPr/>
        </p:nvGrpSpPr>
        <p:grpSpPr>
          <a:xfrm>
            <a:off x="7273740" y="3655171"/>
            <a:ext cx="2803123" cy="1968529"/>
            <a:chOff x="6232018" y="3655171"/>
            <a:chExt cx="2803123" cy="1968529"/>
          </a:xfrm>
        </p:grpSpPr>
        <p:pic>
          <p:nvPicPr>
            <p:cNvPr id="13" name="Picture 12" descr="A computer with a screen showing a website&#10;&#10;Description automatically generated with medium confidence">
              <a:extLst>
                <a:ext uri="{FF2B5EF4-FFF2-40B4-BE49-F238E27FC236}">
                  <a16:creationId xmlns:a16="http://schemas.microsoft.com/office/drawing/2014/main" id="{4DEB2C59-B623-1CDD-1294-0BF6D0C2FD4D}"/>
                </a:ext>
              </a:extLst>
            </p:cNvPr>
            <p:cNvPicPr>
              <a:picLocks noChangeAspect="1"/>
            </p:cNvPicPr>
            <p:nvPr/>
          </p:nvPicPr>
          <p:blipFill>
            <a:blip r:embed="rId3"/>
            <a:stretch>
              <a:fillRect/>
            </a:stretch>
          </p:blipFill>
          <p:spPr>
            <a:xfrm>
              <a:off x="6232018" y="4013017"/>
              <a:ext cx="2803123" cy="1610683"/>
            </a:xfrm>
            <a:prstGeom prst="rect">
              <a:avLst/>
            </a:prstGeom>
          </p:spPr>
        </p:pic>
        <p:pic>
          <p:nvPicPr>
            <p:cNvPr id="29" name="Picture 28" descr="A close-up of a person smiling&#10;&#10;Description automatically generated">
              <a:extLst>
                <a:ext uri="{FF2B5EF4-FFF2-40B4-BE49-F238E27FC236}">
                  <a16:creationId xmlns:a16="http://schemas.microsoft.com/office/drawing/2014/main" id="{499DF02C-8BCD-779A-7E69-DC0327422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8095" y="3655171"/>
              <a:ext cx="639443" cy="640541"/>
            </a:xfrm>
            <a:prstGeom prst="rect">
              <a:avLst/>
            </a:prstGeom>
          </p:spPr>
        </p:pic>
      </p:grpSp>
      <p:grpSp>
        <p:nvGrpSpPr>
          <p:cNvPr id="10" name="Group 9">
            <a:extLst>
              <a:ext uri="{FF2B5EF4-FFF2-40B4-BE49-F238E27FC236}">
                <a16:creationId xmlns:a16="http://schemas.microsoft.com/office/drawing/2014/main" id="{02660052-5EB5-76D4-B0C9-2CD30769EECE}"/>
              </a:ext>
            </a:extLst>
          </p:cNvPr>
          <p:cNvGrpSpPr/>
          <p:nvPr/>
        </p:nvGrpSpPr>
        <p:grpSpPr>
          <a:xfrm>
            <a:off x="4334598" y="3655171"/>
            <a:ext cx="2803123" cy="1968530"/>
            <a:chOff x="3292876" y="3655171"/>
            <a:chExt cx="2803123" cy="1968530"/>
          </a:xfrm>
        </p:grpSpPr>
        <p:pic>
          <p:nvPicPr>
            <p:cNvPr id="14" name="Picture 13" descr="A computer with a screen showing a website&#10;&#10;Description automatically generated with medium confidence">
              <a:extLst>
                <a:ext uri="{FF2B5EF4-FFF2-40B4-BE49-F238E27FC236}">
                  <a16:creationId xmlns:a16="http://schemas.microsoft.com/office/drawing/2014/main" id="{3E2F5DDE-D4DD-6B30-6E78-EEBA06D5C433}"/>
                </a:ext>
              </a:extLst>
            </p:cNvPr>
            <p:cNvPicPr>
              <a:picLocks noChangeAspect="1"/>
            </p:cNvPicPr>
            <p:nvPr/>
          </p:nvPicPr>
          <p:blipFill>
            <a:blip r:embed="rId3"/>
            <a:stretch>
              <a:fillRect/>
            </a:stretch>
          </p:blipFill>
          <p:spPr>
            <a:xfrm>
              <a:off x="3292876" y="4013018"/>
              <a:ext cx="2803123" cy="1610683"/>
            </a:xfrm>
            <a:prstGeom prst="rect">
              <a:avLst/>
            </a:prstGeom>
          </p:spPr>
        </p:pic>
        <p:pic>
          <p:nvPicPr>
            <p:cNvPr id="40" name="Picture 39" descr="A person smiling for the camera&#10;&#10;Description automatically generated with medium confidence">
              <a:extLst>
                <a:ext uri="{FF2B5EF4-FFF2-40B4-BE49-F238E27FC236}">
                  <a16:creationId xmlns:a16="http://schemas.microsoft.com/office/drawing/2014/main" id="{45A677D5-2147-CFD2-C220-B0AE0E337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8075" y="3655171"/>
              <a:ext cx="638984" cy="640080"/>
            </a:xfrm>
            <a:prstGeom prst="rect">
              <a:avLst/>
            </a:prstGeom>
          </p:spPr>
        </p:pic>
      </p:grpSp>
      <p:pic>
        <p:nvPicPr>
          <p:cNvPr id="3" name="Picture 2" descr="A blue and grey color palette&#10;&#10;Description automatically generated">
            <a:extLst>
              <a:ext uri="{FF2B5EF4-FFF2-40B4-BE49-F238E27FC236}">
                <a16:creationId xmlns:a16="http://schemas.microsoft.com/office/drawing/2014/main" id="{20FF7E90-0593-4164-EC43-DDFC91FCF3AF}"/>
              </a:ext>
            </a:extLst>
          </p:cNvPr>
          <p:cNvPicPr>
            <a:picLocks noChangeAspect="1"/>
          </p:cNvPicPr>
          <p:nvPr/>
        </p:nvPicPr>
        <p:blipFill>
          <a:blip r:embed="rId6"/>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9" name="Picture 8" descr="A blue and grey color palette&#10;&#10;Description automatically generated">
            <a:extLst>
              <a:ext uri="{FF2B5EF4-FFF2-40B4-BE49-F238E27FC236}">
                <a16:creationId xmlns:a16="http://schemas.microsoft.com/office/drawing/2014/main" id="{F7BF7C8C-E3F1-38E2-21D2-C9DD00149608}"/>
              </a:ext>
            </a:extLst>
          </p:cNvPr>
          <p:cNvPicPr>
            <a:picLocks noChangeAspect="1"/>
          </p:cNvPicPr>
          <p:nvPr/>
        </p:nvPicPr>
        <p:blipFill>
          <a:blip r:embed="rId6"/>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1" name="TextBox 10">
            <a:extLst>
              <a:ext uri="{FF2B5EF4-FFF2-40B4-BE49-F238E27FC236}">
                <a16:creationId xmlns:a16="http://schemas.microsoft.com/office/drawing/2014/main" id="{2F5F8A92-60C1-EA4C-E47A-3DC159AC69A5}"/>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0D2D52"/>
                </a:solidFill>
                <a:latin typeface="Calibri" panose="020F0502020204030204"/>
              </a:rPr>
              <a:t>YOUR FIRST ACN BUILDING BLOCK</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D97742F-0409-5769-AB43-4FAFF0C18DA1}"/>
              </a:ext>
            </a:extLst>
          </p:cNvPr>
          <p:cNvSpPr txBox="1"/>
          <p:nvPr/>
        </p:nvSpPr>
        <p:spPr>
          <a:xfrm>
            <a:off x="1723047" y="1564787"/>
            <a:ext cx="2136339" cy="110799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D2D52"/>
                </a:solidFill>
                <a:effectLst/>
                <a:uLnTx/>
                <a:uFillTx/>
                <a:latin typeface="Calibri" panose="020F0502020204030204"/>
                <a:ea typeface="+mn-ea"/>
                <a:cs typeface="+mn-cs"/>
              </a:rPr>
              <a:t>$200</a:t>
            </a:r>
          </a:p>
        </p:txBody>
      </p:sp>
      <p:sp>
        <p:nvSpPr>
          <p:cNvPr id="16" name="TextBox 15">
            <a:extLst>
              <a:ext uri="{FF2B5EF4-FFF2-40B4-BE49-F238E27FC236}">
                <a16:creationId xmlns:a16="http://schemas.microsoft.com/office/drawing/2014/main" id="{81006E0E-B0F6-1507-FDE7-F46081F78EF6}"/>
              </a:ext>
            </a:extLst>
          </p:cNvPr>
          <p:cNvSpPr txBox="1"/>
          <p:nvPr/>
        </p:nvSpPr>
        <p:spPr>
          <a:xfrm>
            <a:off x="1297259" y="2424065"/>
            <a:ext cx="2562127" cy="246221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sng" strike="noStrike" kern="1200" cap="none" spc="0" normalizeH="0" baseline="0" noProof="0" dirty="0">
                <a:ln>
                  <a:noFill/>
                </a:ln>
                <a:solidFill>
                  <a:srgbClr val="0D2D52"/>
                </a:solidFill>
                <a:effectLst/>
                <a:uLnTx/>
                <a:uFillTx/>
                <a:latin typeface="Calibri" panose="020F0502020204030204"/>
                <a:ea typeface="+mn-ea"/>
                <a:cs typeface="+mn-cs"/>
              </a:rPr>
              <a:t>+$400</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2682A"/>
                </a:solidFill>
                <a:effectLst>
                  <a:outerShdw blurRad="50800" dist="38100" dir="2700000" algn="tl" rotWithShape="0">
                    <a:prstClr val="black">
                      <a:alpha val="40000"/>
                    </a:prstClr>
                  </a:outerShdw>
                </a:effectLst>
                <a:uLnTx/>
                <a:uFillTx/>
                <a:latin typeface="Calibri" panose="020F0502020204030204"/>
                <a:ea typeface="+mn-ea"/>
                <a:cs typeface="+mn-cs"/>
              </a:rPr>
              <a:t>$600</a:t>
            </a:r>
          </a:p>
        </p:txBody>
      </p:sp>
      <p:sp>
        <p:nvSpPr>
          <p:cNvPr id="17" name="Rectangle 16">
            <a:extLst>
              <a:ext uri="{FF2B5EF4-FFF2-40B4-BE49-F238E27FC236}">
                <a16:creationId xmlns:a16="http://schemas.microsoft.com/office/drawing/2014/main" id="{78CB0521-57F7-5476-DD90-8E9AB3CE0833}"/>
              </a:ext>
            </a:extLst>
          </p:cNvPr>
          <p:cNvSpPr/>
          <p:nvPr/>
        </p:nvSpPr>
        <p:spPr>
          <a:xfrm>
            <a:off x="6096516" y="2282173"/>
            <a:ext cx="2105207" cy="629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457C"/>
                </a:solidFill>
                <a:effectLst/>
                <a:uLnTx/>
                <a:uFillTx/>
                <a:latin typeface="Calibri" panose="020F0502020204030204"/>
                <a:ea typeface="+mn-ea"/>
                <a:cs typeface="+mn-cs"/>
              </a:rPr>
              <a:t>5 Services</a:t>
            </a:r>
          </a:p>
        </p:txBody>
      </p:sp>
      <p:sp>
        <p:nvSpPr>
          <p:cNvPr id="19" name="Rectangle 18">
            <a:extLst>
              <a:ext uri="{FF2B5EF4-FFF2-40B4-BE49-F238E27FC236}">
                <a16:creationId xmlns:a16="http://schemas.microsoft.com/office/drawing/2014/main" id="{9E4FEA16-55C0-80C4-49C8-D1F7BC039179}"/>
              </a:ext>
            </a:extLst>
          </p:cNvPr>
          <p:cNvSpPr/>
          <p:nvPr/>
        </p:nvSpPr>
        <p:spPr>
          <a:xfrm>
            <a:off x="4666686" y="4711360"/>
            <a:ext cx="2105207" cy="629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457C"/>
                </a:solidFill>
                <a:effectLst/>
                <a:uLnTx/>
                <a:uFillTx/>
                <a:latin typeface="Calibri" panose="020F0502020204030204"/>
                <a:ea typeface="+mn-ea"/>
                <a:cs typeface="+mn-cs"/>
              </a:rPr>
              <a:t>5 Services</a:t>
            </a:r>
          </a:p>
        </p:txBody>
      </p:sp>
      <p:sp>
        <p:nvSpPr>
          <p:cNvPr id="21" name="Rectangle 20">
            <a:extLst>
              <a:ext uri="{FF2B5EF4-FFF2-40B4-BE49-F238E27FC236}">
                <a16:creationId xmlns:a16="http://schemas.microsoft.com/office/drawing/2014/main" id="{894CCF24-4EB0-7639-4941-FA61417A94CB}"/>
              </a:ext>
            </a:extLst>
          </p:cNvPr>
          <p:cNvSpPr/>
          <p:nvPr/>
        </p:nvSpPr>
        <p:spPr>
          <a:xfrm>
            <a:off x="7620290" y="4711360"/>
            <a:ext cx="2105207" cy="629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457C"/>
                </a:solidFill>
                <a:effectLst/>
                <a:uLnTx/>
                <a:uFillTx/>
                <a:latin typeface="Calibri" panose="020F0502020204030204"/>
                <a:ea typeface="+mn-ea"/>
                <a:cs typeface="+mn-cs"/>
              </a:rPr>
              <a:t>5 Services</a:t>
            </a:r>
          </a:p>
        </p:txBody>
      </p:sp>
      <p:sp>
        <p:nvSpPr>
          <p:cNvPr id="24" name="TextBox 23">
            <a:extLst>
              <a:ext uri="{FF2B5EF4-FFF2-40B4-BE49-F238E27FC236}">
                <a16:creationId xmlns:a16="http://schemas.microsoft.com/office/drawing/2014/main" id="{0D32D9ED-3989-62BC-D2CD-96FBBC6C1D29}"/>
              </a:ext>
            </a:extLst>
          </p:cNvPr>
          <p:cNvSpPr txBox="1"/>
          <p:nvPr/>
        </p:nvSpPr>
        <p:spPr>
          <a:xfrm>
            <a:off x="3299791" y="6120080"/>
            <a:ext cx="55924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*See ACN Compensation Plan for full details.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Your results may vary. Earnings are not guaranteed.</a:t>
            </a:r>
          </a:p>
        </p:txBody>
      </p:sp>
      <p:grpSp>
        <p:nvGrpSpPr>
          <p:cNvPr id="27" name="Group 26">
            <a:extLst>
              <a:ext uri="{FF2B5EF4-FFF2-40B4-BE49-F238E27FC236}">
                <a16:creationId xmlns:a16="http://schemas.microsoft.com/office/drawing/2014/main" id="{A0DE7BB9-CC41-751C-F01A-0012B6457A73}"/>
              </a:ext>
            </a:extLst>
          </p:cNvPr>
          <p:cNvGrpSpPr/>
          <p:nvPr/>
        </p:nvGrpSpPr>
        <p:grpSpPr>
          <a:xfrm>
            <a:off x="5736160" y="1445436"/>
            <a:ext cx="2991939" cy="1893977"/>
            <a:chOff x="4694438" y="1445436"/>
            <a:chExt cx="2991939" cy="1893977"/>
          </a:xfrm>
        </p:grpSpPr>
        <p:pic>
          <p:nvPicPr>
            <p:cNvPr id="12" name="Picture 11" descr="A computer with a screen showing a website&#10;&#10;Description automatically generated with medium confidence">
              <a:extLst>
                <a:ext uri="{FF2B5EF4-FFF2-40B4-BE49-F238E27FC236}">
                  <a16:creationId xmlns:a16="http://schemas.microsoft.com/office/drawing/2014/main" id="{79F0FC09-7FF4-1B22-797F-FEC26B2689CE}"/>
                </a:ext>
              </a:extLst>
            </p:cNvPr>
            <p:cNvPicPr>
              <a:picLocks noChangeAspect="1"/>
            </p:cNvPicPr>
            <p:nvPr/>
          </p:nvPicPr>
          <p:blipFill>
            <a:blip r:embed="rId3"/>
            <a:stretch>
              <a:fillRect/>
            </a:stretch>
          </p:blipFill>
          <p:spPr>
            <a:xfrm>
              <a:off x="4694438" y="1587084"/>
              <a:ext cx="2803123" cy="1610683"/>
            </a:xfrm>
            <a:prstGeom prst="rect">
              <a:avLst/>
            </a:prstGeom>
          </p:spPr>
        </p:pic>
        <p:pic>
          <p:nvPicPr>
            <p:cNvPr id="25" name="Picture 24" descr="A person in a white shirt&#10;&#10;Description automatically generated with medium confidence">
              <a:extLst>
                <a:ext uri="{FF2B5EF4-FFF2-40B4-BE49-F238E27FC236}">
                  <a16:creationId xmlns:a16="http://schemas.microsoft.com/office/drawing/2014/main" id="{46FE7412-41E0-2F3C-69A7-A5CD41FFAB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3782" y="1445436"/>
              <a:ext cx="622595" cy="1893977"/>
            </a:xfrm>
            <a:prstGeom prst="rect">
              <a:avLst/>
            </a:prstGeom>
            <a:ln>
              <a:noFill/>
            </a:ln>
            <a:effectLst>
              <a:outerShdw blurRad="292100" dist="139700" dir="2700000" algn="tl" rotWithShape="0">
                <a:srgbClr val="333333">
                  <a:alpha val="65000"/>
                </a:srgbClr>
              </a:outerShdw>
            </a:effectLst>
          </p:spPr>
        </p:pic>
      </p:grpSp>
      <p:pic>
        <p:nvPicPr>
          <p:cNvPr id="18" name="Picture 17" descr="A stack of money with a rubber band&#10;&#10;Description automatically generated">
            <a:extLst>
              <a:ext uri="{FF2B5EF4-FFF2-40B4-BE49-F238E27FC236}">
                <a16:creationId xmlns:a16="http://schemas.microsoft.com/office/drawing/2014/main" id="{A12D7A48-C6AB-8B30-B1BF-DD93EC4AC715}"/>
              </a:ext>
            </a:extLst>
          </p:cNvPr>
          <p:cNvPicPr>
            <a:picLocks noChangeAspect="1"/>
          </p:cNvPicPr>
          <p:nvPr/>
        </p:nvPicPr>
        <p:blipFill rotWithShape="1">
          <a:blip r:embed="rId8"/>
          <a:srcRect l="15764" t="13069" r="8592" b="22773"/>
          <a:stretch/>
        </p:blipFill>
        <p:spPr>
          <a:xfrm>
            <a:off x="4771023" y="1428092"/>
            <a:ext cx="1366290" cy="1158843"/>
          </a:xfrm>
          <a:prstGeom prst="rect">
            <a:avLst/>
          </a:prstGeom>
        </p:spPr>
      </p:pic>
      <p:pic>
        <p:nvPicPr>
          <p:cNvPr id="23" name="Picture 22" descr="A stack of money with a rubber band&#10;&#10;Description automatically generated">
            <a:extLst>
              <a:ext uri="{FF2B5EF4-FFF2-40B4-BE49-F238E27FC236}">
                <a16:creationId xmlns:a16="http://schemas.microsoft.com/office/drawing/2014/main" id="{A3B82E15-1E93-7A0A-05BC-ECEEF7CCFBB9}"/>
              </a:ext>
            </a:extLst>
          </p:cNvPr>
          <p:cNvPicPr>
            <a:picLocks noChangeAspect="1"/>
          </p:cNvPicPr>
          <p:nvPr/>
        </p:nvPicPr>
        <p:blipFill rotWithShape="1">
          <a:blip r:embed="rId8"/>
          <a:srcRect l="15764" t="13069" r="8592" b="22773"/>
          <a:stretch/>
        </p:blipFill>
        <p:spPr>
          <a:xfrm>
            <a:off x="4803652" y="2506788"/>
            <a:ext cx="1366290" cy="1158843"/>
          </a:xfrm>
          <a:prstGeom prst="rect">
            <a:avLst/>
          </a:prstGeom>
        </p:spPr>
      </p:pic>
      <p:sp>
        <p:nvSpPr>
          <p:cNvPr id="7" name="TextBox 6">
            <a:extLst>
              <a:ext uri="{FF2B5EF4-FFF2-40B4-BE49-F238E27FC236}">
                <a16:creationId xmlns:a16="http://schemas.microsoft.com/office/drawing/2014/main" id="{3B95FBC1-51A3-ADD7-0D1D-2C3E4BC67964}"/>
              </a:ext>
            </a:extLst>
          </p:cNvPr>
          <p:cNvSpPr txBox="1"/>
          <p:nvPr/>
        </p:nvSpPr>
        <p:spPr>
          <a:xfrm>
            <a:off x="4819302" y="3741789"/>
            <a:ext cx="651993" cy="271228"/>
          </a:xfrm>
          <a:prstGeom prst="rect">
            <a:avLst/>
          </a:prstGeom>
          <a:noFill/>
        </p:spPr>
        <p:txBody>
          <a:bodyPr wrap="square" rtlCol="0">
            <a:spAutoFit/>
          </a:bodyPr>
          <a:lstStyle/>
          <a:p>
            <a:pPr algn="ctr">
              <a:lnSpc>
                <a:spcPts val="1290"/>
              </a:lnSpc>
            </a:pPr>
            <a:r>
              <a:rPr lang="en-US" sz="1400" dirty="0">
                <a:latin typeface="Bradley Hand" pitchFamily="2" charset="77"/>
              </a:rPr>
              <a:t>Zack</a:t>
            </a:r>
          </a:p>
        </p:txBody>
      </p:sp>
      <p:sp>
        <p:nvSpPr>
          <p:cNvPr id="8" name="TextBox 7">
            <a:extLst>
              <a:ext uri="{FF2B5EF4-FFF2-40B4-BE49-F238E27FC236}">
                <a16:creationId xmlns:a16="http://schemas.microsoft.com/office/drawing/2014/main" id="{CD693001-14C0-DED7-CF44-BC37183D0B06}"/>
              </a:ext>
            </a:extLst>
          </p:cNvPr>
          <p:cNvSpPr txBox="1"/>
          <p:nvPr/>
        </p:nvSpPr>
        <p:spPr>
          <a:xfrm>
            <a:off x="7737824" y="3755061"/>
            <a:ext cx="651993" cy="271228"/>
          </a:xfrm>
          <a:prstGeom prst="rect">
            <a:avLst/>
          </a:prstGeom>
          <a:noFill/>
        </p:spPr>
        <p:txBody>
          <a:bodyPr wrap="square" rtlCol="0">
            <a:spAutoFit/>
          </a:bodyPr>
          <a:lstStyle/>
          <a:p>
            <a:pPr algn="ctr">
              <a:lnSpc>
                <a:spcPts val="1290"/>
              </a:lnSpc>
            </a:pPr>
            <a:r>
              <a:rPr lang="en-US" sz="1400" dirty="0">
                <a:latin typeface="Bradley Hand" pitchFamily="2" charset="77"/>
              </a:rPr>
              <a:t>Barb</a:t>
            </a:r>
          </a:p>
        </p:txBody>
      </p:sp>
      <p:pic>
        <p:nvPicPr>
          <p:cNvPr id="2" name="Picture 1" descr="A stack of money with a rubber band&#10;&#10;Description automatically generated">
            <a:extLst>
              <a:ext uri="{FF2B5EF4-FFF2-40B4-BE49-F238E27FC236}">
                <a16:creationId xmlns:a16="http://schemas.microsoft.com/office/drawing/2014/main" id="{4E268988-706A-C116-5BB0-D13F6CFABF52}"/>
              </a:ext>
            </a:extLst>
          </p:cNvPr>
          <p:cNvPicPr>
            <a:picLocks noChangeAspect="1"/>
          </p:cNvPicPr>
          <p:nvPr/>
        </p:nvPicPr>
        <p:blipFill rotWithShape="1">
          <a:blip r:embed="rId8"/>
          <a:srcRect l="15764" t="13069" r="8592" b="22773"/>
          <a:stretch/>
        </p:blipFill>
        <p:spPr>
          <a:xfrm>
            <a:off x="3765532" y="4856895"/>
            <a:ext cx="1366290" cy="1158843"/>
          </a:xfrm>
          <a:prstGeom prst="rect">
            <a:avLst/>
          </a:prstGeom>
        </p:spPr>
      </p:pic>
      <p:pic>
        <p:nvPicPr>
          <p:cNvPr id="22" name="Picture 21" descr="A stack of money with a rubber band&#10;&#10;Description automatically generated">
            <a:extLst>
              <a:ext uri="{FF2B5EF4-FFF2-40B4-BE49-F238E27FC236}">
                <a16:creationId xmlns:a16="http://schemas.microsoft.com/office/drawing/2014/main" id="{39A469A8-9D5E-6B86-962F-C11747E30679}"/>
              </a:ext>
            </a:extLst>
          </p:cNvPr>
          <p:cNvPicPr>
            <a:picLocks noChangeAspect="1"/>
          </p:cNvPicPr>
          <p:nvPr/>
        </p:nvPicPr>
        <p:blipFill rotWithShape="1">
          <a:blip r:embed="rId8"/>
          <a:srcRect l="15764" t="13069" r="8592" b="22773"/>
          <a:stretch/>
        </p:blipFill>
        <p:spPr>
          <a:xfrm>
            <a:off x="9393342" y="4831091"/>
            <a:ext cx="1366290" cy="1158843"/>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E9DC6BDB-AF26-381D-4FD4-511217D2E3DA}"/>
              </a:ext>
            </a:extLst>
          </p:cNvPr>
          <p:cNvPicPr>
            <a:picLocks noChangeAspect="1"/>
          </p:cNvPicPr>
          <p:nvPr/>
        </p:nvPicPr>
        <p:blipFill rotWithShape="1">
          <a:blip r:embed="rId9"/>
          <a:srcRect l="20804" t="42801" r="21242" b="42481"/>
          <a:stretch/>
        </p:blipFill>
        <p:spPr>
          <a:xfrm>
            <a:off x="10170560" y="6438550"/>
            <a:ext cx="1720850" cy="245835"/>
          </a:xfrm>
          <a:prstGeom prst="rect">
            <a:avLst/>
          </a:prstGeom>
        </p:spPr>
      </p:pic>
      <p:pic>
        <p:nvPicPr>
          <p:cNvPr id="28" name="Picture 27">
            <a:extLst>
              <a:ext uri="{FF2B5EF4-FFF2-40B4-BE49-F238E27FC236}">
                <a16:creationId xmlns:a16="http://schemas.microsoft.com/office/drawing/2014/main" id="{ECE531AE-D01F-9A0B-252A-D14DE2330ED4}"/>
              </a:ext>
            </a:extLst>
          </p:cNvPr>
          <p:cNvPicPr>
            <a:picLocks noChangeAspect="1"/>
          </p:cNvPicPr>
          <p:nvPr/>
        </p:nvPicPr>
        <p:blipFill>
          <a:blip r:embed="rId10"/>
          <a:srcRect/>
          <a:stretch/>
        </p:blipFill>
        <p:spPr>
          <a:xfrm>
            <a:off x="10038299" y="6099889"/>
            <a:ext cx="2067322" cy="378617"/>
          </a:xfrm>
          <a:prstGeom prst="rect">
            <a:avLst/>
          </a:prstGeom>
        </p:spPr>
      </p:pic>
      <p:sp>
        <p:nvSpPr>
          <p:cNvPr id="30" name="TextBox 29">
            <a:extLst>
              <a:ext uri="{FF2B5EF4-FFF2-40B4-BE49-F238E27FC236}">
                <a16:creationId xmlns:a16="http://schemas.microsoft.com/office/drawing/2014/main" id="{709F8FBD-77C8-D6A5-9571-2F83386A9CF8}"/>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LegacyPartners.biz</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TheSVPSystem.com</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0000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2A0CD94-E890-1C90-964B-B84B6229FD39}"/>
              </a:ext>
            </a:extLst>
          </p:cNvPr>
          <p:cNvSpPr/>
          <p:nvPr/>
        </p:nvSpPr>
        <p:spPr>
          <a:xfrm>
            <a:off x="6794923" y="2081929"/>
            <a:ext cx="1213005"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5 Services</a:t>
            </a:r>
          </a:p>
        </p:txBody>
      </p:sp>
      <p:sp>
        <p:nvSpPr>
          <p:cNvPr id="6" name="Rounded Rectangle 5">
            <a:extLst>
              <a:ext uri="{FF2B5EF4-FFF2-40B4-BE49-F238E27FC236}">
                <a16:creationId xmlns:a16="http://schemas.microsoft.com/office/drawing/2014/main" id="{29D5F5A5-AA58-6159-70A7-2BCDC9D3DD62}"/>
              </a:ext>
            </a:extLst>
          </p:cNvPr>
          <p:cNvSpPr/>
          <p:nvPr/>
        </p:nvSpPr>
        <p:spPr>
          <a:xfrm>
            <a:off x="6794925" y="5307162"/>
            <a:ext cx="1213003"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5 Services</a:t>
            </a:r>
          </a:p>
        </p:txBody>
      </p:sp>
      <p:sp>
        <p:nvSpPr>
          <p:cNvPr id="12" name="Rounded Rectangle 11">
            <a:extLst>
              <a:ext uri="{FF2B5EF4-FFF2-40B4-BE49-F238E27FC236}">
                <a16:creationId xmlns:a16="http://schemas.microsoft.com/office/drawing/2014/main" id="{33F7BBEF-55DD-5A84-8BA2-B97358B3F820}"/>
              </a:ext>
            </a:extLst>
          </p:cNvPr>
          <p:cNvSpPr/>
          <p:nvPr/>
        </p:nvSpPr>
        <p:spPr>
          <a:xfrm>
            <a:off x="6832696" y="3646826"/>
            <a:ext cx="1213003"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5 Services</a:t>
            </a:r>
          </a:p>
        </p:txBody>
      </p:sp>
      <p:sp>
        <p:nvSpPr>
          <p:cNvPr id="13" name="Rounded Rectangle 12">
            <a:extLst>
              <a:ext uri="{FF2B5EF4-FFF2-40B4-BE49-F238E27FC236}">
                <a16:creationId xmlns:a16="http://schemas.microsoft.com/office/drawing/2014/main" id="{2A33D945-497A-0A9C-639A-1115728AC034}"/>
              </a:ext>
            </a:extLst>
          </p:cNvPr>
          <p:cNvSpPr/>
          <p:nvPr/>
        </p:nvSpPr>
        <p:spPr>
          <a:xfrm>
            <a:off x="9256414" y="2083863"/>
            <a:ext cx="1216152"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5 Services</a:t>
            </a:r>
          </a:p>
        </p:txBody>
      </p:sp>
      <p:sp>
        <p:nvSpPr>
          <p:cNvPr id="14" name="Rounded Rectangle 13">
            <a:extLst>
              <a:ext uri="{FF2B5EF4-FFF2-40B4-BE49-F238E27FC236}">
                <a16:creationId xmlns:a16="http://schemas.microsoft.com/office/drawing/2014/main" id="{A3B30AA5-45E8-9023-AB42-D3089C67EA13}"/>
              </a:ext>
            </a:extLst>
          </p:cNvPr>
          <p:cNvSpPr/>
          <p:nvPr/>
        </p:nvSpPr>
        <p:spPr>
          <a:xfrm>
            <a:off x="9256415" y="5309096"/>
            <a:ext cx="1216152"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5 Services</a:t>
            </a:r>
          </a:p>
        </p:txBody>
      </p:sp>
      <p:sp>
        <p:nvSpPr>
          <p:cNvPr id="15" name="Rounded Rectangle 14">
            <a:extLst>
              <a:ext uri="{FF2B5EF4-FFF2-40B4-BE49-F238E27FC236}">
                <a16:creationId xmlns:a16="http://schemas.microsoft.com/office/drawing/2014/main" id="{2C423135-F8B4-8E2D-B65B-DED1548D4C93}"/>
              </a:ext>
            </a:extLst>
          </p:cNvPr>
          <p:cNvSpPr/>
          <p:nvPr/>
        </p:nvSpPr>
        <p:spPr>
          <a:xfrm>
            <a:off x="9294186" y="3648760"/>
            <a:ext cx="1216152"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1"/>
                </a:solidFill>
                <a:effectLst/>
                <a:uLnTx/>
                <a:uFillTx/>
                <a:latin typeface="Calibri" panose="020F0502020204030204"/>
                <a:ea typeface="+mn-ea"/>
                <a:cs typeface="+mn-cs"/>
              </a:rPr>
              <a:t>5 Services</a:t>
            </a:r>
          </a:p>
        </p:txBody>
      </p:sp>
      <p:pic>
        <p:nvPicPr>
          <p:cNvPr id="3" name="Picture 2" descr="A blue and grey color palette&#10;&#10;Description automatically generated">
            <a:extLst>
              <a:ext uri="{FF2B5EF4-FFF2-40B4-BE49-F238E27FC236}">
                <a16:creationId xmlns:a16="http://schemas.microsoft.com/office/drawing/2014/main" id="{20FF7E90-0593-4164-EC43-DDFC91FCF3AF}"/>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9" name="Picture 8" descr="A blue and grey color palette&#10;&#10;Description automatically generated">
            <a:extLst>
              <a:ext uri="{FF2B5EF4-FFF2-40B4-BE49-F238E27FC236}">
                <a16:creationId xmlns:a16="http://schemas.microsoft.com/office/drawing/2014/main" id="{F7BF7C8C-E3F1-38E2-21D2-C9DD00149608}"/>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1" name="TextBox 10">
            <a:extLst>
              <a:ext uri="{FF2B5EF4-FFF2-40B4-BE49-F238E27FC236}">
                <a16:creationId xmlns:a16="http://schemas.microsoft.com/office/drawing/2014/main" id="{2F5F8A92-60C1-EA4C-E47A-3DC159AC69A5}"/>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D2D52"/>
                </a:solidFill>
                <a:uLnTx/>
                <a:uFillTx/>
                <a:latin typeface="Calibri" panose="020F0502020204030204"/>
                <a:ea typeface="+mn-ea"/>
                <a:cs typeface="+mn-cs"/>
              </a:rPr>
              <a:t>CONGRATULATIONS!!!</a:t>
            </a:r>
            <a:endParaRPr kumimoji="0" lang="en-US" sz="4400" b="0" i="0"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D32D9ED-3989-62BC-D2CD-96FBBC6C1D29}"/>
              </a:ext>
            </a:extLst>
          </p:cNvPr>
          <p:cNvSpPr txBox="1"/>
          <p:nvPr/>
        </p:nvSpPr>
        <p:spPr>
          <a:xfrm>
            <a:off x="3299791" y="6120080"/>
            <a:ext cx="55924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*See ACN Compensation Plan for full details.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Your results may vary. Earnings are not guaranteed.</a:t>
            </a:r>
          </a:p>
        </p:txBody>
      </p:sp>
      <p:sp>
        <p:nvSpPr>
          <p:cNvPr id="33" name="Rounded Rectangle 32">
            <a:extLst>
              <a:ext uri="{FF2B5EF4-FFF2-40B4-BE49-F238E27FC236}">
                <a16:creationId xmlns:a16="http://schemas.microsoft.com/office/drawing/2014/main" id="{5F8A01BD-E675-36C8-F366-9B88E66ED5E0}"/>
              </a:ext>
            </a:extLst>
          </p:cNvPr>
          <p:cNvSpPr/>
          <p:nvPr/>
        </p:nvSpPr>
        <p:spPr>
          <a:xfrm>
            <a:off x="3581266" y="1809007"/>
            <a:ext cx="1258957"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$50</a:t>
            </a:r>
          </a:p>
        </p:txBody>
      </p:sp>
      <p:sp>
        <p:nvSpPr>
          <p:cNvPr id="34" name="Rounded Rectangle 33">
            <a:extLst>
              <a:ext uri="{FF2B5EF4-FFF2-40B4-BE49-F238E27FC236}">
                <a16:creationId xmlns:a16="http://schemas.microsoft.com/office/drawing/2014/main" id="{F5415F3F-F071-C3B9-59F4-7514B322106F}"/>
              </a:ext>
            </a:extLst>
          </p:cNvPr>
          <p:cNvSpPr/>
          <p:nvPr/>
        </p:nvSpPr>
        <p:spPr>
          <a:xfrm>
            <a:off x="3581266" y="3125849"/>
            <a:ext cx="1258957"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$50</a:t>
            </a:r>
          </a:p>
        </p:txBody>
      </p:sp>
      <p:sp>
        <p:nvSpPr>
          <p:cNvPr id="35" name="Rounded Rectangle 34">
            <a:extLst>
              <a:ext uri="{FF2B5EF4-FFF2-40B4-BE49-F238E27FC236}">
                <a16:creationId xmlns:a16="http://schemas.microsoft.com/office/drawing/2014/main" id="{8B3F02FD-582E-ED5F-03A1-64709B85920B}"/>
              </a:ext>
            </a:extLst>
          </p:cNvPr>
          <p:cNvSpPr/>
          <p:nvPr/>
        </p:nvSpPr>
        <p:spPr>
          <a:xfrm>
            <a:off x="3581266" y="2467428"/>
            <a:ext cx="1258957"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$50</a:t>
            </a:r>
          </a:p>
        </p:txBody>
      </p:sp>
      <p:sp>
        <p:nvSpPr>
          <p:cNvPr id="36" name="Rounded Rectangle 35">
            <a:extLst>
              <a:ext uri="{FF2B5EF4-FFF2-40B4-BE49-F238E27FC236}">
                <a16:creationId xmlns:a16="http://schemas.microsoft.com/office/drawing/2014/main" id="{F05C0DC9-1ED9-F10B-4C5D-EA077242177A}"/>
              </a:ext>
            </a:extLst>
          </p:cNvPr>
          <p:cNvSpPr/>
          <p:nvPr/>
        </p:nvSpPr>
        <p:spPr>
          <a:xfrm>
            <a:off x="3581266" y="3784270"/>
            <a:ext cx="1258957"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$50</a:t>
            </a:r>
          </a:p>
        </p:txBody>
      </p:sp>
      <p:sp>
        <p:nvSpPr>
          <p:cNvPr id="37" name="Rounded Rectangle 36">
            <a:extLst>
              <a:ext uri="{FF2B5EF4-FFF2-40B4-BE49-F238E27FC236}">
                <a16:creationId xmlns:a16="http://schemas.microsoft.com/office/drawing/2014/main" id="{6B98539B-90DD-1069-4D6B-D7A0D9E82991}"/>
              </a:ext>
            </a:extLst>
          </p:cNvPr>
          <p:cNvSpPr/>
          <p:nvPr/>
        </p:nvSpPr>
        <p:spPr>
          <a:xfrm>
            <a:off x="3581266" y="5101112"/>
            <a:ext cx="1258957"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$50</a:t>
            </a:r>
          </a:p>
        </p:txBody>
      </p:sp>
      <p:sp>
        <p:nvSpPr>
          <p:cNvPr id="38" name="Rounded Rectangle 37">
            <a:extLst>
              <a:ext uri="{FF2B5EF4-FFF2-40B4-BE49-F238E27FC236}">
                <a16:creationId xmlns:a16="http://schemas.microsoft.com/office/drawing/2014/main" id="{C98D8B0B-332E-C899-B3CF-14D8EC764F2F}"/>
              </a:ext>
            </a:extLst>
          </p:cNvPr>
          <p:cNvSpPr/>
          <p:nvPr/>
        </p:nvSpPr>
        <p:spPr>
          <a:xfrm>
            <a:off x="3581266" y="4442691"/>
            <a:ext cx="1258957"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$50</a:t>
            </a:r>
          </a:p>
        </p:txBody>
      </p:sp>
      <p:pic>
        <p:nvPicPr>
          <p:cNvPr id="29" name="Picture 28" descr="A close-up of a person smiling&#10;&#10;Description automatically generated">
            <a:extLst>
              <a:ext uri="{FF2B5EF4-FFF2-40B4-BE49-F238E27FC236}">
                <a16:creationId xmlns:a16="http://schemas.microsoft.com/office/drawing/2014/main" id="{499DF02C-8BCD-779A-7E69-DC0327422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287" y="3078701"/>
            <a:ext cx="1141041" cy="1143000"/>
          </a:xfrm>
          <a:prstGeom prst="rect">
            <a:avLst/>
          </a:prstGeom>
        </p:spPr>
      </p:pic>
      <p:pic>
        <p:nvPicPr>
          <p:cNvPr id="40" name="Picture 39" descr="A person smiling for the camera&#10;&#10;Description automatically generated with medium confidence">
            <a:extLst>
              <a:ext uri="{FF2B5EF4-FFF2-40B4-BE49-F238E27FC236}">
                <a16:creationId xmlns:a16="http://schemas.microsoft.com/office/drawing/2014/main" id="{45A677D5-2147-CFD2-C220-B0AE0E337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286" y="1477307"/>
            <a:ext cx="1141043" cy="1143000"/>
          </a:xfrm>
          <a:prstGeom prst="rect">
            <a:avLst/>
          </a:prstGeom>
        </p:spPr>
      </p:pic>
      <p:pic>
        <p:nvPicPr>
          <p:cNvPr id="4" name="Picture 3" descr="A person wearing glasses and a suit&#10;&#10;Description automatically generated">
            <a:extLst>
              <a:ext uri="{FF2B5EF4-FFF2-40B4-BE49-F238E27FC236}">
                <a16:creationId xmlns:a16="http://schemas.microsoft.com/office/drawing/2014/main" id="{9B24C734-5489-3421-073B-FFFE37CB2D46}"/>
              </a:ext>
            </a:extLst>
          </p:cNvPr>
          <p:cNvPicPr>
            <a:picLocks noChangeAspect="1"/>
          </p:cNvPicPr>
          <p:nvPr/>
        </p:nvPicPr>
        <p:blipFill>
          <a:blip r:embed="rId6"/>
          <a:stretch>
            <a:fillRect/>
          </a:stretch>
        </p:blipFill>
        <p:spPr>
          <a:xfrm>
            <a:off x="8442114" y="1477307"/>
            <a:ext cx="1134000" cy="1143000"/>
          </a:xfrm>
          <a:prstGeom prst="rect">
            <a:avLst/>
          </a:prstGeom>
        </p:spPr>
      </p:pic>
      <p:pic>
        <p:nvPicPr>
          <p:cNvPr id="10" name="Picture 9">
            <a:extLst>
              <a:ext uri="{FF2B5EF4-FFF2-40B4-BE49-F238E27FC236}">
                <a16:creationId xmlns:a16="http://schemas.microsoft.com/office/drawing/2014/main" id="{8B11CDDF-2C4F-F7C4-AF26-0D6CE6F772CD}"/>
              </a:ext>
            </a:extLst>
          </p:cNvPr>
          <p:cNvPicPr>
            <a:picLocks noChangeAspect="1"/>
          </p:cNvPicPr>
          <p:nvPr/>
        </p:nvPicPr>
        <p:blipFill>
          <a:blip r:embed="rId7"/>
          <a:stretch>
            <a:fillRect/>
          </a:stretch>
        </p:blipFill>
        <p:spPr>
          <a:xfrm>
            <a:off x="5964807" y="4680096"/>
            <a:ext cx="1134000" cy="1143000"/>
          </a:xfrm>
          <a:prstGeom prst="rect">
            <a:avLst/>
          </a:prstGeom>
        </p:spPr>
      </p:pic>
      <p:pic>
        <p:nvPicPr>
          <p:cNvPr id="27" name="Picture 26" descr="A person with long hair and blue eyes&#10;&#10;Description automatically generated">
            <a:extLst>
              <a:ext uri="{FF2B5EF4-FFF2-40B4-BE49-F238E27FC236}">
                <a16:creationId xmlns:a16="http://schemas.microsoft.com/office/drawing/2014/main" id="{63929335-4B2F-796A-B7D6-8A2C2AFA56F5}"/>
              </a:ext>
            </a:extLst>
          </p:cNvPr>
          <p:cNvPicPr>
            <a:picLocks noChangeAspect="1"/>
          </p:cNvPicPr>
          <p:nvPr/>
        </p:nvPicPr>
        <p:blipFill>
          <a:blip r:embed="rId8"/>
          <a:stretch>
            <a:fillRect/>
          </a:stretch>
        </p:blipFill>
        <p:spPr>
          <a:xfrm>
            <a:off x="8433114" y="3078701"/>
            <a:ext cx="1143000" cy="1143000"/>
          </a:xfrm>
          <a:prstGeom prst="rect">
            <a:avLst/>
          </a:prstGeom>
        </p:spPr>
      </p:pic>
      <p:pic>
        <p:nvPicPr>
          <p:cNvPr id="30" name="Picture 29" descr="A person smiling with a blue circle around her face&#10;&#10;Description automatically generated">
            <a:extLst>
              <a:ext uri="{FF2B5EF4-FFF2-40B4-BE49-F238E27FC236}">
                <a16:creationId xmlns:a16="http://schemas.microsoft.com/office/drawing/2014/main" id="{158A572B-968A-9747-6769-484B4D30E010}"/>
              </a:ext>
            </a:extLst>
          </p:cNvPr>
          <p:cNvPicPr>
            <a:picLocks noChangeAspect="1"/>
          </p:cNvPicPr>
          <p:nvPr/>
        </p:nvPicPr>
        <p:blipFill>
          <a:blip r:embed="rId9"/>
          <a:stretch>
            <a:fillRect/>
          </a:stretch>
        </p:blipFill>
        <p:spPr>
          <a:xfrm>
            <a:off x="8442114" y="4680096"/>
            <a:ext cx="1134000" cy="1143000"/>
          </a:xfrm>
          <a:prstGeom prst="rect">
            <a:avLst/>
          </a:prstGeom>
        </p:spPr>
      </p:pic>
      <p:sp>
        <p:nvSpPr>
          <p:cNvPr id="39" name="Oval 38">
            <a:extLst>
              <a:ext uri="{FF2B5EF4-FFF2-40B4-BE49-F238E27FC236}">
                <a16:creationId xmlns:a16="http://schemas.microsoft.com/office/drawing/2014/main" id="{A704E818-3F90-34E4-8E5B-9EAA61826CD3}"/>
              </a:ext>
            </a:extLst>
          </p:cNvPr>
          <p:cNvSpPr/>
          <p:nvPr/>
        </p:nvSpPr>
        <p:spPr>
          <a:xfrm>
            <a:off x="1495727" y="1262872"/>
            <a:ext cx="1118479" cy="1118479"/>
          </a:xfrm>
          <a:prstGeom prst="ellipse">
            <a:avLst/>
          </a:prstGeom>
          <a:solidFill>
            <a:schemeClr val="accent2"/>
          </a:solid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chemeClr val="accent1"/>
                </a:solidFill>
                <a:effectLst/>
                <a:uLnTx/>
                <a:uFillTx/>
                <a:latin typeface="Calibri" panose="020F0502020204030204"/>
                <a:ea typeface="Roboto Black" panose="02000000000000000000" pitchFamily="2" charset="0"/>
                <a:cs typeface="+mn-cs"/>
              </a:rPr>
              <a:t>ETL</a:t>
            </a:r>
          </a:p>
        </p:txBody>
      </p:sp>
      <p:pic>
        <p:nvPicPr>
          <p:cNvPr id="25" name="Picture 24" descr="A person in a white shirt&#10;&#10;Description automatically generated with medium confidence">
            <a:extLst>
              <a:ext uri="{FF2B5EF4-FFF2-40B4-BE49-F238E27FC236}">
                <a16:creationId xmlns:a16="http://schemas.microsoft.com/office/drawing/2014/main" id="{46FE7412-41E0-2F3C-69A7-A5CD41FFA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3115" y="804170"/>
            <a:ext cx="1785578" cy="5431851"/>
          </a:xfrm>
          <a:prstGeom prst="rect">
            <a:avLst/>
          </a:prstGeom>
          <a:ln>
            <a:noFill/>
          </a:ln>
          <a:effectLst>
            <a:outerShdw blurRad="292100" dist="139700" dir="2700000" algn="tl" rotWithShape="0">
              <a:srgbClr val="333333">
                <a:alpha val="65000"/>
              </a:srgbClr>
            </a:outerShdw>
          </a:effectLst>
        </p:spPr>
      </p:pic>
      <p:pic>
        <p:nvPicPr>
          <p:cNvPr id="2" name="Picture 1" descr="A black background with white text&#10;&#10;Description automatically generated">
            <a:extLst>
              <a:ext uri="{FF2B5EF4-FFF2-40B4-BE49-F238E27FC236}">
                <a16:creationId xmlns:a16="http://schemas.microsoft.com/office/drawing/2014/main" id="{C6D5792C-0376-83FF-BC7D-A195D2379422}"/>
              </a:ext>
            </a:extLst>
          </p:cNvPr>
          <p:cNvPicPr>
            <a:picLocks noChangeAspect="1"/>
          </p:cNvPicPr>
          <p:nvPr/>
        </p:nvPicPr>
        <p:blipFill rotWithShape="1">
          <a:blip r:embed="rId11"/>
          <a:srcRect l="20804" t="42801" r="21242" b="42481"/>
          <a:stretch/>
        </p:blipFill>
        <p:spPr>
          <a:xfrm>
            <a:off x="10170560" y="6438550"/>
            <a:ext cx="1720850" cy="245835"/>
          </a:xfrm>
          <a:prstGeom prst="rect">
            <a:avLst/>
          </a:prstGeom>
        </p:spPr>
      </p:pic>
      <p:pic>
        <p:nvPicPr>
          <p:cNvPr id="16" name="Picture 15">
            <a:extLst>
              <a:ext uri="{FF2B5EF4-FFF2-40B4-BE49-F238E27FC236}">
                <a16:creationId xmlns:a16="http://schemas.microsoft.com/office/drawing/2014/main" id="{482CE630-49D3-0AF8-ACEA-97B2A1959FE2}"/>
              </a:ext>
            </a:extLst>
          </p:cNvPr>
          <p:cNvPicPr>
            <a:picLocks noChangeAspect="1"/>
          </p:cNvPicPr>
          <p:nvPr/>
        </p:nvPicPr>
        <p:blipFill>
          <a:blip r:embed="rId12"/>
          <a:srcRect/>
          <a:stretch/>
        </p:blipFill>
        <p:spPr>
          <a:xfrm>
            <a:off x="10038299" y="6099889"/>
            <a:ext cx="2067322" cy="378617"/>
          </a:xfrm>
          <a:prstGeom prst="rect">
            <a:avLst/>
          </a:prstGeom>
        </p:spPr>
      </p:pic>
      <p:sp>
        <p:nvSpPr>
          <p:cNvPr id="18" name="TextBox 17">
            <a:extLst>
              <a:ext uri="{FF2B5EF4-FFF2-40B4-BE49-F238E27FC236}">
                <a16:creationId xmlns:a16="http://schemas.microsoft.com/office/drawing/2014/main" id="{50A7EB1F-37B8-1A69-B8D4-F11FC25E4EBA}"/>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LegacyPartners.biz</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TheSVPSystem.com</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77895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250"/>
                                        <p:tgtEl>
                                          <p:spTgt spid="40"/>
                                        </p:tgtEl>
                                      </p:cBhvr>
                                    </p:animEffect>
                                  </p:childTnLst>
                                </p:cTn>
                              </p:par>
                            </p:childTnLst>
                          </p:cTn>
                        </p:par>
                        <p:par>
                          <p:cTn id="13" fill="hold">
                            <p:stCondLst>
                              <p:cond delay="25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25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250"/>
                                        <p:tgtEl>
                                          <p:spTgt spid="37"/>
                                        </p:tgtEl>
                                      </p:cBhvr>
                                    </p:animEffect>
                                  </p:childTnLst>
                                </p:cTn>
                              </p:par>
                            </p:childTnLst>
                          </p:cTn>
                        </p:par>
                        <p:par>
                          <p:cTn id="21" fill="hold">
                            <p:stCondLst>
                              <p:cond delay="750"/>
                            </p:stCondLst>
                            <p:childTnLst>
                              <p:par>
                                <p:cTn id="22" presetID="10"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50"/>
                                        <p:tgtEl>
                                          <p:spTgt spid="29"/>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250"/>
                                        <p:tgtEl>
                                          <p:spTgt spid="12"/>
                                        </p:tgtEl>
                                      </p:cBhvr>
                                    </p:animEffect>
                                  </p:childTnLst>
                                </p:cTn>
                              </p:par>
                            </p:childTnLst>
                          </p:cTn>
                        </p:par>
                        <p:par>
                          <p:cTn id="29" fill="hold">
                            <p:stCondLst>
                              <p:cond delay="1250"/>
                            </p:stCondLst>
                            <p:childTnLst>
                              <p:par>
                                <p:cTn id="30" presetID="22" presetClass="entr" presetSubtype="8" fill="hold" grpId="0"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250"/>
                                        <p:tgtEl>
                                          <p:spTgt spid="38"/>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childTnLst>
                          </p:cTn>
                        </p:par>
                        <p:par>
                          <p:cTn id="37" fill="hold">
                            <p:stCondLst>
                              <p:cond delay="175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250"/>
                                        <p:tgtEl>
                                          <p:spTgt spid="6"/>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left)">
                                      <p:cBhvr>
                                        <p:cTn id="44" dur="250"/>
                                        <p:tgtEl>
                                          <p:spTgt spid="36"/>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250"/>
                                        <p:tgtEl>
                                          <p:spTgt spid="4"/>
                                        </p:tgtEl>
                                      </p:cBhvr>
                                    </p:animEffect>
                                  </p:childTnLst>
                                </p:cTn>
                              </p:par>
                            </p:childTnLst>
                          </p:cTn>
                        </p:par>
                        <p:par>
                          <p:cTn id="49" fill="hold">
                            <p:stCondLst>
                              <p:cond delay="2500"/>
                            </p:stCondLst>
                            <p:childTnLst>
                              <p:par>
                                <p:cTn id="50" presetID="22" presetClass="entr" presetSubtype="8"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left)">
                                      <p:cBhvr>
                                        <p:cTn id="52" dur="250"/>
                                        <p:tgtEl>
                                          <p:spTgt spid="13"/>
                                        </p:tgtEl>
                                      </p:cBhvr>
                                    </p:animEffect>
                                  </p:childTnLst>
                                </p:cTn>
                              </p:par>
                            </p:childTnLst>
                          </p:cTn>
                        </p:par>
                        <p:par>
                          <p:cTn id="53" fill="hold">
                            <p:stCondLst>
                              <p:cond delay="2750"/>
                            </p:stCondLst>
                            <p:childTnLst>
                              <p:par>
                                <p:cTn id="54" presetID="22" presetClass="entr" presetSubtype="8"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250"/>
                                        <p:tgtEl>
                                          <p:spTgt spid="34"/>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250"/>
                                        <p:tgtEl>
                                          <p:spTgt spid="27"/>
                                        </p:tgtEl>
                                      </p:cBhvr>
                                    </p:animEffect>
                                  </p:childTnLst>
                                </p:cTn>
                              </p:par>
                            </p:childTnLst>
                          </p:cTn>
                        </p:par>
                        <p:par>
                          <p:cTn id="61" fill="hold">
                            <p:stCondLst>
                              <p:cond delay="3250"/>
                            </p:stCondLst>
                            <p:childTnLst>
                              <p:par>
                                <p:cTn id="62" presetID="22" presetClass="entr" presetSubtype="8"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250"/>
                                        <p:tgtEl>
                                          <p:spTgt spid="15"/>
                                        </p:tgtEl>
                                      </p:cBhvr>
                                    </p:animEffect>
                                  </p:childTnLst>
                                </p:cTn>
                              </p:par>
                            </p:childTnLst>
                          </p:cTn>
                        </p:par>
                        <p:par>
                          <p:cTn id="65" fill="hold">
                            <p:stCondLst>
                              <p:cond delay="3500"/>
                            </p:stCondLst>
                            <p:childTnLst>
                              <p:par>
                                <p:cTn id="66" presetID="22" presetClass="entr" presetSubtype="8"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wipe(left)">
                                      <p:cBhvr>
                                        <p:cTn id="68" dur="250"/>
                                        <p:tgtEl>
                                          <p:spTgt spid="35"/>
                                        </p:tgtEl>
                                      </p:cBhvr>
                                    </p:animEffect>
                                  </p:childTnLst>
                                </p:cTn>
                              </p:par>
                            </p:childTnLst>
                          </p:cTn>
                        </p:par>
                        <p:par>
                          <p:cTn id="69" fill="hold">
                            <p:stCondLst>
                              <p:cond delay="3750"/>
                            </p:stCondLst>
                            <p:childTnLst>
                              <p:par>
                                <p:cTn id="70" presetID="10" presetClass="entr" presetSubtype="0" fill="hold"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250"/>
                                        <p:tgtEl>
                                          <p:spTgt spid="30"/>
                                        </p:tgtEl>
                                      </p:cBhvr>
                                    </p:animEffect>
                                  </p:childTnLst>
                                </p:cTn>
                              </p:par>
                            </p:childTnLst>
                          </p:cTn>
                        </p:par>
                        <p:par>
                          <p:cTn id="73" fill="hold">
                            <p:stCondLst>
                              <p:cond delay="4000"/>
                            </p:stCondLst>
                            <p:childTnLst>
                              <p:par>
                                <p:cTn id="74" presetID="22" presetClass="entr" presetSubtype="8" fill="hold" grpId="0" nodeType="after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left)">
                                      <p:cBhvr>
                                        <p:cTn id="76" dur="250"/>
                                        <p:tgtEl>
                                          <p:spTgt spid="14"/>
                                        </p:tgtEl>
                                      </p:cBhvr>
                                    </p:animEffect>
                                  </p:childTnLst>
                                </p:cTn>
                              </p:par>
                            </p:childTnLst>
                          </p:cTn>
                        </p:par>
                        <p:par>
                          <p:cTn id="77" fill="hold">
                            <p:stCondLst>
                              <p:cond delay="4250"/>
                            </p:stCondLst>
                            <p:childTnLst>
                              <p:par>
                                <p:cTn id="78" presetID="22" presetClass="entr" presetSubtype="8" fill="hold" grpId="0" nodeType="after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left)">
                                      <p:cBhvr>
                                        <p:cTn id="80"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4" grpId="0" animBg="1"/>
      <p:bldP spid="15" grpId="0" animBg="1"/>
      <p:bldP spid="11" grpId="0"/>
      <p:bldP spid="33" grpId="0" animBg="1"/>
      <p:bldP spid="34" grpId="0" animBg="1"/>
      <p:bldP spid="35" grpId="0" animBg="1"/>
      <p:bldP spid="36"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 name="Picture 24" descr="A group of people standing together&#10;&#10;Description automatically generated">
            <a:extLst>
              <a:ext uri="{FF2B5EF4-FFF2-40B4-BE49-F238E27FC236}">
                <a16:creationId xmlns:a16="http://schemas.microsoft.com/office/drawing/2014/main" id="{D6DB6526-D35B-994E-2022-1ADA7E161C58}"/>
              </a:ext>
            </a:extLst>
          </p:cNvPr>
          <p:cNvPicPr>
            <a:picLocks noChangeAspect="1"/>
          </p:cNvPicPr>
          <p:nvPr/>
        </p:nvPicPr>
        <p:blipFill rotWithShape="1">
          <a:blip r:embed="rId3">
            <a:clrChange>
              <a:clrFrom>
                <a:srgbClr val="FFFFFF"/>
              </a:clrFrom>
              <a:clrTo>
                <a:srgbClr val="FFFFFF">
                  <a:alpha val="0"/>
                </a:srgbClr>
              </a:clrTo>
            </a:clrChange>
          </a:blip>
          <a:srcRect l="4307" r="1"/>
          <a:stretch/>
        </p:blipFill>
        <p:spPr>
          <a:xfrm>
            <a:off x="0" y="4897743"/>
            <a:ext cx="5479033" cy="1960257"/>
          </a:xfrm>
          <a:prstGeom prst="rect">
            <a:avLst/>
          </a:prstGeom>
        </p:spPr>
      </p:pic>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4"/>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6" name="TextBox 5">
            <a:extLst>
              <a:ext uri="{FF2B5EF4-FFF2-40B4-BE49-F238E27FC236}">
                <a16:creationId xmlns:a16="http://schemas.microsoft.com/office/drawing/2014/main" id="{3B736E84-3EE6-B532-682B-BDAF78EC72FA}"/>
              </a:ext>
            </a:extLst>
          </p:cNvPr>
          <p:cNvSpPr txBox="1"/>
          <p:nvPr/>
        </p:nvSpPr>
        <p:spPr>
          <a:xfrm>
            <a:off x="321755" y="2342556"/>
            <a:ext cx="476187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6600" b="1" i="0" u="none" strike="noStrike" kern="0" cap="none" spc="0" normalizeH="0" baseline="0" noProof="0" dirty="0">
                <a:ln>
                  <a:noFill/>
                </a:ln>
                <a:solidFill>
                  <a:srgbClr val="0D2D52"/>
                </a:solidFill>
                <a:effectLst/>
                <a:uLnTx/>
                <a:uFillTx/>
                <a:latin typeface="Calibri" panose="020F0502020204030204" pitchFamily="34" charset="0"/>
                <a:ea typeface="Helvetica Neue"/>
                <a:cs typeface="Calibri" panose="020F0502020204030204" pitchFamily="34" charset="0"/>
                <a:sym typeface="Helvetica Neue"/>
              </a:rPr>
              <a:t>ACQUIRE CUSTOMERS</a:t>
            </a:r>
            <a:endParaRPr kumimoji="0" lang="en-US" sz="3600" b="1" i="0" u="none" strike="noStrike" kern="0" cap="none" spc="0" normalizeH="0" baseline="0" noProof="0" dirty="0">
              <a:ln>
                <a:noFill/>
              </a:ln>
              <a:solidFill>
                <a:srgbClr val="0D2D52"/>
              </a:solidFill>
              <a:effectLst/>
              <a:uLnTx/>
              <a:uFillTx/>
              <a:latin typeface="Calibri" panose="020F0502020204030204" pitchFamily="34" charset="0"/>
              <a:ea typeface="Arial"/>
              <a:cs typeface="Calibri" panose="020F0502020204030204" pitchFamily="34" charset="0"/>
              <a:sym typeface="Arial"/>
            </a:endParaRPr>
          </a:p>
        </p:txBody>
      </p:sp>
      <p:grpSp>
        <p:nvGrpSpPr>
          <p:cNvPr id="29" name="Group 28">
            <a:extLst>
              <a:ext uri="{FF2B5EF4-FFF2-40B4-BE49-F238E27FC236}">
                <a16:creationId xmlns:a16="http://schemas.microsoft.com/office/drawing/2014/main" id="{71C4CBFE-1501-ADA0-D9D4-6F08852DB9A8}"/>
              </a:ext>
            </a:extLst>
          </p:cNvPr>
          <p:cNvGrpSpPr/>
          <p:nvPr/>
        </p:nvGrpSpPr>
        <p:grpSpPr>
          <a:xfrm>
            <a:off x="5280586" y="304665"/>
            <a:ext cx="6543958" cy="6065624"/>
            <a:chOff x="192140" y="1552836"/>
            <a:chExt cx="5481459" cy="5080789"/>
          </a:xfrm>
        </p:grpSpPr>
        <p:sp>
          <p:nvSpPr>
            <p:cNvPr id="30" name="Oval 29">
              <a:extLst>
                <a:ext uri="{FF2B5EF4-FFF2-40B4-BE49-F238E27FC236}">
                  <a16:creationId xmlns:a16="http://schemas.microsoft.com/office/drawing/2014/main" id="{BACA5F56-B901-1DCF-E3EF-FF3B506C9217}"/>
                </a:ext>
              </a:extLst>
            </p:cNvPr>
            <p:cNvSpPr/>
            <p:nvPr/>
          </p:nvSpPr>
          <p:spPr>
            <a:xfrm>
              <a:off x="733606" y="1809947"/>
              <a:ext cx="4332677" cy="4332677"/>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4" name="Group 33">
              <a:extLst>
                <a:ext uri="{FF2B5EF4-FFF2-40B4-BE49-F238E27FC236}">
                  <a16:creationId xmlns:a16="http://schemas.microsoft.com/office/drawing/2014/main" id="{3A274F7A-501A-D990-1E0D-80A041C3B608}"/>
                </a:ext>
              </a:extLst>
            </p:cNvPr>
            <p:cNvGrpSpPr>
              <a:grpSpLocks noChangeAspect="1"/>
            </p:cNvGrpSpPr>
            <p:nvPr/>
          </p:nvGrpSpPr>
          <p:grpSpPr>
            <a:xfrm>
              <a:off x="1051933" y="5348258"/>
              <a:ext cx="1159674" cy="904464"/>
              <a:chOff x="19598105" y="4002670"/>
              <a:chExt cx="2048256" cy="1535462"/>
            </a:xfrm>
          </p:grpSpPr>
          <p:pic>
            <p:nvPicPr>
              <p:cNvPr id="67" name="Picture 66" descr="A blue dollar sign and a person's head&#10;&#10;Description automatically generated">
                <a:extLst>
                  <a:ext uri="{FF2B5EF4-FFF2-40B4-BE49-F238E27FC236}">
                    <a16:creationId xmlns:a16="http://schemas.microsoft.com/office/drawing/2014/main" id="{D53954FE-1BB6-12E9-FE45-1A80A454E8A4}"/>
                  </a:ext>
                </a:extLst>
              </p:cNvPr>
              <p:cNvPicPr>
                <a:picLocks noChangeAspect="1"/>
              </p:cNvPicPr>
              <p:nvPr/>
            </p:nvPicPr>
            <p:blipFill>
              <a:blip r:embed="rId5"/>
              <a:stretch>
                <a:fillRect/>
              </a:stretch>
            </p:blipFill>
            <p:spPr>
              <a:xfrm>
                <a:off x="20185911" y="4002670"/>
                <a:ext cx="872645" cy="767792"/>
              </a:xfrm>
              <a:prstGeom prst="rect">
                <a:avLst/>
              </a:prstGeom>
            </p:spPr>
          </p:pic>
          <p:sp>
            <p:nvSpPr>
              <p:cNvPr id="68" name="TextBox 67">
                <a:extLst>
                  <a:ext uri="{FF2B5EF4-FFF2-40B4-BE49-F238E27FC236}">
                    <a16:creationId xmlns:a16="http://schemas.microsoft.com/office/drawing/2014/main" id="{4835E2EE-FCD0-284E-C8E2-1EB3A8C0DE85}"/>
                  </a:ext>
                </a:extLst>
              </p:cNvPr>
              <p:cNvSpPr txBox="1"/>
              <p:nvPr/>
            </p:nvSpPr>
            <p:spPr>
              <a:xfrm>
                <a:off x="19598105" y="4754387"/>
                <a:ext cx="2048256" cy="7837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PAYROLL</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SOLUTIONS</a:t>
                </a:r>
              </a:p>
            </p:txBody>
          </p:sp>
        </p:grpSp>
        <p:grpSp>
          <p:nvGrpSpPr>
            <p:cNvPr id="35" name="Group 34">
              <a:extLst>
                <a:ext uri="{FF2B5EF4-FFF2-40B4-BE49-F238E27FC236}">
                  <a16:creationId xmlns:a16="http://schemas.microsoft.com/office/drawing/2014/main" id="{72A252BC-34C9-660A-C3D3-A7C19628F0FC}"/>
                </a:ext>
              </a:extLst>
            </p:cNvPr>
            <p:cNvGrpSpPr>
              <a:grpSpLocks noChangeAspect="1"/>
            </p:cNvGrpSpPr>
            <p:nvPr/>
          </p:nvGrpSpPr>
          <p:grpSpPr>
            <a:xfrm>
              <a:off x="2205884" y="5745861"/>
              <a:ext cx="1182870" cy="887764"/>
              <a:chOff x="17495464" y="4016555"/>
              <a:chExt cx="2048256" cy="1537254"/>
            </a:xfrm>
          </p:grpSpPr>
          <p:pic>
            <p:nvPicPr>
              <p:cNvPr id="65" name="Google Shape;86;p3">
                <a:extLst>
                  <a:ext uri="{FF2B5EF4-FFF2-40B4-BE49-F238E27FC236}">
                    <a16:creationId xmlns:a16="http://schemas.microsoft.com/office/drawing/2014/main" id="{450BBF8E-D163-CF12-0921-454D2C58A1DF}"/>
                  </a:ext>
                </a:extLst>
              </p:cNvPr>
              <p:cNvPicPr preferRelativeResize="0"/>
              <p:nvPr/>
            </p:nvPicPr>
            <p:blipFill rotWithShape="1">
              <a:blip r:embed="rId6">
                <a:alphaModFix/>
              </a:blip>
              <a:srcRect l="94267" t="9760" r="1889" b="50043"/>
              <a:stretch/>
            </p:blipFill>
            <p:spPr>
              <a:xfrm>
                <a:off x="18103958" y="4016555"/>
                <a:ext cx="831268" cy="821590"/>
              </a:xfrm>
              <a:prstGeom prst="rect">
                <a:avLst/>
              </a:prstGeom>
              <a:noFill/>
              <a:ln>
                <a:noFill/>
              </a:ln>
            </p:spPr>
          </p:pic>
          <p:sp>
            <p:nvSpPr>
              <p:cNvPr id="66" name="TextBox 65">
                <a:extLst>
                  <a:ext uri="{FF2B5EF4-FFF2-40B4-BE49-F238E27FC236}">
                    <a16:creationId xmlns:a16="http://schemas.microsoft.com/office/drawing/2014/main" id="{56C30EEF-EE0D-CB19-F2EC-E2D5AD15E025}"/>
                  </a:ext>
                </a:extLst>
              </p:cNvPr>
              <p:cNvSpPr txBox="1"/>
              <p:nvPr/>
            </p:nvSpPr>
            <p:spPr>
              <a:xfrm>
                <a:off x="17495464" y="4754389"/>
                <a:ext cx="2048256" cy="7994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ID THEFT</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PROTECTION</a:t>
                </a:r>
              </a:p>
            </p:txBody>
          </p:sp>
        </p:grpSp>
        <p:grpSp>
          <p:nvGrpSpPr>
            <p:cNvPr id="36" name="Group 35">
              <a:extLst>
                <a:ext uri="{FF2B5EF4-FFF2-40B4-BE49-F238E27FC236}">
                  <a16:creationId xmlns:a16="http://schemas.microsoft.com/office/drawing/2014/main" id="{2C53CF4E-715E-A3DD-E945-FEA460767157}"/>
                </a:ext>
              </a:extLst>
            </p:cNvPr>
            <p:cNvGrpSpPr>
              <a:grpSpLocks noChangeAspect="1"/>
            </p:cNvGrpSpPr>
            <p:nvPr/>
          </p:nvGrpSpPr>
          <p:grpSpPr>
            <a:xfrm>
              <a:off x="3409649" y="5448566"/>
              <a:ext cx="1159674" cy="857565"/>
              <a:chOff x="15392823" y="3768790"/>
              <a:chExt cx="2048256" cy="1455845"/>
            </a:xfrm>
          </p:grpSpPr>
          <p:pic>
            <p:nvPicPr>
              <p:cNvPr id="63" name="Google Shape;86;p3">
                <a:extLst>
                  <a:ext uri="{FF2B5EF4-FFF2-40B4-BE49-F238E27FC236}">
                    <a16:creationId xmlns:a16="http://schemas.microsoft.com/office/drawing/2014/main" id="{D575C898-7C64-F21A-DA03-11AB8C8B73B0}"/>
                  </a:ext>
                </a:extLst>
              </p:cNvPr>
              <p:cNvPicPr preferRelativeResize="0"/>
              <p:nvPr/>
            </p:nvPicPr>
            <p:blipFill rotWithShape="1">
              <a:blip r:embed="rId6">
                <a:alphaModFix/>
              </a:blip>
              <a:srcRect l="83325" t="-1" r="12397" b="46688"/>
              <a:stretch/>
            </p:blipFill>
            <p:spPr>
              <a:xfrm>
                <a:off x="15963669" y="3768790"/>
                <a:ext cx="924832" cy="1089674"/>
              </a:xfrm>
              <a:prstGeom prst="rect">
                <a:avLst/>
              </a:prstGeom>
              <a:noFill/>
              <a:ln>
                <a:noFill/>
              </a:ln>
            </p:spPr>
          </p:pic>
          <p:sp>
            <p:nvSpPr>
              <p:cNvPr id="64" name="TextBox 63">
                <a:extLst>
                  <a:ext uri="{FF2B5EF4-FFF2-40B4-BE49-F238E27FC236}">
                    <a16:creationId xmlns:a16="http://schemas.microsoft.com/office/drawing/2014/main" id="{D8AD79E1-E93B-0D9D-120F-6EC3AB3239AF}"/>
                  </a:ext>
                </a:extLst>
              </p:cNvPr>
              <p:cNvSpPr txBox="1"/>
              <p:nvPr/>
            </p:nvSpPr>
            <p:spPr>
              <a:xfrm>
                <a:off x="15392823" y="4754388"/>
                <a:ext cx="2048256" cy="4702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TRAVEL</a:t>
                </a:r>
              </a:p>
            </p:txBody>
          </p:sp>
        </p:grpSp>
        <p:grpSp>
          <p:nvGrpSpPr>
            <p:cNvPr id="37" name="Group 36">
              <a:extLst>
                <a:ext uri="{FF2B5EF4-FFF2-40B4-BE49-F238E27FC236}">
                  <a16:creationId xmlns:a16="http://schemas.microsoft.com/office/drawing/2014/main" id="{75B92E83-C574-F010-9330-F1071836AF92}"/>
                </a:ext>
              </a:extLst>
            </p:cNvPr>
            <p:cNvGrpSpPr>
              <a:grpSpLocks noChangeAspect="1"/>
            </p:cNvGrpSpPr>
            <p:nvPr/>
          </p:nvGrpSpPr>
          <p:grpSpPr>
            <a:xfrm>
              <a:off x="4321908" y="4523089"/>
              <a:ext cx="1159674" cy="976746"/>
              <a:chOff x="13290182" y="3879963"/>
              <a:chExt cx="2048256" cy="1658170"/>
            </a:xfrm>
          </p:grpSpPr>
          <p:pic>
            <p:nvPicPr>
              <p:cNvPr id="61" name="Google Shape;86;p3">
                <a:extLst>
                  <a:ext uri="{FF2B5EF4-FFF2-40B4-BE49-F238E27FC236}">
                    <a16:creationId xmlns:a16="http://schemas.microsoft.com/office/drawing/2014/main" id="{42617384-5168-185C-D1A1-F2406261EF9C}"/>
                  </a:ext>
                </a:extLst>
              </p:cNvPr>
              <p:cNvPicPr preferRelativeResize="0"/>
              <p:nvPr/>
            </p:nvPicPr>
            <p:blipFill rotWithShape="1">
              <a:blip r:embed="rId6">
                <a:alphaModFix/>
              </a:blip>
              <a:srcRect l="72714" t="5078" r="22198" b="48043"/>
              <a:stretch/>
            </p:blipFill>
            <p:spPr>
              <a:xfrm>
                <a:off x="13764338" y="3879963"/>
                <a:ext cx="1099944" cy="958182"/>
              </a:xfrm>
              <a:prstGeom prst="rect">
                <a:avLst/>
              </a:prstGeom>
              <a:noFill/>
              <a:ln>
                <a:noFill/>
              </a:ln>
            </p:spPr>
          </p:pic>
          <p:sp>
            <p:nvSpPr>
              <p:cNvPr id="62" name="TextBox 61">
                <a:extLst>
                  <a:ext uri="{FF2B5EF4-FFF2-40B4-BE49-F238E27FC236}">
                    <a16:creationId xmlns:a16="http://schemas.microsoft.com/office/drawing/2014/main" id="{1873AF9B-04E5-93C6-D5A1-BFA65E2748FD}"/>
                  </a:ext>
                </a:extLst>
              </p:cNvPr>
              <p:cNvSpPr txBox="1"/>
              <p:nvPr/>
            </p:nvSpPr>
            <p:spPr>
              <a:xfrm>
                <a:off x="13290182" y="4754389"/>
                <a:ext cx="2048256" cy="7837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PAYMENT</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PROCESSING</a:t>
                </a:r>
              </a:p>
            </p:txBody>
          </p:sp>
        </p:grpSp>
        <p:grpSp>
          <p:nvGrpSpPr>
            <p:cNvPr id="38" name="Group 37">
              <a:extLst>
                <a:ext uri="{FF2B5EF4-FFF2-40B4-BE49-F238E27FC236}">
                  <a16:creationId xmlns:a16="http://schemas.microsoft.com/office/drawing/2014/main" id="{B9341589-09D3-BBCD-DC83-CF075865DDA3}"/>
                </a:ext>
              </a:extLst>
            </p:cNvPr>
            <p:cNvGrpSpPr/>
            <p:nvPr/>
          </p:nvGrpSpPr>
          <p:grpSpPr>
            <a:xfrm>
              <a:off x="4546887" y="3397924"/>
              <a:ext cx="1126712" cy="1017059"/>
              <a:chOff x="11187230" y="3792665"/>
              <a:chExt cx="2048567" cy="1761141"/>
            </a:xfrm>
          </p:grpSpPr>
          <p:pic>
            <p:nvPicPr>
              <p:cNvPr id="59" name="Google Shape;86;p3">
                <a:extLst>
                  <a:ext uri="{FF2B5EF4-FFF2-40B4-BE49-F238E27FC236}">
                    <a16:creationId xmlns:a16="http://schemas.microsoft.com/office/drawing/2014/main" id="{73B77388-5B24-2D11-651D-DD23D4E2685F}"/>
                  </a:ext>
                </a:extLst>
              </p:cNvPr>
              <p:cNvPicPr preferRelativeResize="0"/>
              <p:nvPr/>
            </p:nvPicPr>
            <p:blipFill rotWithShape="1">
              <a:blip r:embed="rId6">
                <a:alphaModFix/>
              </a:blip>
              <a:srcRect l="62007" r="33830" b="49732"/>
              <a:stretch/>
            </p:blipFill>
            <p:spPr>
              <a:xfrm>
                <a:off x="11761403" y="3792665"/>
                <a:ext cx="900220" cy="1027443"/>
              </a:xfrm>
              <a:prstGeom prst="rect">
                <a:avLst/>
              </a:prstGeom>
              <a:noFill/>
              <a:ln>
                <a:noFill/>
              </a:ln>
            </p:spPr>
          </p:pic>
          <p:sp>
            <p:nvSpPr>
              <p:cNvPr id="60" name="TextBox 59">
                <a:extLst>
                  <a:ext uri="{FF2B5EF4-FFF2-40B4-BE49-F238E27FC236}">
                    <a16:creationId xmlns:a16="http://schemas.microsoft.com/office/drawing/2014/main" id="{EFEC43E9-6391-A553-2A04-75BCF8A88DD9}"/>
                  </a:ext>
                </a:extLst>
              </p:cNvPr>
              <p:cNvSpPr txBox="1"/>
              <p:nvPr/>
            </p:nvSpPr>
            <p:spPr>
              <a:xfrm>
                <a:off x="11187230" y="4754387"/>
                <a:ext cx="2048567" cy="7994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SECURITY &amp;</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AUTOMATION</a:t>
                </a:r>
              </a:p>
            </p:txBody>
          </p:sp>
        </p:grpSp>
        <p:grpSp>
          <p:nvGrpSpPr>
            <p:cNvPr id="39" name="Group 38">
              <a:extLst>
                <a:ext uri="{FF2B5EF4-FFF2-40B4-BE49-F238E27FC236}">
                  <a16:creationId xmlns:a16="http://schemas.microsoft.com/office/drawing/2014/main" id="{CBBAE72D-96E1-6C14-1458-C8746FDCB43F}"/>
                </a:ext>
              </a:extLst>
            </p:cNvPr>
            <p:cNvGrpSpPr>
              <a:grpSpLocks noChangeAspect="1"/>
            </p:cNvGrpSpPr>
            <p:nvPr/>
          </p:nvGrpSpPr>
          <p:grpSpPr>
            <a:xfrm>
              <a:off x="4098226" y="2253513"/>
              <a:ext cx="1159850" cy="1039134"/>
              <a:chOff x="9084278" y="3774048"/>
              <a:chExt cx="2048567" cy="1764085"/>
            </a:xfrm>
          </p:grpSpPr>
          <p:pic>
            <p:nvPicPr>
              <p:cNvPr id="57" name="Google Shape;86;p3">
                <a:extLst>
                  <a:ext uri="{FF2B5EF4-FFF2-40B4-BE49-F238E27FC236}">
                    <a16:creationId xmlns:a16="http://schemas.microsoft.com/office/drawing/2014/main" id="{31A90DD6-49C8-DA3B-2924-547606A4F66D}"/>
                  </a:ext>
                </a:extLst>
              </p:cNvPr>
              <p:cNvPicPr preferRelativeResize="0">
                <a:picLocks noChangeAspect="1"/>
              </p:cNvPicPr>
              <p:nvPr/>
            </p:nvPicPr>
            <p:blipFill rotWithShape="1">
              <a:blip r:embed="rId6">
                <a:alphaModFix/>
              </a:blip>
              <a:srcRect l="50159" r="44114" b="54284"/>
              <a:stretch/>
            </p:blipFill>
            <p:spPr>
              <a:xfrm>
                <a:off x="9448340" y="3774048"/>
                <a:ext cx="1320442" cy="996414"/>
              </a:xfrm>
              <a:prstGeom prst="rect">
                <a:avLst/>
              </a:prstGeom>
              <a:noFill/>
              <a:ln>
                <a:noFill/>
              </a:ln>
            </p:spPr>
          </p:pic>
          <p:sp>
            <p:nvSpPr>
              <p:cNvPr id="58" name="TextBox 57">
                <a:extLst>
                  <a:ext uri="{FF2B5EF4-FFF2-40B4-BE49-F238E27FC236}">
                    <a16:creationId xmlns:a16="http://schemas.microsoft.com/office/drawing/2014/main" id="{789885B9-1281-678F-642D-6A932B7ED7DD}"/>
                  </a:ext>
                </a:extLst>
              </p:cNvPr>
              <p:cNvSpPr txBox="1"/>
              <p:nvPr/>
            </p:nvSpPr>
            <p:spPr>
              <a:xfrm>
                <a:off x="9084278" y="4754388"/>
                <a:ext cx="2048567" cy="7837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HEALTH</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COVERAGE</a:t>
                </a:r>
              </a:p>
            </p:txBody>
          </p:sp>
        </p:grpSp>
        <p:grpSp>
          <p:nvGrpSpPr>
            <p:cNvPr id="40" name="Group 39">
              <a:extLst>
                <a:ext uri="{FF2B5EF4-FFF2-40B4-BE49-F238E27FC236}">
                  <a16:creationId xmlns:a16="http://schemas.microsoft.com/office/drawing/2014/main" id="{9345A33A-2012-974C-BD2A-77746F4B7F5D}"/>
                </a:ext>
              </a:extLst>
            </p:cNvPr>
            <p:cNvGrpSpPr>
              <a:grpSpLocks noChangeAspect="1"/>
            </p:cNvGrpSpPr>
            <p:nvPr/>
          </p:nvGrpSpPr>
          <p:grpSpPr>
            <a:xfrm>
              <a:off x="3054661" y="1552836"/>
              <a:ext cx="1159850" cy="846860"/>
              <a:chOff x="6981326" y="3786967"/>
              <a:chExt cx="2048567" cy="1437668"/>
            </a:xfrm>
          </p:grpSpPr>
          <p:pic>
            <p:nvPicPr>
              <p:cNvPr id="55" name="Google Shape;86;p3">
                <a:extLst>
                  <a:ext uri="{FF2B5EF4-FFF2-40B4-BE49-F238E27FC236}">
                    <a16:creationId xmlns:a16="http://schemas.microsoft.com/office/drawing/2014/main" id="{21D917F5-2234-31A7-1AA4-DCF73390125C}"/>
                  </a:ext>
                </a:extLst>
              </p:cNvPr>
              <p:cNvPicPr preferRelativeResize="0"/>
              <p:nvPr/>
            </p:nvPicPr>
            <p:blipFill rotWithShape="1">
              <a:blip r:embed="rId6">
                <a:alphaModFix/>
              </a:blip>
              <a:srcRect l="40737" t="1" r="54739" b="48465"/>
              <a:stretch/>
            </p:blipFill>
            <p:spPr>
              <a:xfrm>
                <a:off x="7516511" y="3786967"/>
                <a:ext cx="978197" cy="1053320"/>
              </a:xfrm>
              <a:prstGeom prst="rect">
                <a:avLst/>
              </a:prstGeom>
              <a:noFill/>
              <a:ln>
                <a:noFill/>
              </a:ln>
            </p:spPr>
          </p:pic>
          <p:sp>
            <p:nvSpPr>
              <p:cNvPr id="56" name="TextBox 55">
                <a:extLst>
                  <a:ext uri="{FF2B5EF4-FFF2-40B4-BE49-F238E27FC236}">
                    <a16:creationId xmlns:a16="http://schemas.microsoft.com/office/drawing/2014/main" id="{CC64C62E-058D-C00F-CB8A-72C89CC61804}"/>
                  </a:ext>
                </a:extLst>
              </p:cNvPr>
              <p:cNvSpPr txBox="1"/>
              <p:nvPr/>
            </p:nvSpPr>
            <p:spPr>
              <a:xfrm>
                <a:off x="6981326" y="4754389"/>
                <a:ext cx="2048567" cy="4702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ENERGY</a:t>
                </a:r>
              </a:p>
            </p:txBody>
          </p:sp>
        </p:grpSp>
        <p:grpSp>
          <p:nvGrpSpPr>
            <p:cNvPr id="41" name="Group 40">
              <a:extLst>
                <a:ext uri="{FF2B5EF4-FFF2-40B4-BE49-F238E27FC236}">
                  <a16:creationId xmlns:a16="http://schemas.microsoft.com/office/drawing/2014/main" id="{16FBDE4D-78E4-3741-4E8C-4F206865962A}"/>
                </a:ext>
              </a:extLst>
            </p:cNvPr>
            <p:cNvGrpSpPr>
              <a:grpSpLocks noChangeAspect="1"/>
            </p:cNvGrpSpPr>
            <p:nvPr/>
          </p:nvGrpSpPr>
          <p:grpSpPr>
            <a:xfrm>
              <a:off x="1894134" y="1589281"/>
              <a:ext cx="1159850" cy="697940"/>
              <a:chOff x="4878374" y="4039780"/>
              <a:chExt cx="2048567" cy="1184852"/>
            </a:xfrm>
          </p:grpSpPr>
          <p:pic>
            <p:nvPicPr>
              <p:cNvPr id="53" name="Google Shape;86;p3">
                <a:extLst>
                  <a:ext uri="{FF2B5EF4-FFF2-40B4-BE49-F238E27FC236}">
                    <a16:creationId xmlns:a16="http://schemas.microsoft.com/office/drawing/2014/main" id="{D1440B64-F423-12D4-FE00-4E7DC569F0E8}"/>
                  </a:ext>
                </a:extLst>
              </p:cNvPr>
              <p:cNvPicPr preferRelativeResize="0"/>
              <p:nvPr/>
            </p:nvPicPr>
            <p:blipFill rotWithShape="1">
              <a:blip r:embed="rId6">
                <a:alphaModFix/>
              </a:blip>
              <a:srcRect l="30612" t="12090" r="64863" b="51250"/>
              <a:stretch/>
            </p:blipFill>
            <p:spPr>
              <a:xfrm>
                <a:off x="5413559" y="4039780"/>
                <a:ext cx="978197" cy="749301"/>
              </a:xfrm>
              <a:prstGeom prst="rect">
                <a:avLst/>
              </a:prstGeom>
              <a:noFill/>
              <a:ln>
                <a:noFill/>
              </a:ln>
            </p:spPr>
          </p:pic>
          <p:sp>
            <p:nvSpPr>
              <p:cNvPr id="54" name="TextBox 53">
                <a:extLst>
                  <a:ext uri="{FF2B5EF4-FFF2-40B4-BE49-F238E27FC236}">
                    <a16:creationId xmlns:a16="http://schemas.microsoft.com/office/drawing/2014/main" id="{3DAB2304-CB3E-836B-8AA7-FAC042EA5D6F}"/>
                  </a:ext>
                </a:extLst>
              </p:cNvPr>
              <p:cNvSpPr txBox="1"/>
              <p:nvPr/>
            </p:nvSpPr>
            <p:spPr>
              <a:xfrm>
                <a:off x="4878374" y="4754387"/>
                <a:ext cx="2048567" cy="4702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TELEVISION</a:t>
                </a:r>
              </a:p>
            </p:txBody>
          </p:sp>
        </p:grpSp>
        <p:grpSp>
          <p:nvGrpSpPr>
            <p:cNvPr id="42" name="Group 41">
              <a:extLst>
                <a:ext uri="{FF2B5EF4-FFF2-40B4-BE49-F238E27FC236}">
                  <a16:creationId xmlns:a16="http://schemas.microsoft.com/office/drawing/2014/main" id="{1A8D9CD7-867C-8049-C36B-56DADC6F61DA}"/>
                </a:ext>
              </a:extLst>
            </p:cNvPr>
            <p:cNvGrpSpPr>
              <a:grpSpLocks noChangeAspect="1"/>
            </p:cNvGrpSpPr>
            <p:nvPr/>
          </p:nvGrpSpPr>
          <p:grpSpPr>
            <a:xfrm>
              <a:off x="788490" y="2084936"/>
              <a:ext cx="1159850" cy="945617"/>
              <a:chOff x="2775422" y="3932808"/>
              <a:chExt cx="2048567" cy="1605323"/>
            </a:xfrm>
          </p:grpSpPr>
          <p:pic>
            <p:nvPicPr>
              <p:cNvPr id="51" name="Google Shape;86;p3">
                <a:extLst>
                  <a:ext uri="{FF2B5EF4-FFF2-40B4-BE49-F238E27FC236}">
                    <a16:creationId xmlns:a16="http://schemas.microsoft.com/office/drawing/2014/main" id="{9FDAA182-7BDC-CE72-D75D-B5BD935166C2}"/>
                  </a:ext>
                </a:extLst>
              </p:cNvPr>
              <p:cNvPicPr preferRelativeResize="0"/>
              <p:nvPr/>
            </p:nvPicPr>
            <p:blipFill rotWithShape="1">
              <a:blip r:embed="rId6">
                <a:alphaModFix/>
              </a:blip>
              <a:srcRect l="9952" t="8545" r="84731" b="49924"/>
              <a:stretch/>
            </p:blipFill>
            <p:spPr>
              <a:xfrm>
                <a:off x="3240043" y="3932808"/>
                <a:ext cx="1119324" cy="848853"/>
              </a:xfrm>
              <a:prstGeom prst="rect">
                <a:avLst/>
              </a:prstGeom>
              <a:noFill/>
              <a:ln>
                <a:noFill/>
              </a:ln>
            </p:spPr>
          </p:pic>
          <p:sp>
            <p:nvSpPr>
              <p:cNvPr id="52" name="TextBox 51">
                <a:extLst>
                  <a:ext uri="{FF2B5EF4-FFF2-40B4-BE49-F238E27FC236}">
                    <a16:creationId xmlns:a16="http://schemas.microsoft.com/office/drawing/2014/main" id="{DDE9201A-6E25-28F3-DE9E-86D1E0704ABA}"/>
                  </a:ext>
                </a:extLst>
              </p:cNvPr>
              <p:cNvSpPr txBox="1"/>
              <p:nvPr/>
            </p:nvSpPr>
            <p:spPr>
              <a:xfrm>
                <a:off x="2775422" y="4754387"/>
                <a:ext cx="2048567" cy="7837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HIGH SPEED</a:t>
                </a:r>
                <a:b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b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INTERNET</a:t>
                </a:r>
              </a:p>
            </p:txBody>
          </p:sp>
        </p:grpSp>
        <p:grpSp>
          <p:nvGrpSpPr>
            <p:cNvPr id="43" name="Group 42">
              <a:extLst>
                <a:ext uri="{FF2B5EF4-FFF2-40B4-BE49-F238E27FC236}">
                  <a16:creationId xmlns:a16="http://schemas.microsoft.com/office/drawing/2014/main" id="{D739CB4A-6004-B9ED-32B9-5F38F29E0E53}"/>
                </a:ext>
              </a:extLst>
            </p:cNvPr>
            <p:cNvGrpSpPr>
              <a:grpSpLocks noChangeAspect="1"/>
            </p:cNvGrpSpPr>
            <p:nvPr/>
          </p:nvGrpSpPr>
          <p:grpSpPr>
            <a:xfrm>
              <a:off x="192140" y="3159179"/>
              <a:ext cx="1159850" cy="975882"/>
              <a:chOff x="672470" y="3567933"/>
              <a:chExt cx="2048567" cy="1656702"/>
            </a:xfrm>
          </p:grpSpPr>
          <p:pic>
            <p:nvPicPr>
              <p:cNvPr id="49" name="Google Shape;86;p3">
                <a:extLst>
                  <a:ext uri="{FF2B5EF4-FFF2-40B4-BE49-F238E27FC236}">
                    <a16:creationId xmlns:a16="http://schemas.microsoft.com/office/drawing/2014/main" id="{313524F0-4394-3329-66C3-C8011B2DCC08}"/>
                  </a:ext>
                </a:extLst>
              </p:cNvPr>
              <p:cNvPicPr preferRelativeResize="0"/>
              <p:nvPr/>
            </p:nvPicPr>
            <p:blipFill rotWithShape="1">
              <a:blip r:embed="rId6">
                <a:alphaModFix/>
              </a:blip>
              <a:srcRect l="928" t="4657" r="95718" b="48464"/>
              <a:stretch/>
            </p:blipFill>
            <p:spPr>
              <a:xfrm>
                <a:off x="1187944" y="3567933"/>
                <a:ext cx="1050514" cy="1198977"/>
              </a:xfrm>
              <a:prstGeom prst="rect">
                <a:avLst/>
              </a:prstGeom>
              <a:noFill/>
              <a:ln>
                <a:noFill/>
              </a:ln>
            </p:spPr>
          </p:pic>
          <p:sp>
            <p:nvSpPr>
              <p:cNvPr id="50" name="TextBox 49">
                <a:extLst>
                  <a:ext uri="{FF2B5EF4-FFF2-40B4-BE49-F238E27FC236}">
                    <a16:creationId xmlns:a16="http://schemas.microsoft.com/office/drawing/2014/main" id="{5A3436CB-A220-480F-F59B-EECE1B1578AA}"/>
                  </a:ext>
                </a:extLst>
              </p:cNvPr>
              <p:cNvSpPr txBox="1"/>
              <p:nvPr/>
            </p:nvSpPr>
            <p:spPr>
              <a:xfrm>
                <a:off x="672470" y="4754389"/>
                <a:ext cx="2048567" cy="4702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MOBILE</a:t>
                </a:r>
              </a:p>
            </p:txBody>
          </p:sp>
        </p:grpSp>
        <p:grpSp>
          <p:nvGrpSpPr>
            <p:cNvPr id="44" name="Group 43">
              <a:extLst>
                <a:ext uri="{FF2B5EF4-FFF2-40B4-BE49-F238E27FC236}">
                  <a16:creationId xmlns:a16="http://schemas.microsoft.com/office/drawing/2014/main" id="{9C7CD8A1-91C1-0683-4C72-5F5294EC260C}"/>
                </a:ext>
              </a:extLst>
            </p:cNvPr>
            <p:cNvGrpSpPr>
              <a:grpSpLocks noChangeAspect="1"/>
            </p:cNvGrpSpPr>
            <p:nvPr/>
          </p:nvGrpSpPr>
          <p:grpSpPr>
            <a:xfrm>
              <a:off x="346944" y="4505802"/>
              <a:ext cx="1159674" cy="886116"/>
              <a:chOff x="21700749" y="4033820"/>
              <a:chExt cx="2048256" cy="1504310"/>
            </a:xfrm>
          </p:grpSpPr>
          <p:pic>
            <p:nvPicPr>
              <p:cNvPr id="47" name="Picture 46" descr="A black and orange cloud with connected lines&#10;&#10;Description automatically generated">
                <a:extLst>
                  <a:ext uri="{FF2B5EF4-FFF2-40B4-BE49-F238E27FC236}">
                    <a16:creationId xmlns:a16="http://schemas.microsoft.com/office/drawing/2014/main" id="{FD112209-ADE5-DF32-4246-64CA02E6B31B}"/>
                  </a:ext>
                </a:extLst>
              </p:cNvPr>
              <p:cNvPicPr>
                <a:picLocks noChangeAspect="1"/>
              </p:cNvPicPr>
              <p:nvPr/>
            </p:nvPicPr>
            <p:blipFill>
              <a:blip r:embed="rId7"/>
              <a:stretch>
                <a:fillRect/>
              </a:stretch>
            </p:blipFill>
            <p:spPr>
              <a:xfrm>
                <a:off x="22347247" y="4033820"/>
                <a:ext cx="755261" cy="755261"/>
              </a:xfrm>
              <a:prstGeom prst="rect">
                <a:avLst/>
              </a:prstGeom>
            </p:spPr>
          </p:pic>
          <p:sp>
            <p:nvSpPr>
              <p:cNvPr id="48" name="TextBox 47">
                <a:extLst>
                  <a:ext uri="{FF2B5EF4-FFF2-40B4-BE49-F238E27FC236}">
                    <a16:creationId xmlns:a16="http://schemas.microsoft.com/office/drawing/2014/main" id="{C19BBD9C-3A15-635B-9CEE-85E9785B873F}"/>
                  </a:ext>
                </a:extLst>
              </p:cNvPr>
              <p:cNvSpPr txBox="1"/>
              <p:nvPr/>
            </p:nvSpPr>
            <p:spPr>
              <a:xfrm>
                <a:off x="21700749" y="4754387"/>
                <a:ext cx="2048256" cy="7837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CLOUD SOLUTIONS</a:t>
                </a:r>
              </a:p>
            </p:txBody>
          </p:sp>
        </p:grpSp>
        <p:pic>
          <p:nvPicPr>
            <p:cNvPr id="45" name="Picture 44" descr="A person in a white shirt&#10;&#10;Description automatically generated with medium confidence">
              <a:extLst>
                <a:ext uri="{FF2B5EF4-FFF2-40B4-BE49-F238E27FC236}">
                  <a16:creationId xmlns:a16="http://schemas.microsoft.com/office/drawing/2014/main" id="{927E34C0-B06A-EBB0-96A8-64773E2F12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7182" y="2508102"/>
              <a:ext cx="884655" cy="2699921"/>
            </a:xfrm>
            <a:prstGeom prst="rect">
              <a:avLst/>
            </a:prstGeom>
            <a:ln>
              <a:noFill/>
            </a:ln>
            <a:effectLst>
              <a:outerShdw blurRad="292100" dist="139700" dir="2700000" algn="tl" rotWithShape="0">
                <a:srgbClr val="333333">
                  <a:alpha val="65000"/>
                </a:srgbClr>
              </a:outerShdw>
            </a:effectLst>
          </p:spPr>
        </p:pic>
      </p:grpSp>
      <p:pic>
        <p:nvPicPr>
          <p:cNvPr id="69" name="Picture 68" descr="A black background with white text&#10;&#10;Description automatically generated">
            <a:extLst>
              <a:ext uri="{FF2B5EF4-FFF2-40B4-BE49-F238E27FC236}">
                <a16:creationId xmlns:a16="http://schemas.microsoft.com/office/drawing/2014/main" id="{9CAA4D63-AE7B-3F3B-6C0D-77F162FA586C}"/>
              </a:ext>
            </a:extLst>
          </p:cNvPr>
          <p:cNvPicPr>
            <a:picLocks noChangeAspect="1"/>
          </p:cNvPicPr>
          <p:nvPr/>
        </p:nvPicPr>
        <p:blipFill rotWithShape="1">
          <a:blip r:embed="rId9"/>
          <a:srcRect l="20804" t="42801" r="21242" b="42481"/>
          <a:stretch/>
        </p:blipFill>
        <p:spPr>
          <a:xfrm>
            <a:off x="10170560" y="6438550"/>
            <a:ext cx="1720850" cy="245835"/>
          </a:xfrm>
          <a:prstGeom prst="rect">
            <a:avLst/>
          </a:prstGeom>
        </p:spPr>
      </p:pic>
      <p:pic>
        <p:nvPicPr>
          <p:cNvPr id="70" name="Picture 69">
            <a:extLst>
              <a:ext uri="{FF2B5EF4-FFF2-40B4-BE49-F238E27FC236}">
                <a16:creationId xmlns:a16="http://schemas.microsoft.com/office/drawing/2014/main" id="{EE2A5248-86C6-F8C9-0DF0-DCD2F3571416}"/>
              </a:ext>
            </a:extLst>
          </p:cNvPr>
          <p:cNvPicPr>
            <a:picLocks noChangeAspect="1"/>
          </p:cNvPicPr>
          <p:nvPr/>
        </p:nvPicPr>
        <p:blipFill>
          <a:blip r:embed="rId10"/>
          <a:srcRect/>
          <a:stretch/>
        </p:blipFill>
        <p:spPr>
          <a:xfrm>
            <a:off x="10038299" y="6099889"/>
            <a:ext cx="2067322" cy="378617"/>
          </a:xfrm>
          <a:prstGeom prst="rect">
            <a:avLst/>
          </a:prstGeom>
        </p:spPr>
      </p:pic>
      <p:sp>
        <p:nvSpPr>
          <p:cNvPr id="71" name="TextBox 70">
            <a:extLst>
              <a:ext uri="{FF2B5EF4-FFF2-40B4-BE49-F238E27FC236}">
                <a16:creationId xmlns:a16="http://schemas.microsoft.com/office/drawing/2014/main" id="{836C0011-E837-09C2-71AF-29FDBB67B02E}"/>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alibri Light" panose="020F0302020204030204" pitchFamily="34" charset="0"/>
                <a:ea typeface="+mn-ea"/>
                <a:cs typeface="Calibri Light" panose="020F0302020204030204" pitchFamily="34" charset="0"/>
              </a:rPr>
              <a:t>LegacyPartners.biz</a:t>
            </a:r>
            <a:endParaRPr kumimoji="0" lang="en-US" sz="1800" b="0" i="1"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Light" panose="020F0302020204030204" pitchFamily="34" charset="0"/>
              <a:ea typeface="+mn-ea"/>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alibri Light" panose="020F0302020204030204" pitchFamily="34" charset="0"/>
                <a:ea typeface="+mn-ea"/>
                <a:cs typeface="Calibri Light" panose="020F0302020204030204" pitchFamily="34" charset="0"/>
              </a:rPr>
              <a:t>TheSVPSystem.com</a:t>
            </a:r>
            <a:endParaRPr kumimoji="0" lang="en-US" sz="1800" b="0" i="1"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Light" panose="020F0302020204030204" pitchFamily="34" charset="0"/>
              <a:ea typeface="+mn-ea"/>
              <a:cs typeface="Calibri Light" panose="020F0302020204030204" pitchFamily="34" charset="0"/>
            </a:endParaRPr>
          </a:p>
        </p:txBody>
      </p:sp>
      <p:pic>
        <p:nvPicPr>
          <p:cNvPr id="73" name="Picture 72" descr="A yellow and black shield with handshake&#10;&#10;Description automatically generated">
            <a:extLst>
              <a:ext uri="{FF2B5EF4-FFF2-40B4-BE49-F238E27FC236}">
                <a16:creationId xmlns:a16="http://schemas.microsoft.com/office/drawing/2014/main" id="{6667DA36-ED8B-A2A4-1973-0A5A36498C79}"/>
              </a:ext>
            </a:extLst>
          </p:cNvPr>
          <p:cNvPicPr>
            <a:picLocks noChangeAspect="1"/>
          </p:cNvPicPr>
          <p:nvPr/>
        </p:nvPicPr>
        <p:blipFill>
          <a:blip r:embed="rId11"/>
          <a:stretch>
            <a:fillRect/>
          </a:stretch>
        </p:blipFill>
        <p:spPr>
          <a:xfrm>
            <a:off x="2058930" y="675028"/>
            <a:ext cx="1361172" cy="1504453"/>
          </a:xfrm>
          <a:prstGeom prst="rect">
            <a:avLst/>
          </a:prstGeom>
        </p:spPr>
      </p:pic>
    </p:spTree>
    <p:extLst>
      <p:ext uri="{BB962C8B-B14F-4D97-AF65-F5344CB8AC3E}">
        <p14:creationId xmlns:p14="http://schemas.microsoft.com/office/powerpoint/2010/main" val="251346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736E84-3EE6-B532-682B-BDAF78EC72FA}"/>
              </a:ext>
            </a:extLst>
          </p:cNvPr>
          <p:cNvSpPr txBox="1"/>
          <p:nvPr/>
        </p:nvSpPr>
        <p:spPr>
          <a:xfrm>
            <a:off x="0" y="419450"/>
            <a:ext cx="1219199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600" b="1" i="0" u="none" strike="noStrike" kern="0" cap="none" spc="0" normalizeH="0" baseline="0" noProof="0" dirty="0">
                <a:ln>
                  <a:solidFill>
                    <a:srgbClr val="00274C"/>
                  </a:solidFill>
                </a:ln>
                <a:solidFill>
                  <a:prstClr val="black"/>
                </a:solidFill>
                <a:effectLst/>
                <a:uLnTx/>
                <a:uFillTx/>
                <a:latin typeface="Roboto" panose="02000000000000000000" pitchFamily="2" charset="0"/>
                <a:ea typeface="Roboto" panose="02000000000000000000" pitchFamily="2" charset="0"/>
                <a:cs typeface="Helvetica Neue"/>
                <a:sym typeface="Helvetica Neue"/>
              </a:rPr>
              <a:t>Monthly Personal Customer Bonuses</a:t>
            </a:r>
            <a:endParaRPr kumimoji="0" lang="en-US" sz="1600" b="0" i="0" u="none" strike="noStrike" kern="0" cap="none" spc="0" normalizeH="0" baseline="0" noProof="0" dirty="0">
              <a:ln>
                <a:solidFill>
                  <a:srgbClr val="00274C"/>
                </a:solidFill>
              </a:ln>
              <a:solidFill>
                <a:prstClr val="black"/>
              </a:solidFill>
              <a:effectLst/>
              <a:uLnTx/>
              <a:uFillTx/>
              <a:latin typeface="Roboto" panose="02000000000000000000" pitchFamily="2" charset="0"/>
              <a:ea typeface="Roboto" panose="02000000000000000000" pitchFamily="2"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800" b="0" i="0" u="none" strike="noStrike" kern="0" cap="none" spc="0" normalizeH="0" baseline="0" noProof="0" dirty="0">
                <a:ln>
                  <a:solidFill>
                    <a:srgbClr val="00274C"/>
                  </a:solidFill>
                </a:ln>
                <a:solidFill>
                  <a:prstClr val="black"/>
                </a:solidFill>
                <a:effectLst/>
                <a:uLnTx/>
                <a:uFillTx/>
                <a:latin typeface="Roboto" panose="02000000000000000000" pitchFamily="2" charset="0"/>
                <a:ea typeface="Roboto" panose="02000000000000000000" pitchFamily="2" charset="0"/>
                <a:cs typeface="Helvetica Neue"/>
                <a:sym typeface="Helvetica Neue"/>
              </a:rPr>
              <a:t>(Based off any Customers </a:t>
            </a:r>
            <a:r>
              <a:rPr kumimoji="0" lang="en-US" sz="1800" b="1" i="0" u="none" strike="noStrike" kern="0" cap="none" spc="0" normalizeH="0" baseline="0" noProof="0" dirty="0">
                <a:ln>
                  <a:solidFill>
                    <a:srgbClr val="00274C"/>
                  </a:solidFill>
                </a:ln>
                <a:solidFill>
                  <a:prstClr val="black"/>
                </a:solidFill>
                <a:effectLst/>
                <a:uLnTx/>
                <a:uFillTx/>
                <a:latin typeface="Roboto" panose="02000000000000000000" pitchFamily="2" charset="0"/>
                <a:ea typeface="Roboto" panose="02000000000000000000" pitchFamily="2" charset="0"/>
                <a:cs typeface="Helvetica Neue"/>
                <a:sym typeface="Helvetica Neue"/>
              </a:rPr>
              <a:t>YOU</a:t>
            </a:r>
            <a:r>
              <a:rPr kumimoji="0" lang="en-US" sz="1800" b="0" i="0" u="none" strike="noStrike" kern="0" cap="none" spc="0" normalizeH="0" baseline="0" noProof="0" dirty="0">
                <a:ln>
                  <a:solidFill>
                    <a:srgbClr val="00274C"/>
                  </a:solidFill>
                </a:ln>
                <a:solidFill>
                  <a:prstClr val="black"/>
                </a:solidFill>
                <a:effectLst/>
                <a:uLnTx/>
                <a:uFillTx/>
                <a:latin typeface="Roboto" panose="02000000000000000000" pitchFamily="2" charset="0"/>
                <a:ea typeface="Roboto" panose="02000000000000000000" pitchFamily="2" charset="0"/>
                <a:cs typeface="Helvetica Neue"/>
                <a:sym typeface="Helvetica Neue"/>
              </a:rPr>
              <a:t> Acquire)*</a:t>
            </a:r>
            <a:endParaRPr kumimoji="0" lang="en-US" sz="2400" b="0" i="0" u="none" strike="noStrike" kern="1200" cap="none" spc="0" normalizeH="0" baseline="0" noProof="0" dirty="0">
              <a:ln>
                <a:solidFill>
                  <a:srgbClr val="00274C"/>
                </a:solidFill>
              </a:ln>
              <a:solidFill>
                <a:prstClr val="black"/>
              </a:solidFill>
              <a:effectLst/>
              <a:uLnTx/>
              <a:uFillTx/>
              <a:latin typeface="Roboto" panose="02000000000000000000" pitchFamily="2" charset="0"/>
              <a:ea typeface="Roboto" panose="02000000000000000000" pitchFamily="2" charset="0"/>
              <a:cs typeface="+mn-cs"/>
            </a:endParaRPr>
          </a:p>
        </p:txBody>
      </p:sp>
      <p:sp>
        <p:nvSpPr>
          <p:cNvPr id="9" name="TextBox 8">
            <a:extLst>
              <a:ext uri="{FF2B5EF4-FFF2-40B4-BE49-F238E27FC236}">
                <a16:creationId xmlns:a16="http://schemas.microsoft.com/office/drawing/2014/main" id="{3D42794D-3CC7-ABB2-E593-7343326453A9}"/>
              </a:ext>
            </a:extLst>
          </p:cNvPr>
          <p:cNvSpPr txBox="1"/>
          <p:nvPr/>
        </p:nvSpPr>
        <p:spPr>
          <a:xfrm>
            <a:off x="2367911" y="1616119"/>
            <a:ext cx="7456176" cy="4216539"/>
          </a:xfrm>
          <a:prstGeom prst="rect">
            <a:avLst/>
          </a:prstGeom>
          <a:noFill/>
          <a:ln w="57150">
            <a:solidFill>
              <a:schemeClr val="accent5"/>
            </a:solidFill>
          </a:ln>
        </p:spPr>
        <p:txBody>
          <a:bodyPr wrap="square" lIns="91440" tIns="0" rIns="0" bIns="0">
            <a:spAutoFit/>
          </a:bodyPr>
          <a:lstStyle/>
          <a:p>
            <a:pPr marL="0" marR="0" lvl="0" indent="0" algn="ctr" defTabSz="914400" rtl="0" eaLnBrk="1" fontAlgn="auto" latinLnBrk="0" hangingPunct="1">
              <a:spcBef>
                <a:spcPts val="0"/>
              </a:spcBef>
              <a:spcAft>
                <a:spcPts val="0"/>
              </a:spcAft>
              <a:buClr>
                <a:srgbClr val="000000"/>
              </a:buClr>
              <a:buSzPts val="3199"/>
              <a:buFont typeface="Arial"/>
              <a:buNone/>
              <a:tabLst/>
              <a:defRPr/>
            </a:pPr>
            <a:r>
              <a:rPr kumimoji="0" lang="en-US" sz="3600" b="1" i="0" u="none" strike="noStrike" kern="0" cap="none" spc="0" normalizeH="0" baseline="0" noProof="0" dirty="0">
                <a:ln>
                  <a:noFill/>
                </a:ln>
                <a:solidFill>
                  <a:srgbClr val="00274C"/>
                </a:solidFill>
                <a:effectLst/>
                <a:uLnTx/>
                <a:uFillTx/>
                <a:latin typeface="Roboto" panose="02000000000000000000" pitchFamily="2" charset="0"/>
                <a:ea typeface="Roboto" panose="02000000000000000000" pitchFamily="2" charset="0"/>
                <a:cs typeface="Calibri"/>
                <a:sym typeface="Calibri"/>
              </a:rPr>
              <a:t>5 Services &amp; 10 Points = </a:t>
            </a:r>
            <a:r>
              <a:rPr kumimoji="0" lang="en-US" sz="5400" b="1" i="0" u="none" strike="noStrike" kern="0" cap="none" spc="0" normalizeH="0" baseline="0" noProof="0" dirty="0">
                <a:ln>
                  <a:noFill/>
                </a:ln>
                <a:gradFill>
                  <a:gsLst>
                    <a:gs pos="0">
                      <a:srgbClr val="FFD700"/>
                    </a:gs>
                    <a:gs pos="53000">
                      <a:srgbClr val="B38811"/>
                    </a:gs>
                    <a:gs pos="100000">
                      <a:srgbClr val="A2790D"/>
                    </a:gs>
                  </a:gsLst>
                  <a:lin ang="2700000" scaled="1"/>
                </a:gradFill>
                <a:effectLst/>
                <a:uLnTx/>
                <a:uFillTx/>
                <a:latin typeface="Roboto Black" panose="02000000000000000000" pitchFamily="2" charset="0"/>
                <a:ea typeface="Roboto Black" panose="02000000000000000000" pitchFamily="2" charset="0"/>
                <a:cs typeface="Calibri"/>
                <a:sym typeface="Calibri"/>
              </a:rPr>
              <a:t>$200</a:t>
            </a:r>
            <a:endParaRPr kumimoji="0" lang="en-US" sz="1600" b="1" i="0" u="none" strike="noStrike" kern="0" cap="none" spc="0" normalizeH="0" baseline="0" noProof="0" dirty="0">
              <a:ln>
                <a:noFill/>
              </a:ln>
              <a:gradFill>
                <a:gsLst>
                  <a:gs pos="0">
                    <a:srgbClr val="FFD700"/>
                  </a:gs>
                  <a:gs pos="53000">
                    <a:srgbClr val="B38811"/>
                  </a:gs>
                  <a:gs pos="100000">
                    <a:srgbClr val="A2790D"/>
                  </a:gs>
                </a:gsLst>
                <a:lin ang="2700000" scaled="1"/>
              </a:gradFill>
              <a:effectLst/>
              <a:uLnTx/>
              <a:uFillTx/>
              <a:latin typeface="Roboto Black" panose="02000000000000000000" pitchFamily="2" charset="0"/>
              <a:ea typeface="Roboto Black" panose="02000000000000000000" pitchFamily="2"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3199"/>
              <a:buFont typeface="Arial"/>
              <a:buNone/>
              <a:tabLst/>
              <a:defRPr/>
            </a:pPr>
            <a:r>
              <a:rPr kumimoji="0" lang="en-US" sz="3600" b="1" i="0" u="none" strike="noStrike" kern="0" cap="none" spc="0" normalizeH="0" baseline="0" noProof="0" dirty="0">
                <a:ln>
                  <a:noFill/>
                </a:ln>
                <a:solidFill>
                  <a:srgbClr val="00274C"/>
                </a:solidFill>
                <a:effectLst/>
                <a:uLnTx/>
                <a:uFillTx/>
                <a:latin typeface="Roboto" panose="02000000000000000000" pitchFamily="2" charset="0"/>
                <a:ea typeface="Roboto" panose="02000000000000000000" pitchFamily="2" charset="0"/>
                <a:cs typeface="Calibri"/>
                <a:sym typeface="Calibri"/>
              </a:rPr>
              <a:t>8 Services &amp; 16 Points = </a:t>
            </a:r>
            <a:r>
              <a:rPr kumimoji="0" lang="en-US" sz="4800" b="1" i="0" u="none" strike="noStrike" kern="0" cap="none" spc="0" normalizeH="0" baseline="0" noProof="0" dirty="0">
                <a:ln>
                  <a:noFill/>
                </a:ln>
                <a:gradFill>
                  <a:gsLst>
                    <a:gs pos="0">
                      <a:srgbClr val="FFD700"/>
                    </a:gs>
                    <a:gs pos="53000">
                      <a:srgbClr val="B38811"/>
                    </a:gs>
                    <a:gs pos="100000">
                      <a:srgbClr val="A2790D"/>
                    </a:gs>
                  </a:gsLst>
                  <a:lin ang="2700000" scaled="1"/>
                </a:gradFill>
                <a:effectLst/>
                <a:uLnTx/>
                <a:uFillTx/>
                <a:latin typeface="Roboto Black" panose="02000000000000000000" pitchFamily="2" charset="0"/>
                <a:ea typeface="Roboto Black" panose="02000000000000000000" pitchFamily="2" charset="0"/>
                <a:cs typeface="Calibri"/>
                <a:sym typeface="Calibri"/>
              </a:rPr>
              <a:t>$400</a:t>
            </a:r>
            <a:endParaRPr kumimoji="0" lang="en-US" sz="1600" b="1" i="0" u="none" strike="noStrike" kern="0" cap="none" spc="0" normalizeH="0" baseline="0" noProof="0" dirty="0">
              <a:ln>
                <a:noFill/>
              </a:ln>
              <a:gradFill>
                <a:gsLst>
                  <a:gs pos="0">
                    <a:srgbClr val="FFD700"/>
                  </a:gs>
                  <a:gs pos="53000">
                    <a:srgbClr val="B38811"/>
                  </a:gs>
                  <a:gs pos="100000">
                    <a:srgbClr val="A2790D"/>
                  </a:gs>
                </a:gsLst>
                <a:lin ang="2700000" scaled="1"/>
              </a:gradFill>
              <a:effectLst/>
              <a:uLnTx/>
              <a:uFillTx/>
              <a:latin typeface="Roboto Black" panose="02000000000000000000" pitchFamily="2" charset="0"/>
              <a:ea typeface="Roboto Black" panose="02000000000000000000" pitchFamily="2"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Pts val="3199"/>
              <a:buFont typeface="Arial"/>
              <a:buNone/>
              <a:tabLst/>
              <a:defRPr/>
            </a:pPr>
            <a:r>
              <a:rPr kumimoji="0" lang="en-US" sz="3600" b="1" i="0" u="none" strike="noStrike" kern="0" cap="none" spc="0" normalizeH="0" baseline="0" noProof="0" dirty="0">
                <a:ln>
                  <a:noFill/>
                </a:ln>
                <a:solidFill>
                  <a:srgbClr val="00274C"/>
                </a:solidFill>
                <a:effectLst/>
                <a:uLnTx/>
                <a:uFillTx/>
                <a:latin typeface="Roboto" panose="02000000000000000000" pitchFamily="2" charset="0"/>
                <a:ea typeface="Roboto" panose="02000000000000000000" pitchFamily="2" charset="0"/>
                <a:cs typeface="Calibri"/>
                <a:sym typeface="Calibri"/>
              </a:rPr>
              <a:t>11 Services &amp; 22 points = </a:t>
            </a:r>
            <a:r>
              <a:rPr kumimoji="0" lang="en-US" sz="4800" b="1" i="0" u="none" strike="noStrike" kern="0" cap="none" spc="0" normalizeH="0" baseline="0" noProof="0" dirty="0">
                <a:ln>
                  <a:noFill/>
                </a:ln>
                <a:gradFill>
                  <a:gsLst>
                    <a:gs pos="0">
                      <a:srgbClr val="FFD700"/>
                    </a:gs>
                    <a:gs pos="53000">
                      <a:srgbClr val="B38811"/>
                    </a:gs>
                    <a:gs pos="100000">
                      <a:srgbClr val="A2790D"/>
                    </a:gs>
                  </a:gsLst>
                  <a:lin ang="2700000" scaled="1"/>
                </a:gradFill>
                <a:effectLst/>
                <a:uLnTx/>
                <a:uFillTx/>
                <a:latin typeface="Roboto" panose="02000000000000000000" pitchFamily="2" charset="0"/>
                <a:ea typeface="Roboto" panose="02000000000000000000" pitchFamily="2" charset="0"/>
                <a:cs typeface="Calibri"/>
                <a:sym typeface="Calibri"/>
              </a:rPr>
              <a:t>$600</a:t>
            </a:r>
            <a:endParaRPr kumimoji="0" lang="en-US" sz="1600" b="0" i="0" u="none" strike="noStrike" kern="0" cap="none" spc="0" normalizeH="0" baseline="0" noProof="0" dirty="0">
              <a:ln>
                <a:noFill/>
              </a:ln>
              <a:gradFill>
                <a:gsLst>
                  <a:gs pos="0">
                    <a:srgbClr val="FFD700"/>
                  </a:gs>
                  <a:gs pos="53000">
                    <a:srgbClr val="B38811"/>
                  </a:gs>
                  <a:gs pos="100000">
                    <a:srgbClr val="A2790D"/>
                  </a:gs>
                </a:gsLst>
                <a:lin ang="2700000" scaled="1"/>
              </a:gradFill>
              <a:effectLst/>
              <a:uLnTx/>
              <a:uFillTx/>
              <a:latin typeface="Roboto" panose="02000000000000000000" pitchFamily="2" charset="0"/>
              <a:ea typeface="Roboto" panose="02000000000000000000" pitchFamily="2"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00274C"/>
                </a:solidFill>
                <a:effectLst/>
                <a:uLnTx/>
                <a:uFillTx/>
                <a:latin typeface="Roboto" panose="02000000000000000000" pitchFamily="2" charset="0"/>
                <a:ea typeface="Roboto" panose="02000000000000000000" pitchFamily="2" charset="0"/>
                <a:cs typeface="Calibri"/>
                <a:sym typeface="Calibri"/>
              </a:rPr>
              <a:t>PLUS $200 </a:t>
            </a:r>
            <a:r>
              <a:rPr kumimoji="0" lang="en-US" sz="3200" b="1" i="0" u="none" strike="noStrike" kern="0" cap="none" spc="0" normalizeH="0" baseline="0" noProof="0" dirty="0">
                <a:ln>
                  <a:noFill/>
                </a:ln>
                <a:solidFill>
                  <a:srgbClr val="00274C"/>
                </a:solidFill>
                <a:effectLst/>
                <a:uLnTx/>
                <a:uFillTx/>
                <a:latin typeface="Roboto" panose="02000000000000000000" pitchFamily="2" charset="0"/>
                <a:ea typeface="Roboto" panose="02000000000000000000" pitchFamily="2" charset="0"/>
                <a:cs typeface="Calibri"/>
                <a:sym typeface="Calibri"/>
              </a:rPr>
              <a:t>for Every Additional</a:t>
            </a:r>
            <a:endParaRPr kumimoji="0" lang="en-US" sz="1400" b="0" i="0" u="none" strike="noStrike" kern="0" cap="none" spc="0" normalizeH="0" baseline="0" noProof="0" dirty="0">
              <a:ln>
                <a:noFill/>
              </a:ln>
              <a:solidFill>
                <a:srgbClr val="00274C"/>
              </a:solidFill>
              <a:effectLst/>
              <a:uLnTx/>
              <a:uFillTx/>
              <a:latin typeface="Roboto" panose="02000000000000000000" pitchFamily="2" charset="0"/>
              <a:ea typeface="Roboto" panose="02000000000000000000" pitchFamily="2"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00274C"/>
                </a:solidFill>
                <a:effectLst/>
                <a:uLnTx/>
                <a:uFillTx/>
                <a:latin typeface="Roboto" panose="02000000000000000000" pitchFamily="2" charset="0"/>
                <a:ea typeface="Roboto" panose="02000000000000000000" pitchFamily="2" charset="0"/>
                <a:cs typeface="Calibri"/>
                <a:sym typeface="Calibri"/>
              </a:rPr>
              <a:t>3 Services &amp; 6 Points</a:t>
            </a:r>
          </a:p>
        </p:txBody>
      </p:sp>
      <p:sp>
        <p:nvSpPr>
          <p:cNvPr id="2" name="TextBox 1">
            <a:extLst>
              <a:ext uri="{FF2B5EF4-FFF2-40B4-BE49-F238E27FC236}">
                <a16:creationId xmlns:a16="http://schemas.microsoft.com/office/drawing/2014/main" id="{BC0A62DE-33DC-4BE4-D0F3-F1DC7454DC43}"/>
              </a:ext>
            </a:extLst>
          </p:cNvPr>
          <p:cNvSpPr txBox="1"/>
          <p:nvPr/>
        </p:nvSpPr>
        <p:spPr>
          <a:xfrm>
            <a:off x="2839123" y="6339508"/>
            <a:ext cx="651375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AEABAB"/>
              </a:buClr>
              <a:buSzPts val="3800"/>
              <a:buFont typeface="Helvetica Neue"/>
              <a:buNone/>
              <a:tabLst/>
              <a:defRPr/>
            </a:pPr>
            <a:r>
              <a:rPr kumimoji="0" lang="en-US" sz="1400" b="0" i="1" u="none" strike="noStrike" kern="0" cap="none" spc="0" normalizeH="0" baseline="0" noProof="0" dirty="0">
                <a:ln>
                  <a:noFill/>
                </a:ln>
                <a:solidFill>
                  <a:prstClr val="white">
                    <a:lumMod val="50000"/>
                  </a:prstClr>
                </a:solidFill>
                <a:effectLst/>
                <a:uLnTx/>
                <a:uFillTx/>
                <a:latin typeface="Roboto" panose="02000000000000000000" pitchFamily="2" charset="0"/>
                <a:ea typeface="Roboto" panose="02000000000000000000" pitchFamily="2" charset="0"/>
                <a:cs typeface="Helvetica Neue"/>
                <a:sym typeface="Helvetica Neue"/>
              </a:rPr>
              <a:t>*Refer to the ACN Compensation Plan for complete details! </a:t>
            </a:r>
            <a:endParaRPr kumimoji="0" lang="en-US" sz="1050" b="0" i="0" u="none" strike="noStrike" kern="0" cap="none" spc="0" normalizeH="0" baseline="0" noProof="0" dirty="0">
              <a:ln>
                <a:noFill/>
              </a:ln>
              <a:solidFill>
                <a:prstClr val="white">
                  <a:lumMod val="50000"/>
                </a:prstClr>
              </a:solidFill>
              <a:effectLst/>
              <a:uLnTx/>
              <a:uFillTx/>
              <a:latin typeface="Roboto" panose="02000000000000000000" pitchFamily="2" charset="0"/>
              <a:ea typeface="Roboto" panose="02000000000000000000" pitchFamily="2" charset="0"/>
              <a:cs typeface="Arial"/>
              <a:sym typeface="Arial"/>
            </a:endParaRPr>
          </a:p>
        </p:txBody>
      </p:sp>
      <p:pic>
        <p:nvPicPr>
          <p:cNvPr id="7" name="Picture 6" descr="A black background with white text&#10;&#10;Description automatically generated">
            <a:extLst>
              <a:ext uri="{FF2B5EF4-FFF2-40B4-BE49-F238E27FC236}">
                <a16:creationId xmlns:a16="http://schemas.microsoft.com/office/drawing/2014/main" id="{BFBD4D77-F6B6-EF3B-09EB-4C981004B08B}"/>
              </a:ext>
            </a:extLst>
          </p:cNvPr>
          <p:cNvPicPr>
            <a:picLocks noChangeAspect="1"/>
          </p:cNvPicPr>
          <p:nvPr/>
        </p:nvPicPr>
        <p:blipFill rotWithShape="1">
          <a:blip r:embed="rId3"/>
          <a:srcRect l="20804" t="42801" r="21242" b="42481"/>
          <a:stretch/>
        </p:blipFill>
        <p:spPr>
          <a:xfrm>
            <a:off x="10170560" y="6438550"/>
            <a:ext cx="1720850" cy="245835"/>
          </a:xfrm>
          <a:prstGeom prst="rect">
            <a:avLst/>
          </a:prstGeom>
        </p:spPr>
      </p:pic>
      <p:pic>
        <p:nvPicPr>
          <p:cNvPr id="3" name="Picture 2">
            <a:extLst>
              <a:ext uri="{FF2B5EF4-FFF2-40B4-BE49-F238E27FC236}">
                <a16:creationId xmlns:a16="http://schemas.microsoft.com/office/drawing/2014/main" id="{F205A274-DE4D-2B6B-97E8-439FF14F57B2}"/>
              </a:ext>
            </a:extLst>
          </p:cNvPr>
          <p:cNvPicPr>
            <a:picLocks noChangeAspect="1"/>
          </p:cNvPicPr>
          <p:nvPr/>
        </p:nvPicPr>
        <p:blipFill>
          <a:blip r:embed="rId4"/>
          <a:srcRect/>
          <a:stretch/>
        </p:blipFill>
        <p:spPr>
          <a:xfrm>
            <a:off x="10038299" y="6099889"/>
            <a:ext cx="2067322" cy="378617"/>
          </a:xfrm>
          <a:prstGeom prst="rect">
            <a:avLst/>
          </a:prstGeom>
        </p:spPr>
      </p:pic>
      <p:sp>
        <p:nvSpPr>
          <p:cNvPr id="10" name="TextBox 9">
            <a:extLst>
              <a:ext uri="{FF2B5EF4-FFF2-40B4-BE49-F238E27FC236}">
                <a16:creationId xmlns:a16="http://schemas.microsoft.com/office/drawing/2014/main" id="{225B7598-7D57-E029-B44C-48E12653538A}"/>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00274C"/>
                </a:solidFill>
                <a:effectLst/>
                <a:uLnTx/>
                <a:uFillTx/>
                <a:latin typeface="Calibri Light" panose="020F0302020204030204" pitchFamily="34" charset="0"/>
                <a:ea typeface="+mn-ea"/>
                <a:cs typeface="Calibri Light" panose="020F0302020204030204" pitchFamily="34" charset="0"/>
              </a:rPr>
              <a:t>LegacyPartners.biz</a:t>
            </a:r>
            <a:endParaRPr kumimoji="0" lang="en-US" sz="1800" b="0" i="1" u="none" strike="noStrike" kern="1200" cap="none" spc="0" normalizeH="0" baseline="0" noProof="0" dirty="0">
              <a:ln>
                <a:noFill/>
              </a:ln>
              <a:solidFill>
                <a:srgbClr val="00274C"/>
              </a:solidFill>
              <a:effectLst/>
              <a:uLnTx/>
              <a:uFillTx/>
              <a:latin typeface="Calibri Light" panose="020F0302020204030204" pitchFamily="34" charset="0"/>
              <a:ea typeface="+mn-ea"/>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00274C"/>
                </a:solidFill>
                <a:effectLst/>
                <a:uLnTx/>
                <a:uFillTx/>
                <a:latin typeface="Calibri Light" panose="020F0302020204030204" pitchFamily="34" charset="0"/>
                <a:ea typeface="+mn-ea"/>
                <a:cs typeface="Calibri Light" panose="020F0302020204030204" pitchFamily="34" charset="0"/>
              </a:rPr>
              <a:t>TheSVPSystem.com</a:t>
            </a:r>
            <a:endParaRPr kumimoji="0" lang="en-US" sz="1800" b="0" i="1" u="none" strike="noStrike" kern="1200" cap="none" spc="0" normalizeH="0" baseline="0" noProof="0" dirty="0">
              <a:ln>
                <a:noFill/>
              </a:ln>
              <a:solidFill>
                <a:srgbClr val="00274C"/>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134743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CN | LinkedIn">
            <a:extLst>
              <a:ext uri="{FF2B5EF4-FFF2-40B4-BE49-F238E27FC236}">
                <a16:creationId xmlns:a16="http://schemas.microsoft.com/office/drawing/2014/main" id="{713847B3-D528-CDD9-2953-D31DDA18E8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3"/>
          <a:stretch>
            <a:fillRect/>
          </a:stretch>
        </p:blipFill>
        <p:spPr>
          <a:xfrm rot="16200000">
            <a:off x="-2451080" y="3077239"/>
            <a:ext cx="3562350" cy="1104900"/>
          </a:xfrm>
          <a:prstGeom prst="rect">
            <a:avLst/>
          </a:prstGeom>
        </p:spPr>
      </p:pic>
      <p:grpSp>
        <p:nvGrpSpPr>
          <p:cNvPr id="34" name="Group 33">
            <a:extLst>
              <a:ext uri="{FF2B5EF4-FFF2-40B4-BE49-F238E27FC236}">
                <a16:creationId xmlns:a16="http://schemas.microsoft.com/office/drawing/2014/main" id="{2AF970FC-7769-20AD-3728-683FFE732E61}"/>
              </a:ext>
            </a:extLst>
          </p:cNvPr>
          <p:cNvGrpSpPr/>
          <p:nvPr/>
        </p:nvGrpSpPr>
        <p:grpSpPr>
          <a:xfrm>
            <a:off x="-14990" y="5037181"/>
            <a:ext cx="12192000" cy="1820819"/>
            <a:chOff x="0" y="10074362"/>
            <a:chExt cx="24384000" cy="3641637"/>
          </a:xfrm>
        </p:grpSpPr>
        <p:sp>
          <p:nvSpPr>
            <p:cNvPr id="6" name="Rectangle 5">
              <a:extLst>
                <a:ext uri="{FF2B5EF4-FFF2-40B4-BE49-F238E27FC236}">
                  <a16:creationId xmlns:a16="http://schemas.microsoft.com/office/drawing/2014/main" id="{2F6C5898-3942-FFA9-8094-2EFD7DF9A55A}"/>
                </a:ext>
              </a:extLst>
            </p:cNvPr>
            <p:cNvSpPr/>
            <p:nvPr/>
          </p:nvSpPr>
          <p:spPr>
            <a:xfrm>
              <a:off x="0" y="10074362"/>
              <a:ext cx="24384000" cy="364163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33" name="Group 32">
              <a:extLst>
                <a:ext uri="{FF2B5EF4-FFF2-40B4-BE49-F238E27FC236}">
                  <a16:creationId xmlns:a16="http://schemas.microsoft.com/office/drawing/2014/main" id="{AC2E6BA1-0564-A88F-6302-AE6D73CB2266}"/>
                </a:ext>
              </a:extLst>
            </p:cNvPr>
            <p:cNvGrpSpPr/>
            <p:nvPr/>
          </p:nvGrpSpPr>
          <p:grpSpPr>
            <a:xfrm>
              <a:off x="2483112" y="10215119"/>
              <a:ext cx="18726263" cy="3227891"/>
              <a:chOff x="2611120" y="10215119"/>
              <a:chExt cx="18726263" cy="3227891"/>
            </a:xfrm>
          </p:grpSpPr>
          <p:grpSp>
            <p:nvGrpSpPr>
              <p:cNvPr id="32" name="Group 31">
                <a:extLst>
                  <a:ext uri="{FF2B5EF4-FFF2-40B4-BE49-F238E27FC236}">
                    <a16:creationId xmlns:a16="http://schemas.microsoft.com/office/drawing/2014/main" id="{0AABEDED-B754-3831-D07A-87222691C0FF}"/>
                  </a:ext>
                </a:extLst>
              </p:cNvPr>
              <p:cNvGrpSpPr/>
              <p:nvPr/>
            </p:nvGrpSpPr>
            <p:grpSpPr>
              <a:xfrm>
                <a:off x="2611120" y="10215119"/>
                <a:ext cx="4463400" cy="3227891"/>
                <a:chOff x="1645920" y="10215119"/>
                <a:chExt cx="4463400" cy="3227891"/>
              </a:xfrm>
            </p:grpSpPr>
            <p:pic>
              <p:nvPicPr>
                <p:cNvPr id="20" name="Google Shape;75;p2" descr="Изображение">
                  <a:extLst>
                    <a:ext uri="{FF2B5EF4-FFF2-40B4-BE49-F238E27FC236}">
                      <a16:creationId xmlns:a16="http://schemas.microsoft.com/office/drawing/2014/main" id="{EFCDC5E9-9042-14A9-110E-4FFAA7C773A7}"/>
                    </a:ext>
                  </a:extLst>
                </p:cNvPr>
                <p:cNvPicPr preferRelativeResize="0"/>
                <p:nvPr/>
              </p:nvPicPr>
              <p:blipFill rotWithShape="1">
                <a:blip r:embed="rId4">
                  <a:alphaModFix/>
                </a:blip>
                <a:srcRect/>
                <a:stretch/>
              </p:blipFill>
              <p:spPr>
                <a:xfrm>
                  <a:off x="2864172" y="11415449"/>
                  <a:ext cx="2026898" cy="2027561"/>
                </a:xfrm>
                <a:prstGeom prst="rect">
                  <a:avLst/>
                </a:prstGeom>
                <a:noFill/>
                <a:ln>
                  <a:noFill/>
                </a:ln>
              </p:spPr>
            </p:pic>
            <p:sp>
              <p:nvSpPr>
                <p:cNvPr id="21" name="TextBox 20">
                  <a:extLst>
                    <a:ext uri="{FF2B5EF4-FFF2-40B4-BE49-F238E27FC236}">
                      <a16:creationId xmlns:a16="http://schemas.microsoft.com/office/drawing/2014/main" id="{2261E575-F1C7-C5C3-EF84-F0EB96C14832}"/>
                    </a:ext>
                  </a:extLst>
                </p:cNvPr>
                <p:cNvSpPr txBox="1"/>
                <p:nvPr/>
              </p:nvSpPr>
              <p:spPr>
                <a:xfrm>
                  <a:off x="1645920" y="10215119"/>
                  <a:ext cx="4463400"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 Acquisition</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Specialists</a:t>
                  </a:r>
                </a:p>
              </p:txBody>
            </p:sp>
          </p:grpSp>
          <p:grpSp>
            <p:nvGrpSpPr>
              <p:cNvPr id="31" name="Group 30">
                <a:extLst>
                  <a:ext uri="{FF2B5EF4-FFF2-40B4-BE49-F238E27FC236}">
                    <a16:creationId xmlns:a16="http://schemas.microsoft.com/office/drawing/2014/main" id="{EDDEB24A-9ED0-8BAD-DA97-CCC09DCCC0F3}"/>
                  </a:ext>
                </a:extLst>
              </p:cNvPr>
              <p:cNvGrpSpPr/>
              <p:nvPr/>
            </p:nvGrpSpPr>
            <p:grpSpPr>
              <a:xfrm>
                <a:off x="8261634" y="10215119"/>
                <a:ext cx="2543006" cy="3134425"/>
                <a:chOff x="7177952" y="10215119"/>
                <a:chExt cx="2543006" cy="3134425"/>
              </a:xfrm>
            </p:grpSpPr>
            <p:pic>
              <p:nvPicPr>
                <p:cNvPr id="15" name="Google Shape;67;p2" descr="Изображение">
                  <a:extLst>
                    <a:ext uri="{FF2B5EF4-FFF2-40B4-BE49-F238E27FC236}">
                      <a16:creationId xmlns:a16="http://schemas.microsoft.com/office/drawing/2014/main" id="{84A01DEA-D7F3-6CE6-5B78-D629BC56EA00}"/>
                    </a:ext>
                  </a:extLst>
                </p:cNvPr>
                <p:cNvPicPr preferRelativeResize="0"/>
                <p:nvPr/>
              </p:nvPicPr>
              <p:blipFill rotWithShape="1">
                <a:blip r:embed="rId5">
                  <a:alphaModFix/>
                </a:blip>
                <a:srcRect/>
                <a:stretch/>
              </p:blipFill>
              <p:spPr>
                <a:xfrm>
                  <a:off x="7668756" y="11508915"/>
                  <a:ext cx="1561394" cy="1840629"/>
                </a:xfrm>
                <a:prstGeom prst="rect">
                  <a:avLst/>
                </a:prstGeom>
                <a:noFill/>
                <a:ln>
                  <a:noFill/>
                </a:ln>
              </p:spPr>
            </p:pic>
            <p:sp>
              <p:nvSpPr>
                <p:cNvPr id="22" name="TextBox 21">
                  <a:extLst>
                    <a:ext uri="{FF2B5EF4-FFF2-40B4-BE49-F238E27FC236}">
                      <a16:creationId xmlns:a16="http://schemas.microsoft.com/office/drawing/2014/main" id="{2F808B1C-5254-F1E3-A3A7-E6AA83B43616}"/>
                    </a:ext>
                  </a:extLst>
                </p:cNvPr>
                <p:cNvSpPr txBox="1"/>
                <p:nvPr/>
              </p:nvSpPr>
              <p:spPr>
                <a:xfrm>
                  <a:off x="7177952" y="10215119"/>
                  <a:ext cx="2543006"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Established</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1993</a:t>
                  </a:r>
                </a:p>
              </p:txBody>
            </p:sp>
          </p:grpSp>
          <p:grpSp>
            <p:nvGrpSpPr>
              <p:cNvPr id="27" name="Group 26">
                <a:extLst>
                  <a:ext uri="{FF2B5EF4-FFF2-40B4-BE49-F238E27FC236}">
                    <a16:creationId xmlns:a16="http://schemas.microsoft.com/office/drawing/2014/main" id="{63A5E615-8B82-C6E7-C839-6492137BB4E8}"/>
                  </a:ext>
                </a:extLst>
              </p:cNvPr>
              <p:cNvGrpSpPr/>
              <p:nvPr/>
            </p:nvGrpSpPr>
            <p:grpSpPr>
              <a:xfrm>
                <a:off x="13576146" y="10215119"/>
                <a:ext cx="4226158" cy="3125030"/>
                <a:chOff x="12184052" y="10215119"/>
                <a:chExt cx="4226158" cy="3125030"/>
              </a:xfrm>
            </p:grpSpPr>
            <p:pic>
              <p:nvPicPr>
                <p:cNvPr id="19" name="Google Shape;71;p2" descr="Изображение">
                  <a:extLst>
                    <a:ext uri="{FF2B5EF4-FFF2-40B4-BE49-F238E27FC236}">
                      <a16:creationId xmlns:a16="http://schemas.microsoft.com/office/drawing/2014/main" id="{F8F4479C-F063-D4F6-6290-B1B065E259A1}"/>
                    </a:ext>
                  </a:extLst>
                </p:cNvPr>
                <p:cNvPicPr preferRelativeResize="0"/>
                <p:nvPr/>
              </p:nvPicPr>
              <p:blipFill rotWithShape="1">
                <a:blip r:embed="rId6">
                  <a:alphaModFix/>
                </a:blip>
                <a:srcRect/>
                <a:stretch/>
              </p:blipFill>
              <p:spPr>
                <a:xfrm>
                  <a:off x="13437144" y="11518313"/>
                  <a:ext cx="1850656" cy="1821836"/>
                </a:xfrm>
                <a:prstGeom prst="rect">
                  <a:avLst/>
                </a:prstGeom>
                <a:noFill/>
                <a:ln>
                  <a:noFill/>
                </a:ln>
              </p:spPr>
            </p:pic>
            <p:sp>
              <p:nvSpPr>
                <p:cNvPr id="24" name="TextBox 23">
                  <a:extLst>
                    <a:ext uri="{FF2B5EF4-FFF2-40B4-BE49-F238E27FC236}">
                      <a16:creationId xmlns:a16="http://schemas.microsoft.com/office/drawing/2014/main" id="{1695823F-90F6-B505-5639-E9454DEC4A41}"/>
                    </a:ext>
                  </a:extLst>
                </p:cNvPr>
                <p:cNvSpPr txBox="1"/>
                <p:nvPr/>
              </p:nvSpPr>
              <p:spPr>
                <a:xfrm>
                  <a:off x="12184052" y="10215119"/>
                  <a:ext cx="422615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Millions of</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Customers Acquired</a:t>
                  </a:r>
                </a:p>
              </p:txBody>
            </p:sp>
          </p:grpSp>
          <p:grpSp>
            <p:nvGrpSpPr>
              <p:cNvPr id="26" name="Group 25">
                <a:extLst>
                  <a:ext uri="{FF2B5EF4-FFF2-40B4-BE49-F238E27FC236}">
                    <a16:creationId xmlns:a16="http://schemas.microsoft.com/office/drawing/2014/main" id="{52B70D45-E97F-C070-C586-10A70B594573}"/>
                  </a:ext>
                </a:extLst>
              </p:cNvPr>
              <p:cNvGrpSpPr/>
              <p:nvPr/>
            </p:nvGrpSpPr>
            <p:grpSpPr>
              <a:xfrm>
                <a:off x="19078543" y="10215119"/>
                <a:ext cx="2258840" cy="2751640"/>
                <a:chOff x="18113343" y="10215119"/>
                <a:chExt cx="2258840" cy="2751640"/>
              </a:xfrm>
            </p:grpSpPr>
            <p:pic>
              <p:nvPicPr>
                <p:cNvPr id="17" name="Google Shape;70;p2" descr="Изображение">
                  <a:extLst>
                    <a:ext uri="{FF2B5EF4-FFF2-40B4-BE49-F238E27FC236}">
                      <a16:creationId xmlns:a16="http://schemas.microsoft.com/office/drawing/2014/main" id="{FF3371CC-5A73-3508-ACEA-9348D643AC47}"/>
                    </a:ext>
                  </a:extLst>
                </p:cNvPr>
                <p:cNvPicPr preferRelativeResize="0"/>
                <p:nvPr/>
              </p:nvPicPr>
              <p:blipFill rotWithShape="1">
                <a:blip r:embed="rId7">
                  <a:alphaModFix/>
                </a:blip>
                <a:srcRect/>
                <a:stretch/>
              </p:blipFill>
              <p:spPr>
                <a:xfrm>
                  <a:off x="18113343" y="11891703"/>
                  <a:ext cx="2258840" cy="1075056"/>
                </a:xfrm>
                <a:prstGeom prst="rect">
                  <a:avLst/>
                </a:prstGeom>
                <a:noFill/>
                <a:ln>
                  <a:noFill/>
                </a:ln>
              </p:spPr>
            </p:pic>
            <p:sp>
              <p:nvSpPr>
                <p:cNvPr id="25" name="TextBox 24">
                  <a:extLst>
                    <a:ext uri="{FF2B5EF4-FFF2-40B4-BE49-F238E27FC236}">
                      <a16:creationId xmlns:a16="http://schemas.microsoft.com/office/drawing/2014/main" id="{25638D57-40F7-A911-FC50-3663E867BD2C}"/>
                    </a:ext>
                  </a:extLst>
                </p:cNvPr>
                <p:cNvSpPr txBox="1"/>
                <p:nvPr/>
              </p:nvSpPr>
              <p:spPr>
                <a:xfrm>
                  <a:off x="18333541" y="10215119"/>
                  <a:ext cx="181844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Billions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Sales</a:t>
                  </a:r>
                </a:p>
              </p:txBody>
            </p:sp>
          </p:grpSp>
        </p:grpSp>
      </p:grpSp>
      <p:pic>
        <p:nvPicPr>
          <p:cNvPr id="8" name="Picture 7">
            <a:extLst>
              <a:ext uri="{FF2B5EF4-FFF2-40B4-BE49-F238E27FC236}">
                <a16:creationId xmlns:a16="http://schemas.microsoft.com/office/drawing/2014/main" id="{E137412E-D525-980E-2500-DE5D0FA1F095}"/>
              </a:ext>
            </a:extLst>
          </p:cNvPr>
          <p:cNvPicPr>
            <a:picLocks noChangeAspect="1"/>
          </p:cNvPicPr>
          <p:nvPr/>
        </p:nvPicPr>
        <p:blipFill>
          <a:blip r:embed="rId8"/>
          <a:stretch>
            <a:fillRect/>
          </a:stretch>
        </p:blipFill>
        <p:spPr>
          <a:xfrm>
            <a:off x="-3810" y="383774"/>
            <a:ext cx="12195810" cy="1437045"/>
          </a:xfrm>
          <a:prstGeom prst="rect">
            <a:avLst/>
          </a:prstGeom>
        </p:spPr>
      </p:pic>
    </p:spTree>
    <p:extLst>
      <p:ext uri="{BB962C8B-B14F-4D97-AF65-F5344CB8AC3E}">
        <p14:creationId xmlns:p14="http://schemas.microsoft.com/office/powerpoint/2010/main" val="129240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 name="Picture 9" descr="A group of women posing for a picture&#10;&#10;Description automatically generated">
            <a:extLst>
              <a:ext uri="{FF2B5EF4-FFF2-40B4-BE49-F238E27FC236}">
                <a16:creationId xmlns:a16="http://schemas.microsoft.com/office/drawing/2014/main" id="{FEE50042-61B0-7104-465F-A98131E360AF}"/>
              </a:ext>
            </a:extLst>
          </p:cNvPr>
          <p:cNvPicPr>
            <a:picLocks noChangeAspect="1"/>
          </p:cNvPicPr>
          <p:nvPr/>
        </p:nvPicPr>
        <p:blipFill>
          <a:blip r:embed="rId3"/>
          <a:stretch>
            <a:fillRect/>
          </a:stretch>
        </p:blipFill>
        <p:spPr>
          <a:xfrm>
            <a:off x="0" y="4909230"/>
            <a:ext cx="12191999" cy="1948770"/>
          </a:xfrm>
          <a:prstGeom prst="rect">
            <a:avLst/>
          </a:prstGeom>
        </p:spPr>
      </p:pic>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4"/>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6" name="TextBox 5">
            <a:extLst>
              <a:ext uri="{FF2B5EF4-FFF2-40B4-BE49-F238E27FC236}">
                <a16:creationId xmlns:a16="http://schemas.microsoft.com/office/drawing/2014/main" id="{3B736E84-3EE6-B532-682B-BDAF78EC72FA}"/>
              </a:ext>
            </a:extLst>
          </p:cNvPr>
          <p:cNvSpPr txBox="1"/>
          <p:nvPr/>
        </p:nvSpPr>
        <p:spPr>
          <a:xfrm>
            <a:off x="0" y="419450"/>
            <a:ext cx="12191999" cy="12311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5400" b="1" i="0" u="none" strike="noStrike" kern="0" cap="none" spc="0" normalizeH="0" baseline="0" noProof="0" dirty="0">
                <a:ln>
                  <a:noFill/>
                </a:ln>
                <a:solidFill>
                  <a:srgbClr val="0D2D52"/>
                </a:solidFill>
                <a:uLnTx/>
                <a:uFillTx/>
                <a:latin typeface="Calibri" panose="020F0502020204030204"/>
                <a:ea typeface="Helvetica Neue"/>
                <a:cs typeface="Helvetica Neue"/>
                <a:sym typeface="Helvetica Neue"/>
              </a:rPr>
              <a:t>Sources for Customers</a:t>
            </a:r>
            <a:endParaRPr kumimoji="0" lang="en-US" sz="2800" b="0" i="0" u="none" strike="noStrike" kern="0" cap="none" spc="0" normalizeH="0" baseline="0" noProof="0" dirty="0">
              <a:ln>
                <a:noFill/>
              </a:ln>
              <a:solidFill>
                <a:srgbClr val="0D2D52"/>
              </a:solidFill>
              <a:uLnTx/>
              <a:uFillTx/>
              <a:latin typeface="Calibri" panose="020F0502020204030204"/>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0" i="1" u="none" strike="noStrike" kern="0" cap="none" spc="0" normalizeH="0" baseline="0" noProof="0" dirty="0">
                <a:ln>
                  <a:noFill/>
                </a:ln>
                <a:solidFill>
                  <a:srgbClr val="0D2D52"/>
                </a:solidFill>
                <a:uLnTx/>
                <a:uFillTx/>
                <a:latin typeface="Helvetica Neue"/>
                <a:ea typeface="Helvetica Neue"/>
                <a:cs typeface="Helvetica Neue"/>
                <a:sym typeface="Helvetica Neue"/>
              </a:rPr>
              <a:t>Who can become your customer?</a:t>
            </a:r>
            <a:endParaRPr kumimoji="0" lang="en-US" sz="2800" b="0" i="1" u="none" strike="noStrike" kern="1200" cap="none" spc="0" normalizeH="0" baseline="0" noProof="0" dirty="0">
              <a:ln>
                <a:noFill/>
              </a:ln>
              <a:solidFill>
                <a:srgbClr val="0D2D52"/>
              </a:solidFill>
              <a:uLnTx/>
              <a:uFillTx/>
              <a:latin typeface="Calibri" panose="020F0502020204030204"/>
              <a:ea typeface="+mn-ea"/>
              <a:cs typeface="+mn-cs"/>
            </a:endParaRPr>
          </a:p>
        </p:txBody>
      </p:sp>
      <p:sp>
        <p:nvSpPr>
          <p:cNvPr id="8" name="Cloud Callout 7">
            <a:extLst>
              <a:ext uri="{FF2B5EF4-FFF2-40B4-BE49-F238E27FC236}">
                <a16:creationId xmlns:a16="http://schemas.microsoft.com/office/drawing/2014/main" id="{B4A9AD2D-C184-CFD3-30DD-4F52C5F00645}"/>
              </a:ext>
            </a:extLst>
          </p:cNvPr>
          <p:cNvSpPr/>
          <p:nvPr/>
        </p:nvSpPr>
        <p:spPr>
          <a:xfrm>
            <a:off x="226791" y="2063896"/>
            <a:ext cx="2843486" cy="2280719"/>
          </a:xfrm>
          <a:prstGeom prst="cloudCallout">
            <a:avLst>
              <a:gd name="adj1" fmla="val 5690"/>
              <a:gd name="adj2" fmla="val 78160"/>
            </a:avLst>
          </a:prstGeom>
          <a:solidFill>
            <a:schemeClr val="accent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prstClr val="white"/>
                </a:solidFill>
                <a:effectLst/>
                <a:uLnTx/>
                <a:uFillTx/>
                <a:latin typeface="Calibri" panose="020F0502020204030204"/>
                <a:ea typeface="Roboto" panose="02000000000000000000" pitchFamily="2" charset="0"/>
                <a:cs typeface="Calibri"/>
                <a:sym typeface="Calibri"/>
              </a:rPr>
              <a:t>YOU</a:t>
            </a:r>
          </a:p>
        </p:txBody>
      </p:sp>
      <p:sp>
        <p:nvSpPr>
          <p:cNvPr id="11" name="Cloud Callout 10">
            <a:extLst>
              <a:ext uri="{FF2B5EF4-FFF2-40B4-BE49-F238E27FC236}">
                <a16:creationId xmlns:a16="http://schemas.microsoft.com/office/drawing/2014/main" id="{E3C0CE38-9BB8-24A3-9C17-CA5B9F98F365}"/>
              </a:ext>
            </a:extLst>
          </p:cNvPr>
          <p:cNvSpPr/>
          <p:nvPr/>
        </p:nvSpPr>
        <p:spPr>
          <a:xfrm>
            <a:off x="6323712" y="2003010"/>
            <a:ext cx="2986187" cy="2151196"/>
          </a:xfrm>
          <a:prstGeom prst="cloudCallout">
            <a:avLst>
              <a:gd name="adj1" fmla="val -7972"/>
              <a:gd name="adj2" fmla="val 86007"/>
            </a:avLst>
          </a:prstGeom>
          <a:solidFill>
            <a:schemeClr val="accent3"/>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Roboto" panose="02000000000000000000" pitchFamily="2" charset="0"/>
                <a:cs typeface="Calibri"/>
                <a:sym typeface="Calibri"/>
              </a:rPr>
              <a:t>People You Do Business With</a:t>
            </a:r>
          </a:p>
        </p:txBody>
      </p:sp>
      <p:sp>
        <p:nvSpPr>
          <p:cNvPr id="14" name="Rounded Rectangular Callout 13">
            <a:extLst>
              <a:ext uri="{FF2B5EF4-FFF2-40B4-BE49-F238E27FC236}">
                <a16:creationId xmlns:a16="http://schemas.microsoft.com/office/drawing/2014/main" id="{8408AF5B-037F-158F-71BB-CD9406D390E6}"/>
              </a:ext>
            </a:extLst>
          </p:cNvPr>
          <p:cNvSpPr/>
          <p:nvPr/>
        </p:nvSpPr>
        <p:spPr>
          <a:xfrm>
            <a:off x="3565560" y="1952979"/>
            <a:ext cx="2407301" cy="1952979"/>
          </a:xfrm>
          <a:prstGeom prst="wedgeRoundRectCallout">
            <a:avLst>
              <a:gd name="adj1" fmla="val -964"/>
              <a:gd name="adj2" fmla="val 103558"/>
              <a:gd name="adj3" fmla="val 16667"/>
            </a:avLst>
          </a:prstGeom>
          <a:solidFill>
            <a:schemeClr val="accent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rPr>
              <a:t>Prospects Who</a:t>
            </a:r>
            <a:r>
              <a:rPr kumimoji="0" lang="en-US" sz="2800" b="1" i="0" u="none" strike="noStrike" kern="0" cap="none" spc="0" normalizeH="0" noProof="0" dirty="0">
                <a:ln>
                  <a:noFill/>
                </a:ln>
                <a:solidFill>
                  <a:srgbClr val="0E2D52"/>
                </a:solidFill>
                <a:effectLst/>
                <a:uLnTx/>
                <a:uFillTx/>
                <a:latin typeface="Calibri" panose="020F0502020204030204"/>
                <a:ea typeface="Roboto" panose="02000000000000000000" pitchFamily="2" charset="0"/>
                <a:cs typeface="Calibri"/>
                <a:sym typeface="Calibri"/>
              </a:rPr>
              <a:t> Don’t Become IBOs</a:t>
            </a:r>
            <a:endParaRPr kumimoji="0" lang="en-US" sz="2800" b="1" i="0" u="none" strike="noStrike" kern="0" cap="none" spc="0" normalizeH="0" baseline="0" noProof="0" dirty="0">
              <a:ln>
                <a:noFill/>
              </a:ln>
              <a:solidFill>
                <a:srgbClr val="0E2D52"/>
              </a:solidFill>
              <a:effectLst/>
              <a:uLnTx/>
              <a:uFillTx/>
              <a:latin typeface="Calibri" panose="020F0502020204030204"/>
              <a:ea typeface="Roboto" panose="02000000000000000000" pitchFamily="2" charset="0"/>
              <a:cs typeface="Calibri"/>
              <a:sym typeface="Calibri"/>
            </a:endParaRPr>
          </a:p>
        </p:txBody>
      </p:sp>
      <p:sp>
        <p:nvSpPr>
          <p:cNvPr id="16" name="Rounded Rectangular Callout 15">
            <a:extLst>
              <a:ext uri="{FF2B5EF4-FFF2-40B4-BE49-F238E27FC236}">
                <a16:creationId xmlns:a16="http://schemas.microsoft.com/office/drawing/2014/main" id="{C708D265-67D3-2B6E-19D8-BD3F96A2627B}"/>
              </a:ext>
            </a:extLst>
          </p:cNvPr>
          <p:cNvSpPr/>
          <p:nvPr/>
        </p:nvSpPr>
        <p:spPr>
          <a:xfrm>
            <a:off x="9805182" y="2136836"/>
            <a:ext cx="2062727" cy="1647373"/>
          </a:xfrm>
          <a:prstGeom prst="wedgeRoundRectCallout">
            <a:avLst>
              <a:gd name="adj1" fmla="val -62017"/>
              <a:gd name="adj2" fmla="val 127637"/>
              <a:gd name="adj3" fmla="val 16667"/>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solidFill>
                  <a:schemeClr val="accent1"/>
                </a:solidFill>
                <a:effectLst/>
                <a:uLnTx/>
                <a:uFillTx/>
                <a:latin typeface="Calibri" panose="020F0502020204030204"/>
                <a:ea typeface="Roboto" panose="02000000000000000000" pitchFamily="2" charset="0"/>
                <a:cs typeface="Calibri"/>
                <a:sym typeface="Calibri"/>
              </a:rPr>
              <a:t>Family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dirty="0">
                <a:solidFill>
                  <a:schemeClr val="accent1"/>
                </a:solidFill>
                <a:latin typeface="Calibri" panose="020F0502020204030204"/>
                <a:ea typeface="Roboto" panose="02000000000000000000" pitchFamily="2" charset="0"/>
                <a:cs typeface="Calibri"/>
                <a:sym typeface="Calibri"/>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0" dirty="0">
                <a:solidFill>
                  <a:schemeClr val="accent1"/>
                </a:solidFill>
                <a:latin typeface="Calibri" panose="020F0502020204030204"/>
                <a:ea typeface="Roboto" panose="02000000000000000000" pitchFamily="2" charset="0"/>
                <a:cs typeface="Calibri"/>
                <a:sym typeface="Calibri"/>
              </a:rPr>
              <a:t>Friends</a:t>
            </a:r>
            <a:endParaRPr kumimoji="0" lang="en-US" sz="2800" b="1" i="0" u="none" strike="noStrike" kern="0" cap="none" spc="0" normalizeH="0" baseline="0" noProof="0" dirty="0">
              <a:solidFill>
                <a:schemeClr val="accent1"/>
              </a:solidFill>
              <a:effectLst/>
              <a:uLnTx/>
              <a:uFillTx/>
              <a:latin typeface="Calibri" panose="020F0502020204030204"/>
              <a:ea typeface="Roboto" panose="02000000000000000000" pitchFamily="2" charset="0"/>
              <a:cs typeface="Calibri"/>
              <a:sym typeface="Calibri"/>
            </a:endParaRPr>
          </a:p>
        </p:txBody>
      </p:sp>
      <p:sp>
        <p:nvSpPr>
          <p:cNvPr id="12" name="TextBox 11">
            <a:extLst>
              <a:ext uri="{FF2B5EF4-FFF2-40B4-BE49-F238E27FC236}">
                <a16:creationId xmlns:a16="http://schemas.microsoft.com/office/drawing/2014/main" id="{F3CB073A-F105-2F03-50E7-6EF05E3195BD}"/>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LegacyPartners.biz</a:t>
            </a:r>
            <a:endParaRPr kumimoji="0" lang="en-US" sz="1800"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TheSVPSystem.com</a:t>
            </a:r>
            <a:endParaRPr kumimoji="0" lang="en-US" sz="1800"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pic>
        <p:nvPicPr>
          <p:cNvPr id="17" name="Picture 16" descr="A black background with white text&#10;&#10;Description automatically generated">
            <a:extLst>
              <a:ext uri="{FF2B5EF4-FFF2-40B4-BE49-F238E27FC236}">
                <a16:creationId xmlns:a16="http://schemas.microsoft.com/office/drawing/2014/main" id="{1C9D9143-678F-3C15-88AA-2CE40A60B0AB}"/>
              </a:ext>
            </a:extLst>
          </p:cNvPr>
          <p:cNvPicPr>
            <a:picLocks noChangeAspect="1"/>
          </p:cNvPicPr>
          <p:nvPr/>
        </p:nvPicPr>
        <p:blipFill rotWithShape="1">
          <a:blip r:embed="rId5"/>
          <a:srcRect l="20804" t="42801" r="21242" b="42481"/>
          <a:stretch/>
        </p:blipFill>
        <p:spPr>
          <a:xfrm>
            <a:off x="10170560" y="6438550"/>
            <a:ext cx="1720850" cy="245835"/>
          </a:xfrm>
          <a:prstGeom prst="rect">
            <a:avLst/>
          </a:prstGeom>
        </p:spPr>
      </p:pic>
      <p:pic>
        <p:nvPicPr>
          <p:cNvPr id="18" name="Picture 17">
            <a:extLst>
              <a:ext uri="{FF2B5EF4-FFF2-40B4-BE49-F238E27FC236}">
                <a16:creationId xmlns:a16="http://schemas.microsoft.com/office/drawing/2014/main" id="{5662B8DD-77FC-ECAC-683F-C628FA40B7E6}"/>
              </a:ext>
            </a:extLst>
          </p:cNvPr>
          <p:cNvPicPr>
            <a:picLocks noChangeAspect="1"/>
          </p:cNvPicPr>
          <p:nvPr/>
        </p:nvPicPr>
        <p:blipFill>
          <a:blip r:embed="rId6"/>
          <a:srcRect/>
          <a:stretch/>
        </p:blipFill>
        <p:spPr>
          <a:xfrm>
            <a:off x="10038299" y="6099889"/>
            <a:ext cx="2067322" cy="378617"/>
          </a:xfrm>
          <a:prstGeom prst="rect">
            <a:avLst/>
          </a:prstGeom>
        </p:spPr>
      </p:pic>
    </p:spTree>
    <p:extLst>
      <p:ext uri="{BB962C8B-B14F-4D97-AF65-F5344CB8AC3E}">
        <p14:creationId xmlns:p14="http://schemas.microsoft.com/office/powerpoint/2010/main" val="345626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87000">
              <a:schemeClr val="accent3"/>
            </a:gs>
          </a:gsLst>
          <a:lin ang="2700000" scaled="1"/>
          <a:tileRect/>
        </a:gra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1C0ED8-6A66-F6E1-24CF-3A2019CA9D9C}"/>
              </a:ext>
            </a:extLst>
          </p:cNvPr>
          <p:cNvGrpSpPr/>
          <p:nvPr/>
        </p:nvGrpSpPr>
        <p:grpSpPr>
          <a:xfrm>
            <a:off x="298515" y="1188456"/>
            <a:ext cx="4951913" cy="4738826"/>
            <a:chOff x="1367113" y="1309549"/>
            <a:chExt cx="4123479" cy="4738826"/>
          </a:xfrm>
        </p:grpSpPr>
        <p:sp>
          <p:nvSpPr>
            <p:cNvPr id="17" name="Google Shape;409;g240fb4443d4_2_198">
              <a:extLst>
                <a:ext uri="{FF2B5EF4-FFF2-40B4-BE49-F238E27FC236}">
                  <a16:creationId xmlns:a16="http://schemas.microsoft.com/office/drawing/2014/main" id="{20748290-FEA1-73C7-A5D1-BFB57B0E72F9}"/>
                </a:ext>
              </a:extLst>
            </p:cNvPr>
            <p:cNvSpPr/>
            <p:nvPr/>
          </p:nvSpPr>
          <p:spPr>
            <a:xfrm>
              <a:off x="1636339" y="1567510"/>
              <a:ext cx="3542603" cy="729593"/>
            </a:xfrm>
            <a:prstGeom prst="rect">
              <a:avLst/>
            </a:prstGeom>
            <a:solidFill>
              <a:schemeClr val="accent3"/>
            </a:solidFill>
            <a:ln w="28575">
              <a:solidFill>
                <a:srgbClr val="FFD600"/>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Helvetica Neue"/>
                <a:buNone/>
                <a:tabLst/>
                <a:defRPr/>
              </a:pPr>
              <a:r>
                <a:rPr kumimoji="0" lang="en-US" sz="4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Helvetica Neue"/>
                  <a:sym typeface="Helvetica Neue"/>
                </a:rPr>
                <a:t>Ask for favor</a:t>
              </a:r>
              <a:endParaRPr kumimoji="0" sz="4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Helvetica Neue"/>
                <a:sym typeface="Helvetica Neue"/>
              </a:endParaRPr>
            </a:p>
          </p:txBody>
        </p:sp>
        <p:sp>
          <p:nvSpPr>
            <p:cNvPr id="18" name="Rounded Rectangle 17">
              <a:extLst>
                <a:ext uri="{FF2B5EF4-FFF2-40B4-BE49-F238E27FC236}">
                  <a16:creationId xmlns:a16="http://schemas.microsoft.com/office/drawing/2014/main" id="{A08B24BC-A398-B893-DF62-DD1258F3ED42}"/>
                </a:ext>
              </a:extLst>
            </p:cNvPr>
            <p:cNvSpPr/>
            <p:nvPr/>
          </p:nvSpPr>
          <p:spPr>
            <a:xfrm>
              <a:off x="1367113" y="1309549"/>
              <a:ext cx="4123479" cy="4738826"/>
            </a:xfrm>
            <a:prstGeom prst="roundRect">
              <a:avLst>
                <a:gd name="adj" fmla="val 12666"/>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9" name="TextBox 18">
              <a:extLst>
                <a:ext uri="{FF2B5EF4-FFF2-40B4-BE49-F238E27FC236}">
                  <a16:creationId xmlns:a16="http://schemas.microsoft.com/office/drawing/2014/main" id="{02381E3F-7417-1043-3EDD-0E0737F47BAD}"/>
                </a:ext>
              </a:extLst>
            </p:cNvPr>
            <p:cNvSpPr txBox="1"/>
            <p:nvPr/>
          </p:nvSpPr>
          <p:spPr>
            <a:xfrm>
              <a:off x="1636340" y="3720630"/>
              <a:ext cx="3688136"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prstClr val="white"/>
                </a:buClr>
                <a:buSzPct val="120000"/>
                <a:buFontTx/>
                <a:buNone/>
                <a:tabLst/>
                <a:defRPr/>
              </a:pPr>
              <a:r>
                <a:rPr kumimoji="0" lang="en-US" sz="2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Helvetica Neue"/>
                  <a:sym typeface="Helvetica Neue"/>
                </a:rPr>
                <a:t>Can you do me a small </a:t>
              </a:r>
              <a:r>
                <a:rPr kumimoji="0" lang="en-US" sz="2800" b="1" i="0" u="none" strike="noStrike" kern="0" cap="none" spc="0" normalizeH="0" baseline="0" noProof="0" dirty="0">
                  <a:ln>
                    <a:noFill/>
                  </a:ln>
                  <a:solidFill>
                    <a:srgbClr val="FFD700"/>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Helvetica Neue"/>
                  <a:sym typeface="Helvetica Neue"/>
                </a:rPr>
                <a:t>favor</a:t>
              </a:r>
              <a:r>
                <a:rPr kumimoji="0" lang="en-US" sz="2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Helvetica Neue"/>
                  <a:sym typeface="Helvetica Neue"/>
                </a:rPr>
                <a:t> and </a:t>
              </a:r>
              <a:r>
                <a:rPr kumimoji="0" lang="en-US" sz="2800" b="1" i="0" u="none" strike="noStrike" kern="0" cap="none" spc="0" normalizeH="0" baseline="0" noProof="0" dirty="0">
                  <a:ln>
                    <a:noFill/>
                  </a:ln>
                  <a:solidFill>
                    <a:srgbClr val="FFD700"/>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Helvetica Neue"/>
                  <a:sym typeface="Helvetica Neue"/>
                </a:rPr>
                <a:t>try</a:t>
              </a:r>
              <a:r>
                <a:rPr kumimoji="0" lang="en-US" sz="2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Helvetica Neue"/>
                  <a:sym typeface="Helvetica Neue"/>
                </a:rPr>
                <a:t> a service. I started a side business to </a:t>
              </a:r>
              <a:r>
                <a:rPr kumimoji="0" lang="en-US" sz="2800" b="1" i="0" u="none" strike="noStrike" kern="0" cap="none" spc="0" normalizeH="0" baseline="0" noProof="0" dirty="0">
                  <a:ln>
                    <a:noFill/>
                  </a:ln>
                  <a:solidFill>
                    <a:srgbClr val="FFD700"/>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Helvetica Neue"/>
                  <a:sym typeface="Helvetica Neue"/>
                </a:rPr>
                <a:t>get out of debt</a:t>
              </a:r>
              <a:r>
                <a:rPr kumimoji="0" lang="en-US" sz="2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Helvetica Neue"/>
                  <a:sym typeface="Helvetica Neue"/>
                </a:rPr>
                <a:t>. Can I count on your </a:t>
              </a:r>
              <a:r>
                <a:rPr kumimoji="0" lang="en-US" sz="2800" b="1" i="0" u="none" strike="noStrike" kern="0" cap="none" spc="0" normalizeH="0" baseline="0" noProof="0" dirty="0">
                  <a:ln>
                    <a:noFill/>
                  </a:ln>
                  <a:solidFill>
                    <a:srgbClr val="FFD700"/>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Helvetica Neue"/>
                  <a:sym typeface="Helvetica Neue"/>
                </a:rPr>
                <a:t>help</a:t>
              </a:r>
              <a:r>
                <a:rPr kumimoji="0" lang="en-US" sz="2800" b="0"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Helvetica Neue"/>
                  <a:sym typeface="Helvetica Neue"/>
                </a:rPr>
                <a:t>?</a:t>
              </a:r>
            </a:p>
          </p:txBody>
        </p:sp>
        <p:sp>
          <p:nvSpPr>
            <p:cNvPr id="20" name="TextBox 19">
              <a:extLst>
                <a:ext uri="{FF2B5EF4-FFF2-40B4-BE49-F238E27FC236}">
                  <a16:creationId xmlns:a16="http://schemas.microsoft.com/office/drawing/2014/main" id="{45E1FA30-F981-55E2-1ED0-0A1A54751001}"/>
                </a:ext>
              </a:extLst>
            </p:cNvPr>
            <p:cNvSpPr txBox="1"/>
            <p:nvPr/>
          </p:nvSpPr>
          <p:spPr>
            <a:xfrm>
              <a:off x="1367114" y="2530487"/>
              <a:ext cx="4123477" cy="110799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274C"/>
                  </a:solidFill>
                  <a:effectLst/>
                  <a:uLnTx/>
                  <a:uFillTx/>
                  <a:latin typeface="Roboto" panose="02000000000000000000" pitchFamily="2" charset="0"/>
                  <a:ea typeface="Roboto" panose="02000000000000000000" pitchFamily="2" charset="0"/>
                  <a:cs typeface="Calibri"/>
                  <a:sym typeface="Calibri"/>
                </a:rPr>
                <a:t>Friends and Family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1" i="0" u="none" strike="noStrike" kern="0" cap="none" spc="0" normalizeH="0" baseline="0" noProof="0" dirty="0">
                <a:ln>
                  <a:noFill/>
                </a:ln>
                <a:solidFill>
                  <a:srgbClr val="00274C"/>
                </a:solidFill>
                <a:effectLst/>
                <a:uLnTx/>
                <a:uFillTx/>
                <a:latin typeface="Roboto" panose="02000000000000000000" pitchFamily="2" charset="0"/>
                <a:ea typeface="Roboto" panose="02000000000000000000" pitchFamily="2" charset="0"/>
                <a:cs typeface="Calibri"/>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74C"/>
                  </a:solidFill>
                  <a:effectLst/>
                  <a:uLnTx/>
                  <a:uFillTx/>
                  <a:latin typeface="Roboto" panose="02000000000000000000" pitchFamily="2" charset="0"/>
                  <a:ea typeface="Roboto" panose="02000000000000000000" pitchFamily="2" charset="0"/>
                  <a:cs typeface="Calibri"/>
                  <a:sym typeface="Calibri"/>
                </a:rPr>
                <a:t>Favor-Why-Help-Try</a:t>
              </a:r>
              <a:endParaRPr kumimoji="0" lang="en-US" sz="1800" b="1" i="0" u="none" strike="noStrike" kern="0" cap="none" spc="0" normalizeH="0" baseline="0" noProof="0" dirty="0">
                <a:ln>
                  <a:noFill/>
                </a:ln>
                <a:solidFill>
                  <a:srgbClr val="00274C"/>
                </a:solidFill>
                <a:effectLst/>
                <a:uLnTx/>
                <a:uFillTx/>
                <a:latin typeface="Roboto" panose="02000000000000000000" pitchFamily="2" charset="0"/>
                <a:ea typeface="Roboto" panose="02000000000000000000" pitchFamily="2" charset="0"/>
                <a:cs typeface="Calibri"/>
                <a:sym typeface="Calibri"/>
              </a:endParaRPr>
            </a:p>
          </p:txBody>
        </p:sp>
      </p:grpSp>
      <p:pic>
        <p:nvPicPr>
          <p:cNvPr id="21" name="Picture 20" descr="A person talking on a cell phone&#10;&#10;Description automatically generated">
            <a:extLst>
              <a:ext uri="{FF2B5EF4-FFF2-40B4-BE49-F238E27FC236}">
                <a16:creationId xmlns:a16="http://schemas.microsoft.com/office/drawing/2014/main" id="{77BB97EC-BED4-844B-660A-C062896A07E6}"/>
              </a:ext>
            </a:extLst>
          </p:cNvPr>
          <p:cNvPicPr>
            <a:picLocks noChangeAspect="1"/>
          </p:cNvPicPr>
          <p:nvPr/>
        </p:nvPicPr>
        <p:blipFill rotWithShape="1">
          <a:blip r:embed="rId2">
            <a:alphaModFix amt="87000"/>
          </a:blip>
          <a:srcRect l="6845" r="54470" b="1083"/>
          <a:stretch/>
        </p:blipFill>
        <p:spPr>
          <a:xfrm>
            <a:off x="7423230" y="0"/>
            <a:ext cx="4768770" cy="6858000"/>
          </a:xfrm>
          <a:prstGeom prst="rect">
            <a:avLst/>
          </a:prstGeom>
        </p:spPr>
      </p:pic>
      <p:sp>
        <p:nvSpPr>
          <p:cNvPr id="22" name="Oval 21">
            <a:extLst>
              <a:ext uri="{FF2B5EF4-FFF2-40B4-BE49-F238E27FC236}">
                <a16:creationId xmlns:a16="http://schemas.microsoft.com/office/drawing/2014/main" id="{F66BD97D-429C-5AB4-7D2C-41C92EC88D6D}"/>
              </a:ext>
            </a:extLst>
          </p:cNvPr>
          <p:cNvSpPr/>
          <p:nvPr/>
        </p:nvSpPr>
        <p:spPr>
          <a:xfrm>
            <a:off x="5685125" y="1712904"/>
            <a:ext cx="1614633" cy="1614633"/>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E2D52"/>
                </a:solidFill>
                <a:effectLst/>
                <a:uLnTx/>
                <a:uFillTx/>
                <a:latin typeface="Roboto" panose="02000000000000000000" pitchFamily="2" charset="0"/>
                <a:ea typeface="Roboto" panose="02000000000000000000" pitchFamily="2" charset="0"/>
                <a:cs typeface="+mn-cs"/>
              </a:rPr>
              <a:t>Favor</a:t>
            </a:r>
          </a:p>
        </p:txBody>
      </p:sp>
      <p:sp>
        <p:nvSpPr>
          <p:cNvPr id="23" name="Oval 22">
            <a:extLst>
              <a:ext uri="{FF2B5EF4-FFF2-40B4-BE49-F238E27FC236}">
                <a16:creationId xmlns:a16="http://schemas.microsoft.com/office/drawing/2014/main" id="{296979AE-3D2E-6F3C-98F9-7E7CBA73E681}"/>
              </a:ext>
            </a:extLst>
          </p:cNvPr>
          <p:cNvSpPr/>
          <p:nvPr/>
        </p:nvSpPr>
        <p:spPr>
          <a:xfrm>
            <a:off x="7629381" y="1712904"/>
            <a:ext cx="1614633" cy="1614633"/>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E2D52"/>
                </a:solidFill>
                <a:effectLst/>
                <a:uLnTx/>
                <a:uFillTx/>
                <a:latin typeface="Roboto" panose="02000000000000000000" pitchFamily="2" charset="0"/>
                <a:ea typeface="Roboto" panose="02000000000000000000" pitchFamily="2" charset="0"/>
                <a:cs typeface="+mn-cs"/>
              </a:rPr>
              <a:t>Why</a:t>
            </a:r>
          </a:p>
        </p:txBody>
      </p:sp>
      <p:sp>
        <p:nvSpPr>
          <p:cNvPr id="25" name="Oval 24">
            <a:extLst>
              <a:ext uri="{FF2B5EF4-FFF2-40B4-BE49-F238E27FC236}">
                <a16:creationId xmlns:a16="http://schemas.microsoft.com/office/drawing/2014/main" id="{B924F9C1-59BC-DC25-4D07-9E61FC899118}"/>
              </a:ext>
            </a:extLst>
          </p:cNvPr>
          <p:cNvSpPr/>
          <p:nvPr/>
        </p:nvSpPr>
        <p:spPr>
          <a:xfrm>
            <a:off x="5685126" y="3788201"/>
            <a:ext cx="1614633" cy="1614633"/>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E2D52"/>
                </a:solidFill>
                <a:effectLst/>
                <a:uLnTx/>
                <a:uFillTx/>
                <a:latin typeface="Roboto" panose="02000000000000000000" pitchFamily="2" charset="0"/>
                <a:ea typeface="Roboto" panose="02000000000000000000" pitchFamily="2" charset="0"/>
                <a:cs typeface="+mn-cs"/>
              </a:rPr>
              <a:t>Help</a:t>
            </a:r>
          </a:p>
        </p:txBody>
      </p:sp>
      <p:sp>
        <p:nvSpPr>
          <p:cNvPr id="26" name="Oval 25">
            <a:extLst>
              <a:ext uri="{FF2B5EF4-FFF2-40B4-BE49-F238E27FC236}">
                <a16:creationId xmlns:a16="http://schemas.microsoft.com/office/drawing/2014/main" id="{E4CCFAA8-5E27-F620-7C68-DF7BB68DB15A}"/>
              </a:ext>
            </a:extLst>
          </p:cNvPr>
          <p:cNvSpPr/>
          <p:nvPr/>
        </p:nvSpPr>
        <p:spPr>
          <a:xfrm>
            <a:off x="7629381" y="3788200"/>
            <a:ext cx="1614633" cy="1614633"/>
          </a:xfrm>
          <a:prstGeom prst="ellipse">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E2D52"/>
                </a:solidFill>
                <a:effectLst/>
                <a:uLnTx/>
                <a:uFillTx/>
                <a:latin typeface="Roboto" panose="02000000000000000000" pitchFamily="2" charset="0"/>
                <a:ea typeface="Roboto" panose="02000000000000000000" pitchFamily="2" charset="0"/>
                <a:cs typeface="+mn-cs"/>
              </a:rPr>
              <a:t>Try</a:t>
            </a:r>
          </a:p>
        </p:txBody>
      </p:sp>
      <p:sp>
        <p:nvSpPr>
          <p:cNvPr id="27" name="TextBox 26">
            <a:extLst>
              <a:ext uri="{FF2B5EF4-FFF2-40B4-BE49-F238E27FC236}">
                <a16:creationId xmlns:a16="http://schemas.microsoft.com/office/drawing/2014/main" id="{3C2D910C-C37B-E1E2-B71A-11E9DF52CDEA}"/>
              </a:ext>
            </a:extLst>
          </p:cNvPr>
          <p:cNvSpPr txBox="1"/>
          <p:nvPr/>
        </p:nvSpPr>
        <p:spPr>
          <a:xfrm>
            <a:off x="0" y="419450"/>
            <a:ext cx="1223887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Helvetica Neue"/>
                <a:sym typeface="Helvetica Neue"/>
              </a:rPr>
              <a:t>How to Get Additional Customers…</a:t>
            </a:r>
            <a:endParaRPr kumimoji="0" lang="en-US" sz="320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Arial"/>
              <a:sym typeface="Arial"/>
            </a:endParaRPr>
          </a:p>
        </p:txBody>
      </p:sp>
      <p:pic>
        <p:nvPicPr>
          <p:cNvPr id="28" name="Picture 27">
            <a:extLst>
              <a:ext uri="{FF2B5EF4-FFF2-40B4-BE49-F238E27FC236}">
                <a16:creationId xmlns:a16="http://schemas.microsoft.com/office/drawing/2014/main" id="{AE14B32E-2AD3-9745-D10B-E78231A81CC5}"/>
              </a:ext>
            </a:extLst>
          </p:cNvPr>
          <p:cNvPicPr>
            <a:picLocks noChangeAspect="1"/>
          </p:cNvPicPr>
          <p:nvPr/>
        </p:nvPicPr>
        <p:blipFill>
          <a:blip r:embed="rId3"/>
          <a:srcRect t="14626" b="14626"/>
          <a:stretch/>
        </p:blipFill>
        <p:spPr>
          <a:xfrm>
            <a:off x="10115455" y="6438549"/>
            <a:ext cx="1920246" cy="274320"/>
          </a:xfrm>
          <a:prstGeom prst="rect">
            <a:avLst/>
          </a:prstGeom>
        </p:spPr>
      </p:pic>
      <p:pic>
        <p:nvPicPr>
          <p:cNvPr id="29" name="Picture 28">
            <a:extLst>
              <a:ext uri="{FF2B5EF4-FFF2-40B4-BE49-F238E27FC236}">
                <a16:creationId xmlns:a16="http://schemas.microsoft.com/office/drawing/2014/main" id="{584320CC-913C-8B38-6BA5-F1341866875A}"/>
              </a:ext>
            </a:extLst>
          </p:cNvPr>
          <p:cNvPicPr>
            <a:picLocks noChangeAspect="1"/>
          </p:cNvPicPr>
          <p:nvPr/>
        </p:nvPicPr>
        <p:blipFill>
          <a:blip r:embed="rId4"/>
          <a:srcRect/>
          <a:stretch/>
        </p:blipFill>
        <p:spPr>
          <a:xfrm>
            <a:off x="10038299" y="6139846"/>
            <a:ext cx="2080723" cy="378618"/>
          </a:xfrm>
          <a:prstGeom prst="rect">
            <a:avLst/>
          </a:prstGeom>
        </p:spPr>
      </p:pic>
      <p:sp>
        <p:nvSpPr>
          <p:cNvPr id="30" name="TextBox 29">
            <a:extLst>
              <a:ext uri="{FF2B5EF4-FFF2-40B4-BE49-F238E27FC236}">
                <a16:creationId xmlns:a16="http://schemas.microsoft.com/office/drawing/2014/main" id="{B2AE6E99-4C09-961D-706F-617FB4FFCE74}"/>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alibri" panose="020F0502020204030204"/>
                <a:ea typeface="Roboto" panose="02000000000000000000" pitchFamily="2" charset="0"/>
                <a:cs typeface="Calibri Light" panose="020F0302020204030204" pitchFamily="34" charset="0"/>
              </a:rPr>
              <a:t>LegacyPartners.biz</a:t>
            </a:r>
            <a:endParaRPr kumimoji="0" lang="en-US" sz="1800" b="0" i="1"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alibri" panose="020F0502020204030204"/>
                <a:ea typeface="Roboto" panose="02000000000000000000" pitchFamily="2" charset="0"/>
                <a:cs typeface="Calibri Light" panose="020F0302020204030204" pitchFamily="34" charset="0"/>
              </a:rPr>
              <a:t>TheSVPSystem.com</a:t>
            </a:r>
            <a:endParaRPr kumimoji="0" lang="en-US" sz="1800" b="0" i="1" u="none" strike="noStrike" kern="1200" cap="none" spc="0" normalizeH="0" baseline="0" noProof="0" dirty="0">
              <a:ln>
                <a:noFill/>
              </a:ln>
              <a:solidFill>
                <a:prstClr val="white"/>
              </a:solidFill>
              <a:effectLst/>
              <a:uLnTx/>
              <a:uFillTx/>
              <a:latin typeface="Calibri" panose="020F0502020204030204"/>
              <a:ea typeface="Roboto"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188317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9"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par>
                                <p:cTn id="13" presetID="9" presetClass="entr" presetSubtype="0" fill="hold" grpId="0" nodeType="withEffect">
                                  <p:stCondLst>
                                    <p:cond delay="25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par>
                                <p:cTn id="16" presetID="9" presetClass="entr" presetSubtype="0" fill="hold" grpId="0" nodeType="withEffect">
                                  <p:stCondLst>
                                    <p:cond delay="500"/>
                                  </p:stCondLst>
                                  <p:childTnLst>
                                    <p:set>
                                      <p:cBhvr>
                                        <p:cTn id="17" dur="1" fill="hold">
                                          <p:stCondLst>
                                            <p:cond delay="0"/>
                                          </p:stCondLst>
                                        </p:cTn>
                                        <p:tgtEl>
                                          <p:spTgt spid="25"/>
                                        </p:tgtEl>
                                        <p:attrNameLst>
                                          <p:attrName>style.visibility</p:attrName>
                                        </p:attrNameLst>
                                      </p:cBhvr>
                                      <p:to>
                                        <p:strVal val="visible"/>
                                      </p:to>
                                    </p:set>
                                    <p:animEffect transition="in" filter="dissolve">
                                      <p:cBhvr>
                                        <p:cTn id="18" dur="500"/>
                                        <p:tgtEl>
                                          <p:spTgt spid="25"/>
                                        </p:tgtEl>
                                      </p:cBhvr>
                                    </p:animEffect>
                                  </p:childTnLst>
                                </p:cTn>
                              </p:par>
                              <p:par>
                                <p:cTn id="19" presetID="9" presetClass="entr" presetSubtype="0" fill="hold" grpId="0" nodeType="withEffect">
                                  <p:stCondLst>
                                    <p:cond delay="750"/>
                                  </p:stCondLst>
                                  <p:childTnLst>
                                    <p:set>
                                      <p:cBhvr>
                                        <p:cTn id="20" dur="1" fill="hold">
                                          <p:stCondLst>
                                            <p:cond delay="0"/>
                                          </p:stCondLst>
                                        </p:cTn>
                                        <p:tgtEl>
                                          <p:spTgt spid="26"/>
                                        </p:tgtEl>
                                        <p:attrNameLst>
                                          <p:attrName>style.visibility</p:attrName>
                                        </p:attrNameLst>
                                      </p:cBhvr>
                                      <p:to>
                                        <p:strVal val="visible"/>
                                      </p:to>
                                    </p:set>
                                    <p:animEffect transition="in" filter="dissolv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87000">
              <a:schemeClr val="accent3"/>
            </a:gs>
          </a:gsLst>
          <a:lin ang="2700000" scaled="1"/>
          <a:tileRect/>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69D31F-1A78-B4E0-B6A6-9943139AA2E9}"/>
              </a:ext>
            </a:extLst>
          </p:cNvPr>
          <p:cNvSpPr txBox="1"/>
          <p:nvPr/>
        </p:nvSpPr>
        <p:spPr>
          <a:xfrm>
            <a:off x="555770" y="2357857"/>
            <a:ext cx="4607058" cy="2613023"/>
          </a:xfrm>
          <a:prstGeom prst="rect">
            <a:avLst/>
          </a:prstGeom>
          <a:noFill/>
        </p:spPr>
        <p:txBody>
          <a:bodyPr wrap="square">
            <a:spAutoFit/>
          </a:bodyPr>
          <a:lstStyle/>
          <a:p>
            <a:pPr marL="11113" marR="0" lvl="0" indent="0" algn="ctr" defTabSz="914400" rtl="0" eaLnBrk="1" fontAlgn="auto" latinLnBrk="0" hangingPunct="1">
              <a:lnSpc>
                <a:spcPct val="90000"/>
              </a:lnSpc>
              <a:spcBef>
                <a:spcPts val="0"/>
              </a:spcBef>
              <a:spcAft>
                <a:spcPts val="0"/>
              </a:spcAft>
              <a:buClr>
                <a:prstClr val="white"/>
              </a:buClr>
              <a:buSzPct val="100000"/>
              <a:buFontTx/>
              <a:buNone/>
              <a:tabLst/>
              <a:defRPr/>
            </a:pPr>
            <a:r>
              <a:rPr kumimoji="0" lang="en-US" sz="3200" b="1" i="0" u="none" strike="noStrike" kern="1200" cap="none" spc="0" normalizeH="0" baseline="0" noProof="0" dirty="0">
                <a:ln>
                  <a:noFill/>
                </a:ln>
                <a:solidFill>
                  <a:srgbClr val="FFD700"/>
                </a:solidFill>
                <a:effectLst/>
                <a:uLnTx/>
                <a:uFillTx/>
                <a:latin typeface="Roboto" panose="02000000000000000000" pitchFamily="2" charset="0"/>
                <a:ea typeface="Roboto" panose="02000000000000000000" pitchFamily="2" charset="0"/>
                <a:cs typeface="+mn-cs"/>
              </a:rPr>
              <a:t>Go to:</a:t>
            </a:r>
          </a:p>
          <a:p>
            <a:pPr marL="11113" marR="0" lvl="0" indent="0" algn="ctr" defTabSz="914400" rtl="0" eaLnBrk="1" fontAlgn="auto" latinLnBrk="0" hangingPunct="1">
              <a:lnSpc>
                <a:spcPct val="90000"/>
              </a:lnSpc>
              <a:spcBef>
                <a:spcPts val="0"/>
              </a:spcBef>
              <a:spcAft>
                <a:spcPts val="0"/>
              </a:spcAft>
              <a:buClr>
                <a:prstClr val="white"/>
              </a:buClr>
              <a:buSzPct val="100000"/>
              <a:buFontTx/>
              <a:buNone/>
              <a:tabLst/>
              <a:defRPr/>
            </a:pPr>
            <a:r>
              <a:rPr kumimoji="0" lang="en-US" sz="3200" b="1" i="0" u="none" strike="noStrike" kern="1200" cap="none" spc="0" normalizeH="0" baseline="0" noProof="0" dirty="0" err="1">
                <a:ln>
                  <a:noFill/>
                </a:ln>
                <a:solidFill>
                  <a:srgbClr val="FFD700"/>
                </a:solidFill>
                <a:effectLst/>
                <a:uLnTx/>
                <a:uFillTx/>
                <a:latin typeface="Roboto" panose="02000000000000000000" pitchFamily="2" charset="0"/>
                <a:ea typeface="Roboto" panose="02000000000000000000" pitchFamily="2" charset="0"/>
                <a:cs typeface="+mn-cs"/>
              </a:rPr>
              <a:t>LegacyPartners.biz</a:t>
            </a:r>
            <a:r>
              <a:rPr kumimoji="0" lang="en-US" sz="3200" b="1" i="0" u="none" strike="noStrike" kern="1200" cap="none" spc="0" normalizeH="0" baseline="0" noProof="0" dirty="0">
                <a:ln>
                  <a:noFill/>
                </a:ln>
                <a:solidFill>
                  <a:srgbClr val="FFD700"/>
                </a:solidFill>
                <a:effectLst/>
                <a:uLnTx/>
                <a:uFillTx/>
                <a:latin typeface="Roboto" panose="02000000000000000000" pitchFamily="2" charset="0"/>
                <a:ea typeface="Roboto" panose="02000000000000000000" pitchFamily="2" charset="0"/>
                <a:cs typeface="+mn-cs"/>
              </a:rPr>
              <a:t> &gt; Training &gt; New IBO &gt; Get Set Up</a:t>
            </a:r>
          </a:p>
          <a:p>
            <a:pPr marL="11113" marR="0" lvl="0" indent="0" algn="ctr" defTabSz="914400" rtl="0" eaLnBrk="1" fontAlgn="auto" latinLnBrk="0" hangingPunct="1">
              <a:lnSpc>
                <a:spcPct val="90000"/>
              </a:lnSpc>
              <a:spcBef>
                <a:spcPts val="0"/>
              </a:spcBef>
              <a:spcAft>
                <a:spcPts val="0"/>
              </a:spcAft>
              <a:buClr>
                <a:prstClr val="white"/>
              </a:buClr>
              <a:buSzPct val="100000"/>
              <a:buFontTx/>
              <a:buNone/>
              <a:tabLst/>
              <a:defRPr/>
            </a:pPr>
            <a:endParaRPr kumimoji="0" lang="en-US" sz="1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a:p>
            <a:pPr marL="11113" marR="0" lvl="0" indent="0" algn="ctr" defTabSz="914400" rtl="0" eaLnBrk="1" fontAlgn="auto" latinLnBrk="0" hangingPunct="1">
              <a:lnSpc>
                <a:spcPct val="90000"/>
              </a:lnSpc>
              <a:spcBef>
                <a:spcPts val="0"/>
              </a:spcBef>
              <a:spcAft>
                <a:spcPts val="0"/>
              </a:spcAft>
              <a:buClr>
                <a:prstClr val="white"/>
              </a:buClr>
              <a:buSzPct val="100000"/>
              <a:buFontTx/>
              <a:buNone/>
              <a:tabLst/>
              <a:defRPr/>
            </a:pPr>
            <a:r>
              <a:rPr kumimoji="0" lang="en-US" sz="20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Scroll to “Become Impact Accredited” and “Become Energy Accredited”</a:t>
            </a:r>
            <a:endParaRPr kumimoji="0" lang="en-US" sz="200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4" name="TextBox 13">
            <a:extLst>
              <a:ext uri="{FF2B5EF4-FFF2-40B4-BE49-F238E27FC236}">
                <a16:creationId xmlns:a16="http://schemas.microsoft.com/office/drawing/2014/main" id="{B9A64D2D-E5F7-114F-2A2A-A6FADFD21B68}"/>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4400" b="1" i="0"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Helvetica Neue"/>
                <a:sym typeface="Helvetica Neue"/>
              </a:rPr>
              <a:t>Become Impact &amp; Energy Accredited</a:t>
            </a:r>
            <a:endParaRPr kumimoji="0" lang="en-US" sz="4400" b="0" i="0" u="none" strike="noStrike" kern="0" cap="none" spc="0" normalizeH="0" baseline="0" noProof="0" dirty="0">
              <a:ln>
                <a:noFill/>
              </a:ln>
              <a:solidFill>
                <a:srgbClr val="000000"/>
              </a:solidFill>
              <a:effectLst>
                <a:outerShdw blurRad="50800" dist="38100" dir="2700000" algn="tl" rotWithShape="0">
                  <a:prstClr val="black">
                    <a:alpha val="40000"/>
                  </a:prstClr>
                </a:outerShdw>
              </a:effectLst>
              <a:uLnTx/>
              <a:uFillTx/>
              <a:latin typeface="Roboto" panose="02000000000000000000" pitchFamily="2" charset="0"/>
              <a:ea typeface="Roboto" panose="02000000000000000000" pitchFamily="2" charset="0"/>
              <a:cs typeface="Arial"/>
              <a:sym typeface="Arial"/>
            </a:endParaRPr>
          </a:p>
        </p:txBody>
      </p:sp>
      <p:pic>
        <p:nvPicPr>
          <p:cNvPr id="19" name="Picture 18">
            <a:extLst>
              <a:ext uri="{FF2B5EF4-FFF2-40B4-BE49-F238E27FC236}">
                <a16:creationId xmlns:a16="http://schemas.microsoft.com/office/drawing/2014/main" id="{78905DC3-D045-5504-F286-E71FCB6F0C0A}"/>
              </a:ext>
            </a:extLst>
          </p:cNvPr>
          <p:cNvPicPr>
            <a:picLocks noChangeAspect="1"/>
          </p:cNvPicPr>
          <p:nvPr/>
        </p:nvPicPr>
        <p:blipFill>
          <a:blip r:embed="rId2"/>
          <a:srcRect t="14626" b="14626"/>
          <a:stretch/>
        </p:blipFill>
        <p:spPr>
          <a:xfrm>
            <a:off x="10115455" y="6438549"/>
            <a:ext cx="1920246" cy="274320"/>
          </a:xfrm>
          <a:prstGeom prst="rect">
            <a:avLst/>
          </a:prstGeom>
        </p:spPr>
      </p:pic>
      <p:pic>
        <p:nvPicPr>
          <p:cNvPr id="20" name="Picture 19">
            <a:extLst>
              <a:ext uri="{FF2B5EF4-FFF2-40B4-BE49-F238E27FC236}">
                <a16:creationId xmlns:a16="http://schemas.microsoft.com/office/drawing/2014/main" id="{804005B4-454F-694F-6B8E-A8C529A64B40}"/>
              </a:ext>
            </a:extLst>
          </p:cNvPr>
          <p:cNvPicPr>
            <a:picLocks noChangeAspect="1"/>
          </p:cNvPicPr>
          <p:nvPr/>
        </p:nvPicPr>
        <p:blipFill>
          <a:blip r:embed="rId3"/>
          <a:srcRect/>
          <a:stretch/>
        </p:blipFill>
        <p:spPr>
          <a:xfrm>
            <a:off x="10038298" y="6139846"/>
            <a:ext cx="2080726" cy="378618"/>
          </a:xfrm>
          <a:prstGeom prst="rect">
            <a:avLst/>
          </a:prstGeom>
        </p:spPr>
      </p:pic>
      <p:sp>
        <p:nvSpPr>
          <p:cNvPr id="21" name="TextBox 20">
            <a:extLst>
              <a:ext uri="{FF2B5EF4-FFF2-40B4-BE49-F238E27FC236}">
                <a16:creationId xmlns:a16="http://schemas.microsoft.com/office/drawing/2014/main" id="{82E29CCA-94BD-FABF-4A62-BBE18400F062}"/>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LegacyPartners.biz</a:t>
            </a:r>
            <a:endParaRPr kumimoji="0" lang="en-US" sz="1800" b="0" i="1"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alibri Light" panose="020F0302020204030204" pitchFamily="34" charset="0"/>
                <a:ea typeface="+mn-ea"/>
                <a:cs typeface="Calibri Light" panose="020F0302020204030204" pitchFamily="34" charset="0"/>
              </a:rPr>
              <a:t>TheSVPSystem.com</a:t>
            </a:r>
            <a:endParaRPr kumimoji="0" lang="en-US" sz="1800" b="0" i="1"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pic>
        <p:nvPicPr>
          <p:cNvPr id="3" name="Picture 2">
            <a:extLst>
              <a:ext uri="{FF2B5EF4-FFF2-40B4-BE49-F238E27FC236}">
                <a16:creationId xmlns:a16="http://schemas.microsoft.com/office/drawing/2014/main" id="{C7C199DC-C3A3-C3DA-2762-6C6D7EAF5877}"/>
              </a:ext>
            </a:extLst>
          </p:cNvPr>
          <p:cNvPicPr>
            <a:picLocks noChangeAspect="1"/>
          </p:cNvPicPr>
          <p:nvPr/>
        </p:nvPicPr>
        <p:blipFill rotWithShape="1">
          <a:blip r:embed="rId4"/>
          <a:srcRect l="3469" t="11358" r="4489" b="35914"/>
          <a:stretch/>
        </p:blipFill>
        <p:spPr>
          <a:xfrm>
            <a:off x="6271142" y="1289764"/>
            <a:ext cx="4688900" cy="1748642"/>
          </a:xfrm>
          <a:prstGeom prst="rect">
            <a:avLst/>
          </a:prstGeom>
        </p:spPr>
      </p:pic>
      <p:pic>
        <p:nvPicPr>
          <p:cNvPr id="2" name="Picture 1">
            <a:extLst>
              <a:ext uri="{FF2B5EF4-FFF2-40B4-BE49-F238E27FC236}">
                <a16:creationId xmlns:a16="http://schemas.microsoft.com/office/drawing/2014/main" id="{F302662D-DB73-C094-8E29-792D88005DA2}"/>
              </a:ext>
            </a:extLst>
          </p:cNvPr>
          <p:cNvPicPr>
            <a:picLocks noChangeAspect="1"/>
          </p:cNvPicPr>
          <p:nvPr/>
        </p:nvPicPr>
        <p:blipFill rotWithShape="1">
          <a:blip r:embed="rId5"/>
          <a:srcRect l="3340" t="11451" r="4618" b="7332"/>
          <a:stretch/>
        </p:blipFill>
        <p:spPr>
          <a:xfrm>
            <a:off x="6269140" y="3319932"/>
            <a:ext cx="4690902" cy="2694623"/>
          </a:xfrm>
          <a:prstGeom prst="rect">
            <a:avLst/>
          </a:prstGeom>
        </p:spPr>
      </p:pic>
      <p:sp>
        <p:nvSpPr>
          <p:cNvPr id="15" name="Rectangle 14">
            <a:extLst>
              <a:ext uri="{FF2B5EF4-FFF2-40B4-BE49-F238E27FC236}">
                <a16:creationId xmlns:a16="http://schemas.microsoft.com/office/drawing/2014/main" id="{90A24A65-EF5B-E799-8A08-519F9057DDC1}"/>
              </a:ext>
            </a:extLst>
          </p:cNvPr>
          <p:cNvSpPr/>
          <p:nvPr/>
        </p:nvSpPr>
        <p:spPr>
          <a:xfrm>
            <a:off x="8866895" y="1188891"/>
            <a:ext cx="1730388" cy="1124003"/>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ght Arrow 16">
            <a:extLst>
              <a:ext uri="{FF2B5EF4-FFF2-40B4-BE49-F238E27FC236}">
                <a16:creationId xmlns:a16="http://schemas.microsoft.com/office/drawing/2014/main" id="{8B0DFB83-73BC-E715-398A-9D394D18F23D}"/>
              </a:ext>
            </a:extLst>
          </p:cNvPr>
          <p:cNvSpPr/>
          <p:nvPr/>
        </p:nvSpPr>
        <p:spPr>
          <a:xfrm>
            <a:off x="5585830" y="1797179"/>
            <a:ext cx="2955742" cy="318949"/>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A48FB365-F723-D13C-EB5E-38E66FC76604}"/>
              </a:ext>
            </a:extLst>
          </p:cNvPr>
          <p:cNvSpPr/>
          <p:nvPr/>
        </p:nvSpPr>
        <p:spPr>
          <a:xfrm>
            <a:off x="5585830" y="4587055"/>
            <a:ext cx="3493624" cy="318949"/>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ight Arrow 3">
            <a:extLst>
              <a:ext uri="{FF2B5EF4-FFF2-40B4-BE49-F238E27FC236}">
                <a16:creationId xmlns:a16="http://schemas.microsoft.com/office/drawing/2014/main" id="{7A73717F-4AFF-83CE-3135-FA7EEDCD6CC0}"/>
              </a:ext>
            </a:extLst>
          </p:cNvPr>
          <p:cNvSpPr/>
          <p:nvPr/>
        </p:nvSpPr>
        <p:spPr>
          <a:xfrm>
            <a:off x="5585830" y="5466819"/>
            <a:ext cx="3493624" cy="318949"/>
          </a:xfrm>
          <a:prstGeom prst="rightArrow">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98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heel(1)">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B736E84-3EE6-B532-682B-BDAF78EC72FA}"/>
              </a:ext>
            </a:extLst>
          </p:cNvPr>
          <p:cNvSpPr txBox="1"/>
          <p:nvPr/>
        </p:nvSpPr>
        <p:spPr>
          <a:xfrm>
            <a:off x="6095999" y="2704573"/>
            <a:ext cx="60960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8800" b="1" i="0" u="none" strike="noStrike" kern="0" cap="none" spc="0" normalizeH="0" baseline="0" noProof="0" dirty="0">
                <a:ln>
                  <a:noFill/>
                </a:ln>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outerShdw blurRad="50800" dist="38100" dir="2700000" algn="tl" rotWithShape="0">
                    <a:prstClr val="black">
                      <a:alpha val="40000"/>
                    </a:prstClr>
                  </a:outerShdw>
                </a:effectLst>
                <a:uLnTx/>
                <a:uFillTx/>
                <a:latin typeface="Helvetica Neue"/>
                <a:ea typeface="Helvetica Neue"/>
                <a:cs typeface="Helvetica Neue"/>
                <a:sym typeface="Helvetica Neue"/>
              </a:rPr>
              <a:t>MINDSET</a:t>
            </a:r>
          </a:p>
        </p:txBody>
      </p:sp>
      <p:pic>
        <p:nvPicPr>
          <p:cNvPr id="9" name="Picture 8" descr="A person sitting on a chair in front of a crowd&#10;&#10;Description automatically generated">
            <a:extLst>
              <a:ext uri="{FF2B5EF4-FFF2-40B4-BE49-F238E27FC236}">
                <a16:creationId xmlns:a16="http://schemas.microsoft.com/office/drawing/2014/main" id="{F3B37C3B-7E6C-C65C-F195-DB104A5895C5}"/>
              </a:ext>
            </a:extLst>
          </p:cNvPr>
          <p:cNvPicPr>
            <a:picLocks noChangeAspect="1"/>
          </p:cNvPicPr>
          <p:nvPr/>
        </p:nvPicPr>
        <p:blipFill rotWithShape="1">
          <a:blip r:embed="rId2"/>
          <a:srcRect l="39026" t="10613" r="28651" b="28175"/>
          <a:stretch/>
        </p:blipFill>
        <p:spPr>
          <a:xfrm>
            <a:off x="0" y="0"/>
            <a:ext cx="6096000" cy="6858001"/>
          </a:xfrm>
          <a:prstGeom prst="rect">
            <a:avLst/>
          </a:prstGeom>
        </p:spPr>
      </p:pic>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2" name="Picture 1">
            <a:extLst>
              <a:ext uri="{FF2B5EF4-FFF2-40B4-BE49-F238E27FC236}">
                <a16:creationId xmlns:a16="http://schemas.microsoft.com/office/drawing/2014/main" id="{54E0FD7A-A396-29B8-649A-BB826CB227CA}"/>
              </a:ext>
            </a:extLst>
          </p:cNvPr>
          <p:cNvPicPr>
            <a:picLocks noChangeAspect="1"/>
          </p:cNvPicPr>
          <p:nvPr/>
        </p:nvPicPr>
        <p:blipFill rotWithShape="1">
          <a:blip r:embed="rId4"/>
          <a:srcRect l="-3732" r="-8168"/>
          <a:stretch/>
        </p:blipFill>
        <p:spPr>
          <a:xfrm>
            <a:off x="10038299" y="6438550"/>
            <a:ext cx="2067322" cy="245835"/>
          </a:xfrm>
          <a:prstGeom prst="rect">
            <a:avLst/>
          </a:prstGeom>
        </p:spPr>
      </p:pic>
      <p:pic>
        <p:nvPicPr>
          <p:cNvPr id="7" name="Picture 6">
            <a:extLst>
              <a:ext uri="{FF2B5EF4-FFF2-40B4-BE49-F238E27FC236}">
                <a16:creationId xmlns:a16="http://schemas.microsoft.com/office/drawing/2014/main" id="{3FCD525F-16D4-C35F-F681-0CB761019521}"/>
              </a:ext>
            </a:extLst>
          </p:cNvPr>
          <p:cNvPicPr>
            <a:picLocks noChangeAspect="1"/>
          </p:cNvPicPr>
          <p:nvPr/>
        </p:nvPicPr>
        <p:blipFill>
          <a:blip r:embed="rId5"/>
          <a:srcRect/>
          <a:stretch/>
        </p:blipFill>
        <p:spPr>
          <a:xfrm>
            <a:off x="10038299" y="6145009"/>
            <a:ext cx="2067322" cy="288376"/>
          </a:xfrm>
          <a:prstGeom prst="rect">
            <a:avLst/>
          </a:prstGeom>
        </p:spPr>
      </p:pic>
      <p:sp>
        <p:nvSpPr>
          <p:cNvPr id="10" name="TextBox 9">
            <a:extLst>
              <a:ext uri="{FF2B5EF4-FFF2-40B4-BE49-F238E27FC236}">
                <a16:creationId xmlns:a16="http://schemas.microsoft.com/office/drawing/2014/main" id="{070FDE0C-54F3-E9B8-23F0-9B60660309DE}"/>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LegacyPartners.biz</a:t>
            </a:r>
            <a:endParaRPr kumimoji="0" lang="en-US" sz="1800"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TheSVPSystem.com</a:t>
            </a:r>
            <a:endParaRPr kumimoji="0" lang="en-US" sz="1800"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74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2"/>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2" name="TextBox 1">
            <a:extLst>
              <a:ext uri="{FF2B5EF4-FFF2-40B4-BE49-F238E27FC236}">
                <a16:creationId xmlns:a16="http://schemas.microsoft.com/office/drawing/2014/main" id="{D42FADFB-BF9D-002D-1E60-B089857A16E9}"/>
              </a:ext>
            </a:extLst>
          </p:cNvPr>
          <p:cNvSpPr txBox="1"/>
          <p:nvPr/>
        </p:nvSpPr>
        <p:spPr>
          <a:xfrm>
            <a:off x="4351863" y="258234"/>
            <a:ext cx="784013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1"/>
                </a:solidFill>
                <a:uLnTx/>
                <a:uFillTx/>
                <a:latin typeface="Calibri" panose="020F0502020204030204"/>
                <a:ea typeface="+mn-ea"/>
                <a:cs typeface="+mn-cs"/>
              </a:rPr>
              <a:t>BE A PROFESSIONAL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glow rad="63500">
                  <a:srgbClr val="ED7D31">
                    <a:satMod val="175000"/>
                    <a:alpha val="40000"/>
                  </a:srgbClr>
                </a:glow>
                <a:outerShdw blurRad="50800" dist="38100" dir="2700000" algn="tl" rotWithShape="0">
                  <a:prstClr val="black">
                    <a:alpha val="40000"/>
                  </a:prstClr>
                </a:outerShdw>
              </a:effectLst>
              <a:uLnTx/>
              <a:uFillTx/>
              <a:latin typeface="Racing Catalogue" pitchFamily="2" charset="0"/>
            </a:endParaRPr>
          </a:p>
        </p:txBody>
      </p:sp>
      <p:sp>
        <p:nvSpPr>
          <p:cNvPr id="9" name="TextBox 8">
            <a:extLst>
              <a:ext uri="{FF2B5EF4-FFF2-40B4-BE49-F238E27FC236}">
                <a16:creationId xmlns:a16="http://schemas.microsoft.com/office/drawing/2014/main" id="{26CD1045-3BDD-DBB3-2DF8-662F7AB1E8DD}"/>
              </a:ext>
            </a:extLst>
          </p:cNvPr>
          <p:cNvSpPr txBox="1"/>
          <p:nvPr/>
        </p:nvSpPr>
        <p:spPr>
          <a:xfrm>
            <a:off x="4351864" y="2491344"/>
            <a:ext cx="7840135" cy="3485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200" b="1" i="0" u="none" strike="noStrike" kern="0" cap="none" spc="0" normalizeH="0" baseline="0" noProof="0" dirty="0">
                <a:ln>
                  <a:noFill/>
                </a:ln>
                <a:solidFill>
                  <a:schemeClr val="accent1"/>
                </a:solidFill>
                <a:uLnTx/>
                <a:uFillTx/>
                <a:latin typeface="Calibri"/>
                <a:ea typeface="Calibri"/>
                <a:cs typeface="Calibri"/>
                <a:sym typeface="Calibri"/>
              </a:rPr>
              <a:t>Sorting is Fun!</a:t>
            </a:r>
            <a:br>
              <a:rPr kumimoji="0" lang="en-US" sz="4200" b="1" i="0" u="none" strike="noStrike" kern="0" cap="none" spc="0" normalizeH="0" baseline="0" noProof="0" dirty="0">
                <a:ln>
                  <a:noFill/>
                </a:ln>
                <a:solidFill>
                  <a:schemeClr val="accent1"/>
                </a:solidFill>
                <a:uLnTx/>
                <a:uFillTx/>
                <a:latin typeface="Calibri"/>
                <a:ea typeface="Calibri"/>
                <a:cs typeface="Calibri"/>
                <a:sym typeface="Calibri"/>
              </a:rPr>
            </a:br>
            <a:r>
              <a:rPr kumimoji="0" lang="en-US" sz="2800" b="0" i="1" u="none" strike="noStrike" kern="0" cap="none" spc="0" normalizeH="0" baseline="0" noProof="0" dirty="0">
                <a:ln>
                  <a:noFill/>
                </a:ln>
                <a:solidFill>
                  <a:schemeClr val="accent3"/>
                </a:solidFill>
                <a:uLnTx/>
                <a:uFillTx/>
                <a:latin typeface="Calibri"/>
                <a:ea typeface="Calibri"/>
                <a:cs typeface="Calibri"/>
                <a:sym typeface="Calibri"/>
              </a:rPr>
              <a:t>No one likes being convinced</a:t>
            </a:r>
            <a:br>
              <a:rPr kumimoji="0" lang="en-US" sz="1050" b="1" i="0" u="none" strike="noStrike" kern="0" cap="none" spc="0" normalizeH="0" baseline="0" noProof="0" dirty="0">
                <a:ln>
                  <a:noFill/>
                </a:ln>
                <a:solidFill>
                  <a:schemeClr val="accent1"/>
                </a:solidFill>
                <a:uLnTx/>
                <a:uFillTx/>
                <a:latin typeface="Calibri"/>
                <a:ea typeface="Calibri"/>
                <a:cs typeface="Calibri"/>
                <a:sym typeface="Calibri"/>
              </a:rPr>
            </a:br>
            <a:r>
              <a:rPr kumimoji="0" lang="en-US" sz="4200" b="1" i="0" u="none" strike="noStrike" kern="0" cap="none" spc="0" normalizeH="0" baseline="0" noProof="0" dirty="0">
                <a:ln>
                  <a:noFill/>
                </a:ln>
                <a:solidFill>
                  <a:schemeClr val="accent1"/>
                </a:solidFill>
                <a:uLnTx/>
                <a:uFillTx/>
                <a:latin typeface="Calibri"/>
                <a:ea typeface="Calibri"/>
                <a:cs typeface="Calibri"/>
                <a:sym typeface="Calibri"/>
              </a:rPr>
              <a:t>Be a Professional</a:t>
            </a:r>
            <a:br>
              <a:rPr kumimoji="0" lang="en-US" sz="3200" b="1" i="0" u="none" strike="noStrike" kern="0" cap="none" spc="0" normalizeH="0" baseline="0" noProof="0" dirty="0">
                <a:ln>
                  <a:noFill/>
                </a:ln>
                <a:solidFill>
                  <a:schemeClr val="accent1"/>
                </a:solidFill>
                <a:uLnTx/>
                <a:uFillTx/>
                <a:latin typeface="Calibri"/>
                <a:ea typeface="Calibri"/>
                <a:cs typeface="Calibri"/>
                <a:sym typeface="Calibri"/>
              </a:rPr>
            </a:br>
            <a:r>
              <a:rPr kumimoji="0" lang="en-US" sz="3200" b="1" i="0" u="none" strike="noStrike" kern="0" cap="none" spc="0" normalizeH="0" baseline="0" noProof="0" dirty="0">
                <a:ln>
                  <a:noFill/>
                </a:ln>
                <a:solidFill>
                  <a:schemeClr val="accent1"/>
                </a:solidFill>
                <a:uLnTx/>
                <a:uFillTx/>
                <a:latin typeface="Calibri"/>
                <a:ea typeface="Calibri"/>
                <a:cs typeface="Calibri"/>
                <a:sym typeface="Calibri"/>
              </a:rPr>
              <a:t> </a:t>
            </a:r>
            <a:r>
              <a:rPr kumimoji="0" lang="en-US" sz="2800" b="0" i="1" u="none" strike="noStrike" kern="0" cap="none" spc="0" normalizeH="0" baseline="0" noProof="0" dirty="0">
                <a:ln>
                  <a:noFill/>
                </a:ln>
                <a:solidFill>
                  <a:schemeClr val="accent3"/>
                </a:solidFill>
                <a:uLnTx/>
                <a:uFillTx/>
                <a:latin typeface="Calibri"/>
                <a:ea typeface="Calibri"/>
                <a:cs typeface="Calibri"/>
                <a:sym typeface="Calibri"/>
              </a:rPr>
              <a:t>Listen, Sort and Move On</a:t>
            </a:r>
            <a:br>
              <a:rPr kumimoji="0" lang="en-US" sz="4000" b="1" i="1" u="none" strike="noStrike" kern="0" cap="none" spc="0" normalizeH="0" baseline="0" noProof="0" dirty="0">
                <a:ln>
                  <a:noFill/>
                </a:ln>
                <a:solidFill>
                  <a:schemeClr val="accent1"/>
                </a:solidFill>
                <a:uLnTx/>
                <a:uFillTx/>
                <a:latin typeface="Calibri"/>
                <a:ea typeface="Calibri"/>
                <a:cs typeface="Calibri"/>
                <a:sym typeface="Calibri"/>
              </a:rPr>
            </a:br>
            <a:br>
              <a:rPr kumimoji="0" lang="en-US" sz="1050" b="1" i="0" u="none" strike="noStrike" kern="0" cap="none" spc="0" normalizeH="0" baseline="0" noProof="0" dirty="0">
                <a:ln>
                  <a:noFill/>
                </a:ln>
                <a:solidFill>
                  <a:schemeClr val="accent1"/>
                </a:solidFill>
                <a:uLnTx/>
                <a:uFillTx/>
                <a:latin typeface="Calibri"/>
                <a:ea typeface="Calibri"/>
                <a:cs typeface="Calibri"/>
                <a:sym typeface="Calibri"/>
              </a:rPr>
            </a:br>
            <a:r>
              <a:rPr kumimoji="0" lang="en-US" sz="4200" b="1" i="1" u="none" strike="noStrike" kern="0" cap="none" spc="0" normalizeH="0" baseline="0" noProof="0" dirty="0">
                <a:ln>
                  <a:noFill/>
                </a:ln>
                <a:solidFill>
                  <a:schemeClr val="accent1"/>
                </a:solidFill>
                <a:uLnTx/>
                <a:uFillTx/>
                <a:latin typeface="Calibri"/>
                <a:ea typeface="Calibri"/>
                <a:cs typeface="Calibri"/>
                <a:sym typeface="Calibri"/>
              </a:rPr>
              <a:t>SW, SW, SW, SW, NEXT!</a:t>
            </a:r>
          </a:p>
          <a:p>
            <a:pPr marL="0" marR="0" lvl="0" indent="0" algn="ctr" defTabSz="914400" rtl="0" eaLnBrk="1" fontAlgn="auto" latinLnBrk="0" hangingPunct="1">
              <a:lnSpc>
                <a:spcPct val="100000"/>
              </a:lnSpc>
              <a:spcBef>
                <a:spcPts val="0"/>
              </a:spcBef>
              <a:spcAft>
                <a:spcPts val="0"/>
              </a:spcAft>
              <a:buClr>
                <a:srgbClr val="000000"/>
              </a:buClr>
              <a:buSzPts val="2999"/>
              <a:buFont typeface="Arial"/>
              <a:buNone/>
              <a:tabLst/>
              <a:defRPr/>
            </a:pPr>
            <a:r>
              <a:rPr kumimoji="0" lang="en-US" sz="2400" b="0" i="1" u="none" strike="noStrike" kern="0" cap="none" spc="0" normalizeH="0" baseline="0" noProof="0" dirty="0">
                <a:ln>
                  <a:noFill/>
                </a:ln>
                <a:solidFill>
                  <a:schemeClr val="accent3"/>
                </a:solidFill>
                <a:uLnTx/>
                <a:uFillTx/>
                <a:latin typeface="Calibri"/>
                <a:ea typeface="Calibri"/>
                <a:cs typeface="Calibri"/>
                <a:sym typeface="Calibri"/>
              </a:rPr>
              <a:t>Some Will, Some Won’t, So What, Someone’s Waiting!</a:t>
            </a:r>
          </a:p>
        </p:txBody>
      </p:sp>
      <p:pic>
        <p:nvPicPr>
          <p:cNvPr id="8" name="Picture 7" descr="A person serving a person at a table&#10;&#10;Description automatically generated">
            <a:extLst>
              <a:ext uri="{FF2B5EF4-FFF2-40B4-BE49-F238E27FC236}">
                <a16:creationId xmlns:a16="http://schemas.microsoft.com/office/drawing/2014/main" id="{3C352F0E-78C2-6835-9643-30292348677C}"/>
              </a:ext>
            </a:extLst>
          </p:cNvPr>
          <p:cNvPicPr>
            <a:picLocks noChangeAspect="1"/>
          </p:cNvPicPr>
          <p:nvPr/>
        </p:nvPicPr>
        <p:blipFill rotWithShape="1">
          <a:blip r:embed="rId3"/>
          <a:srcRect l="48336" r="9360"/>
          <a:stretch/>
        </p:blipFill>
        <p:spPr>
          <a:xfrm>
            <a:off x="0" y="0"/>
            <a:ext cx="4351866" cy="68580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A1C59CDA-FD5A-069F-7ACA-7F7AA9AC352A}"/>
              </a:ext>
            </a:extLst>
          </p:cNvPr>
          <p:cNvPicPr>
            <a:picLocks noChangeAspect="1"/>
          </p:cNvPicPr>
          <p:nvPr/>
        </p:nvPicPr>
        <p:blipFill rotWithShape="1">
          <a:blip r:embed="rId4"/>
          <a:srcRect l="20804" t="42801" r="21242" b="42481"/>
          <a:stretch/>
        </p:blipFill>
        <p:spPr>
          <a:xfrm>
            <a:off x="10170560" y="6438550"/>
            <a:ext cx="1720850" cy="245835"/>
          </a:xfrm>
          <a:prstGeom prst="rect">
            <a:avLst/>
          </a:prstGeom>
        </p:spPr>
      </p:pic>
      <p:pic>
        <p:nvPicPr>
          <p:cNvPr id="10" name="Picture 9">
            <a:extLst>
              <a:ext uri="{FF2B5EF4-FFF2-40B4-BE49-F238E27FC236}">
                <a16:creationId xmlns:a16="http://schemas.microsoft.com/office/drawing/2014/main" id="{861AFAB4-0189-FAB0-0DC8-BECB319E691A}"/>
              </a:ext>
            </a:extLst>
          </p:cNvPr>
          <p:cNvPicPr>
            <a:picLocks noChangeAspect="1"/>
          </p:cNvPicPr>
          <p:nvPr/>
        </p:nvPicPr>
        <p:blipFill>
          <a:blip r:embed="rId5"/>
          <a:srcRect/>
          <a:stretch/>
        </p:blipFill>
        <p:spPr>
          <a:xfrm>
            <a:off x="10038299" y="6099889"/>
            <a:ext cx="2067322" cy="378617"/>
          </a:xfrm>
          <a:prstGeom prst="rect">
            <a:avLst/>
          </a:prstGeom>
        </p:spPr>
      </p:pic>
      <p:sp>
        <p:nvSpPr>
          <p:cNvPr id="11" name="TextBox 10">
            <a:extLst>
              <a:ext uri="{FF2B5EF4-FFF2-40B4-BE49-F238E27FC236}">
                <a16:creationId xmlns:a16="http://schemas.microsoft.com/office/drawing/2014/main" id="{4E2D4E93-1298-785C-BD6C-BF905A43172C}"/>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LegacyPartners.biz</a:t>
            </a:r>
            <a:endParaRPr kumimoji="0" lang="en-US" sz="1800"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TheSVPSystem.com</a:t>
            </a:r>
            <a:endParaRPr kumimoji="0" lang="en-US" sz="1800"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CBF10B5-1D99-C064-10D3-6C7A112FB5BD}"/>
              </a:ext>
            </a:extLst>
          </p:cNvPr>
          <p:cNvSpPr txBox="1"/>
          <p:nvPr/>
        </p:nvSpPr>
        <p:spPr>
          <a:xfrm>
            <a:off x="4375354" y="631229"/>
            <a:ext cx="7840135"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u="none" strike="noStrike" kern="1200" cap="none" spc="600" normalizeH="0" baseline="0" noProof="0"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rPr>
              <a:t>SORTER</a:t>
            </a:r>
            <a:endParaRPr kumimoji="0" lang="en-US" sz="4000" b="1" u="none" strike="noStrike" kern="1200" cap="none" spc="600" normalizeH="0" baseline="0" noProof="0" dirty="0">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a:glow rad="63500">
                  <a:srgbClr val="ED7D31">
                    <a:satMod val="175000"/>
                    <a:alpha val="40000"/>
                  </a:srgbClr>
                </a:glow>
                <a:outerShdw blurRad="50800" dist="3810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50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2A0CD94-E890-1C90-964B-B84B6229FD39}"/>
              </a:ext>
            </a:extLst>
          </p:cNvPr>
          <p:cNvSpPr/>
          <p:nvPr/>
        </p:nvSpPr>
        <p:spPr>
          <a:xfrm>
            <a:off x="6794923" y="2081929"/>
            <a:ext cx="1213005"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6" name="Rounded Rectangle 5">
            <a:extLst>
              <a:ext uri="{FF2B5EF4-FFF2-40B4-BE49-F238E27FC236}">
                <a16:creationId xmlns:a16="http://schemas.microsoft.com/office/drawing/2014/main" id="{29D5F5A5-AA58-6159-70A7-2BCDC9D3DD62}"/>
              </a:ext>
            </a:extLst>
          </p:cNvPr>
          <p:cNvSpPr/>
          <p:nvPr/>
        </p:nvSpPr>
        <p:spPr>
          <a:xfrm>
            <a:off x="6794925" y="5307162"/>
            <a:ext cx="1213003"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2" name="Rounded Rectangle 11">
            <a:extLst>
              <a:ext uri="{FF2B5EF4-FFF2-40B4-BE49-F238E27FC236}">
                <a16:creationId xmlns:a16="http://schemas.microsoft.com/office/drawing/2014/main" id="{33F7BBEF-55DD-5A84-8BA2-B97358B3F820}"/>
              </a:ext>
            </a:extLst>
          </p:cNvPr>
          <p:cNvSpPr/>
          <p:nvPr/>
        </p:nvSpPr>
        <p:spPr>
          <a:xfrm>
            <a:off x="6832696" y="3646826"/>
            <a:ext cx="1213003"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3" name="Rounded Rectangle 12">
            <a:extLst>
              <a:ext uri="{FF2B5EF4-FFF2-40B4-BE49-F238E27FC236}">
                <a16:creationId xmlns:a16="http://schemas.microsoft.com/office/drawing/2014/main" id="{2A33D945-497A-0A9C-639A-1115728AC034}"/>
              </a:ext>
            </a:extLst>
          </p:cNvPr>
          <p:cNvSpPr/>
          <p:nvPr/>
        </p:nvSpPr>
        <p:spPr>
          <a:xfrm>
            <a:off x="9256414" y="2083863"/>
            <a:ext cx="1216152"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4" name="Rounded Rectangle 13">
            <a:extLst>
              <a:ext uri="{FF2B5EF4-FFF2-40B4-BE49-F238E27FC236}">
                <a16:creationId xmlns:a16="http://schemas.microsoft.com/office/drawing/2014/main" id="{A3B30AA5-45E8-9023-AB42-D3089C67EA13}"/>
              </a:ext>
            </a:extLst>
          </p:cNvPr>
          <p:cNvSpPr/>
          <p:nvPr/>
        </p:nvSpPr>
        <p:spPr>
          <a:xfrm>
            <a:off x="9256415" y="5309096"/>
            <a:ext cx="1216152"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sp>
        <p:nvSpPr>
          <p:cNvPr id="15" name="Rounded Rectangle 14">
            <a:extLst>
              <a:ext uri="{FF2B5EF4-FFF2-40B4-BE49-F238E27FC236}">
                <a16:creationId xmlns:a16="http://schemas.microsoft.com/office/drawing/2014/main" id="{2C423135-F8B4-8E2D-B65B-DED1548D4C93}"/>
              </a:ext>
            </a:extLst>
          </p:cNvPr>
          <p:cNvSpPr/>
          <p:nvPr/>
        </p:nvSpPr>
        <p:spPr>
          <a:xfrm>
            <a:off x="9294186" y="3648760"/>
            <a:ext cx="1216152" cy="390285"/>
          </a:xfrm>
          <a:prstGeom prst="roundRect">
            <a:avLst/>
          </a:prstGeom>
          <a:solidFill>
            <a:schemeClr val="bg1"/>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F5597"/>
                </a:solidFill>
                <a:effectLst/>
                <a:uLnTx/>
                <a:uFillTx/>
                <a:latin typeface="Calibri" panose="020F0502020204030204"/>
                <a:ea typeface="+mn-ea"/>
                <a:cs typeface="+mn-cs"/>
              </a:rPr>
              <a:t>5 Services</a:t>
            </a:r>
          </a:p>
        </p:txBody>
      </p:sp>
      <p:pic>
        <p:nvPicPr>
          <p:cNvPr id="3" name="Picture 2" descr="A blue and grey color palette&#10;&#10;Description automatically generated">
            <a:extLst>
              <a:ext uri="{FF2B5EF4-FFF2-40B4-BE49-F238E27FC236}">
                <a16:creationId xmlns:a16="http://schemas.microsoft.com/office/drawing/2014/main" id="{20FF7E90-0593-4164-EC43-DDFC91FCF3AF}"/>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9" name="Picture 8" descr="A blue and grey color palette&#10;&#10;Description automatically generated">
            <a:extLst>
              <a:ext uri="{FF2B5EF4-FFF2-40B4-BE49-F238E27FC236}">
                <a16:creationId xmlns:a16="http://schemas.microsoft.com/office/drawing/2014/main" id="{F7BF7C8C-E3F1-38E2-21D2-C9DD00149608}"/>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1" name="TextBox 10">
            <a:extLst>
              <a:ext uri="{FF2B5EF4-FFF2-40B4-BE49-F238E27FC236}">
                <a16:creationId xmlns:a16="http://schemas.microsoft.com/office/drawing/2014/main" id="{2F5F8A92-60C1-EA4C-E47A-3DC159AC69A5}"/>
              </a:ext>
            </a:extLst>
          </p:cNvPr>
          <p:cNvSpPr txBox="1"/>
          <p:nvPr/>
        </p:nvSpPr>
        <p:spPr>
          <a:xfrm>
            <a:off x="0" y="419450"/>
            <a:ext cx="1219200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1"/>
                </a:solidFill>
                <a:uLnTx/>
                <a:uFillTx/>
                <a:latin typeface="Calibri" panose="020F0502020204030204"/>
                <a:ea typeface="+mn-ea"/>
                <a:cs typeface="+mn-cs"/>
              </a:rPr>
              <a:t>CONGRATULATIONS!!!</a:t>
            </a:r>
            <a:endParaRPr kumimoji="0" lang="en-US" sz="4400" b="0" i="0" u="none" strike="noStrike" kern="1200" cap="none" spc="0" normalizeH="0" baseline="0" noProof="0" dirty="0">
              <a:ln>
                <a:noFill/>
              </a:ln>
              <a:solidFill>
                <a:schemeClr val="accent1"/>
              </a:solidFill>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D32D9ED-3989-62BC-D2CD-96FBBC6C1D29}"/>
              </a:ext>
            </a:extLst>
          </p:cNvPr>
          <p:cNvSpPr txBox="1"/>
          <p:nvPr/>
        </p:nvSpPr>
        <p:spPr>
          <a:xfrm>
            <a:off x="3299791" y="6120080"/>
            <a:ext cx="55924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*See ACN Compensation Plan for full details.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schemeClr val="bg1">
                    <a:lumMod val="50000"/>
                  </a:schemeClr>
                </a:solidFill>
                <a:uLnTx/>
                <a:uFillTx/>
                <a:latin typeface="Calibri" panose="020F0502020204030204"/>
                <a:ea typeface="Roboto Light" panose="02000000000000000000" pitchFamily="2" charset="0"/>
                <a:cs typeface="+mn-cs"/>
              </a:rPr>
              <a:t>Your results may vary. Earnings are not guaranteed.</a:t>
            </a:r>
          </a:p>
        </p:txBody>
      </p:sp>
      <p:sp>
        <p:nvSpPr>
          <p:cNvPr id="33" name="Rounded Rectangle 32">
            <a:extLst>
              <a:ext uri="{FF2B5EF4-FFF2-40B4-BE49-F238E27FC236}">
                <a16:creationId xmlns:a16="http://schemas.microsoft.com/office/drawing/2014/main" id="{5F8A01BD-E675-36C8-F366-9B88E66ED5E0}"/>
              </a:ext>
            </a:extLst>
          </p:cNvPr>
          <p:cNvSpPr/>
          <p:nvPr/>
        </p:nvSpPr>
        <p:spPr>
          <a:xfrm>
            <a:off x="3581266" y="1809007"/>
            <a:ext cx="1258957"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$50</a:t>
            </a:r>
          </a:p>
        </p:txBody>
      </p:sp>
      <p:sp>
        <p:nvSpPr>
          <p:cNvPr id="34" name="Rounded Rectangle 33">
            <a:extLst>
              <a:ext uri="{FF2B5EF4-FFF2-40B4-BE49-F238E27FC236}">
                <a16:creationId xmlns:a16="http://schemas.microsoft.com/office/drawing/2014/main" id="{F5415F3F-F071-C3B9-59F4-7514B322106F}"/>
              </a:ext>
            </a:extLst>
          </p:cNvPr>
          <p:cNvSpPr/>
          <p:nvPr/>
        </p:nvSpPr>
        <p:spPr>
          <a:xfrm>
            <a:off x="3581266" y="3125849"/>
            <a:ext cx="1258957"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$50</a:t>
            </a:r>
          </a:p>
        </p:txBody>
      </p:sp>
      <p:sp>
        <p:nvSpPr>
          <p:cNvPr id="35" name="Rounded Rectangle 34">
            <a:extLst>
              <a:ext uri="{FF2B5EF4-FFF2-40B4-BE49-F238E27FC236}">
                <a16:creationId xmlns:a16="http://schemas.microsoft.com/office/drawing/2014/main" id="{8B3F02FD-582E-ED5F-03A1-64709B85920B}"/>
              </a:ext>
            </a:extLst>
          </p:cNvPr>
          <p:cNvSpPr/>
          <p:nvPr/>
        </p:nvSpPr>
        <p:spPr>
          <a:xfrm>
            <a:off x="3581266" y="2467428"/>
            <a:ext cx="1258957"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$50</a:t>
            </a:r>
          </a:p>
        </p:txBody>
      </p:sp>
      <p:sp>
        <p:nvSpPr>
          <p:cNvPr id="36" name="Rounded Rectangle 35">
            <a:extLst>
              <a:ext uri="{FF2B5EF4-FFF2-40B4-BE49-F238E27FC236}">
                <a16:creationId xmlns:a16="http://schemas.microsoft.com/office/drawing/2014/main" id="{F05C0DC9-1ED9-F10B-4C5D-EA077242177A}"/>
              </a:ext>
            </a:extLst>
          </p:cNvPr>
          <p:cNvSpPr/>
          <p:nvPr/>
        </p:nvSpPr>
        <p:spPr>
          <a:xfrm>
            <a:off x="3581266" y="3784270"/>
            <a:ext cx="1258957"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$50</a:t>
            </a:r>
          </a:p>
        </p:txBody>
      </p:sp>
      <p:sp>
        <p:nvSpPr>
          <p:cNvPr id="37" name="Rounded Rectangle 36">
            <a:extLst>
              <a:ext uri="{FF2B5EF4-FFF2-40B4-BE49-F238E27FC236}">
                <a16:creationId xmlns:a16="http://schemas.microsoft.com/office/drawing/2014/main" id="{6B98539B-90DD-1069-4D6B-D7A0D9E82991}"/>
              </a:ext>
            </a:extLst>
          </p:cNvPr>
          <p:cNvSpPr/>
          <p:nvPr/>
        </p:nvSpPr>
        <p:spPr>
          <a:xfrm>
            <a:off x="3581266" y="5101112"/>
            <a:ext cx="1258957"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$50</a:t>
            </a:r>
          </a:p>
        </p:txBody>
      </p:sp>
      <p:sp>
        <p:nvSpPr>
          <p:cNvPr id="38" name="Rounded Rectangle 37">
            <a:extLst>
              <a:ext uri="{FF2B5EF4-FFF2-40B4-BE49-F238E27FC236}">
                <a16:creationId xmlns:a16="http://schemas.microsoft.com/office/drawing/2014/main" id="{C98D8B0B-332E-C899-B3CF-14D8EC764F2F}"/>
              </a:ext>
            </a:extLst>
          </p:cNvPr>
          <p:cNvSpPr/>
          <p:nvPr/>
        </p:nvSpPr>
        <p:spPr>
          <a:xfrm>
            <a:off x="3581266" y="4442691"/>
            <a:ext cx="1258957" cy="390285"/>
          </a:xfrm>
          <a:prstGeom prst="roundRect">
            <a:avLst/>
          </a:prstGeom>
          <a:solidFill>
            <a:schemeClr val="accent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Calibri" panose="020F0502020204030204"/>
                <a:ea typeface="+mn-ea"/>
                <a:cs typeface="+mn-cs"/>
              </a:rPr>
              <a:t>$50</a:t>
            </a:r>
          </a:p>
        </p:txBody>
      </p:sp>
      <p:pic>
        <p:nvPicPr>
          <p:cNvPr id="29" name="Picture 28" descr="A close-up of a person smiling&#10;&#10;Description automatically generated">
            <a:extLst>
              <a:ext uri="{FF2B5EF4-FFF2-40B4-BE49-F238E27FC236}">
                <a16:creationId xmlns:a16="http://schemas.microsoft.com/office/drawing/2014/main" id="{499DF02C-8BCD-779A-7E69-DC0327422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287" y="3078701"/>
            <a:ext cx="1141041" cy="1143000"/>
          </a:xfrm>
          <a:prstGeom prst="rect">
            <a:avLst/>
          </a:prstGeom>
        </p:spPr>
      </p:pic>
      <p:pic>
        <p:nvPicPr>
          <p:cNvPr id="40" name="Picture 39" descr="A person smiling for the camera&#10;&#10;Description automatically generated with medium confidence">
            <a:extLst>
              <a:ext uri="{FF2B5EF4-FFF2-40B4-BE49-F238E27FC236}">
                <a16:creationId xmlns:a16="http://schemas.microsoft.com/office/drawing/2014/main" id="{45A677D5-2147-CFD2-C220-B0AE0E337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1286" y="1477307"/>
            <a:ext cx="1141043" cy="1143000"/>
          </a:xfrm>
          <a:prstGeom prst="rect">
            <a:avLst/>
          </a:prstGeom>
        </p:spPr>
      </p:pic>
      <p:pic>
        <p:nvPicPr>
          <p:cNvPr id="4" name="Picture 3" descr="A person wearing glasses and a suit&#10;&#10;Description automatically generated">
            <a:extLst>
              <a:ext uri="{FF2B5EF4-FFF2-40B4-BE49-F238E27FC236}">
                <a16:creationId xmlns:a16="http://schemas.microsoft.com/office/drawing/2014/main" id="{9B24C734-5489-3421-073B-FFFE37CB2D46}"/>
              </a:ext>
            </a:extLst>
          </p:cNvPr>
          <p:cNvPicPr>
            <a:picLocks noChangeAspect="1"/>
          </p:cNvPicPr>
          <p:nvPr/>
        </p:nvPicPr>
        <p:blipFill>
          <a:blip r:embed="rId6"/>
          <a:stretch>
            <a:fillRect/>
          </a:stretch>
        </p:blipFill>
        <p:spPr>
          <a:xfrm>
            <a:off x="8442114" y="1477307"/>
            <a:ext cx="1134000" cy="1143000"/>
          </a:xfrm>
          <a:prstGeom prst="rect">
            <a:avLst/>
          </a:prstGeom>
        </p:spPr>
      </p:pic>
      <p:pic>
        <p:nvPicPr>
          <p:cNvPr id="10" name="Picture 9">
            <a:extLst>
              <a:ext uri="{FF2B5EF4-FFF2-40B4-BE49-F238E27FC236}">
                <a16:creationId xmlns:a16="http://schemas.microsoft.com/office/drawing/2014/main" id="{8B11CDDF-2C4F-F7C4-AF26-0D6CE6F772CD}"/>
              </a:ext>
            </a:extLst>
          </p:cNvPr>
          <p:cNvPicPr>
            <a:picLocks noChangeAspect="1"/>
          </p:cNvPicPr>
          <p:nvPr/>
        </p:nvPicPr>
        <p:blipFill>
          <a:blip r:embed="rId7"/>
          <a:stretch>
            <a:fillRect/>
          </a:stretch>
        </p:blipFill>
        <p:spPr>
          <a:xfrm>
            <a:off x="5964807" y="4680096"/>
            <a:ext cx="1134000" cy="1143000"/>
          </a:xfrm>
          <a:prstGeom prst="rect">
            <a:avLst/>
          </a:prstGeom>
        </p:spPr>
      </p:pic>
      <p:pic>
        <p:nvPicPr>
          <p:cNvPr id="27" name="Picture 26" descr="A person with long hair and blue eyes&#10;&#10;Description automatically generated">
            <a:extLst>
              <a:ext uri="{FF2B5EF4-FFF2-40B4-BE49-F238E27FC236}">
                <a16:creationId xmlns:a16="http://schemas.microsoft.com/office/drawing/2014/main" id="{63929335-4B2F-796A-B7D6-8A2C2AFA56F5}"/>
              </a:ext>
            </a:extLst>
          </p:cNvPr>
          <p:cNvPicPr>
            <a:picLocks noChangeAspect="1"/>
          </p:cNvPicPr>
          <p:nvPr/>
        </p:nvPicPr>
        <p:blipFill>
          <a:blip r:embed="rId8"/>
          <a:stretch>
            <a:fillRect/>
          </a:stretch>
        </p:blipFill>
        <p:spPr>
          <a:xfrm>
            <a:off x="8433114" y="3078701"/>
            <a:ext cx="1143000" cy="1143000"/>
          </a:xfrm>
          <a:prstGeom prst="rect">
            <a:avLst/>
          </a:prstGeom>
        </p:spPr>
      </p:pic>
      <p:pic>
        <p:nvPicPr>
          <p:cNvPr id="30" name="Picture 29" descr="A person smiling with a blue circle around her face&#10;&#10;Description automatically generated">
            <a:extLst>
              <a:ext uri="{FF2B5EF4-FFF2-40B4-BE49-F238E27FC236}">
                <a16:creationId xmlns:a16="http://schemas.microsoft.com/office/drawing/2014/main" id="{158A572B-968A-9747-6769-484B4D30E010}"/>
              </a:ext>
            </a:extLst>
          </p:cNvPr>
          <p:cNvPicPr>
            <a:picLocks noChangeAspect="1"/>
          </p:cNvPicPr>
          <p:nvPr/>
        </p:nvPicPr>
        <p:blipFill>
          <a:blip r:embed="rId9"/>
          <a:stretch>
            <a:fillRect/>
          </a:stretch>
        </p:blipFill>
        <p:spPr>
          <a:xfrm>
            <a:off x="8442114" y="4680096"/>
            <a:ext cx="1134000" cy="1143000"/>
          </a:xfrm>
          <a:prstGeom prst="rect">
            <a:avLst/>
          </a:prstGeom>
        </p:spPr>
      </p:pic>
      <p:sp>
        <p:nvSpPr>
          <p:cNvPr id="39" name="Oval 38">
            <a:extLst>
              <a:ext uri="{FF2B5EF4-FFF2-40B4-BE49-F238E27FC236}">
                <a16:creationId xmlns:a16="http://schemas.microsoft.com/office/drawing/2014/main" id="{A704E818-3F90-34E4-8E5B-9EAA61826CD3}"/>
              </a:ext>
            </a:extLst>
          </p:cNvPr>
          <p:cNvSpPr/>
          <p:nvPr/>
        </p:nvSpPr>
        <p:spPr>
          <a:xfrm>
            <a:off x="1495727" y="1262872"/>
            <a:ext cx="1118479" cy="1118479"/>
          </a:xfrm>
          <a:prstGeom prst="ellipse">
            <a:avLst/>
          </a:prstGeom>
          <a:solidFill>
            <a:schemeClr val="accent2"/>
          </a:solid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chemeClr val="accent1"/>
                </a:solidFill>
                <a:effectLst/>
                <a:uLnTx/>
                <a:uFillTx/>
                <a:latin typeface="Calibri" panose="020F0502020204030204"/>
                <a:ea typeface="Roboto Black" panose="02000000000000000000" pitchFamily="2" charset="0"/>
                <a:cs typeface="+mn-cs"/>
              </a:rPr>
              <a:t>ETL</a:t>
            </a:r>
          </a:p>
        </p:txBody>
      </p:sp>
      <p:sp>
        <p:nvSpPr>
          <p:cNvPr id="18" name="Oval 17">
            <a:extLst>
              <a:ext uri="{FF2B5EF4-FFF2-40B4-BE49-F238E27FC236}">
                <a16:creationId xmlns:a16="http://schemas.microsoft.com/office/drawing/2014/main" id="{9AB069AD-E9CC-8E26-DE0E-C6AEAF3DAA6D}"/>
              </a:ext>
            </a:extLst>
          </p:cNvPr>
          <p:cNvSpPr/>
          <p:nvPr/>
        </p:nvSpPr>
        <p:spPr>
          <a:xfrm>
            <a:off x="1495727" y="1262872"/>
            <a:ext cx="1118479" cy="1118479"/>
          </a:xfrm>
          <a:prstGeom prst="ellipse">
            <a:avLst/>
          </a:prstGeom>
          <a:solidFill>
            <a:schemeClr val="accent1"/>
          </a:solid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chemeClr val="accent2"/>
                </a:solidFill>
                <a:effectLst/>
                <a:uLnTx/>
                <a:uFillTx/>
                <a:latin typeface="Calibri" panose="020F0502020204030204"/>
                <a:ea typeface="Roboto Black" panose="02000000000000000000" pitchFamily="2" charset="0"/>
                <a:cs typeface="+mn-cs"/>
              </a:rPr>
              <a:t>RC</a:t>
            </a:r>
          </a:p>
        </p:txBody>
      </p:sp>
      <p:sp>
        <p:nvSpPr>
          <p:cNvPr id="2" name="Rounded Rectangle 1">
            <a:extLst>
              <a:ext uri="{FF2B5EF4-FFF2-40B4-BE49-F238E27FC236}">
                <a16:creationId xmlns:a16="http://schemas.microsoft.com/office/drawing/2014/main" id="{BD3B3D6B-2F2F-97B6-E63F-F9718C4BB18E}"/>
              </a:ext>
            </a:extLst>
          </p:cNvPr>
          <p:cNvSpPr/>
          <p:nvPr/>
        </p:nvSpPr>
        <p:spPr>
          <a:xfrm>
            <a:off x="3581266" y="1809007"/>
            <a:ext cx="1258957" cy="390285"/>
          </a:xfrm>
          <a:prstGeom prst="round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solidFill>
                <a:effectLst/>
                <a:uLnTx/>
                <a:uFillTx/>
                <a:latin typeface="Calibri" panose="020F0502020204030204"/>
                <a:ea typeface="+mn-ea"/>
                <a:cs typeface="+mn-cs"/>
              </a:rPr>
              <a:t>$150</a:t>
            </a:r>
          </a:p>
        </p:txBody>
      </p:sp>
      <p:sp>
        <p:nvSpPr>
          <p:cNvPr id="20" name="Rounded Rectangle 19">
            <a:extLst>
              <a:ext uri="{FF2B5EF4-FFF2-40B4-BE49-F238E27FC236}">
                <a16:creationId xmlns:a16="http://schemas.microsoft.com/office/drawing/2014/main" id="{D15D0391-211D-090C-D2D7-BB950AC6A980}"/>
              </a:ext>
            </a:extLst>
          </p:cNvPr>
          <p:cNvSpPr/>
          <p:nvPr/>
        </p:nvSpPr>
        <p:spPr>
          <a:xfrm>
            <a:off x="3581266" y="3125849"/>
            <a:ext cx="1258957" cy="390285"/>
          </a:xfrm>
          <a:prstGeom prst="round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solidFill>
                <a:effectLst/>
                <a:uLnTx/>
                <a:uFillTx/>
                <a:latin typeface="Calibri" panose="020F0502020204030204"/>
                <a:ea typeface="+mn-ea"/>
                <a:cs typeface="+mn-cs"/>
              </a:rPr>
              <a:t>$150</a:t>
            </a:r>
          </a:p>
        </p:txBody>
      </p:sp>
      <p:sp>
        <p:nvSpPr>
          <p:cNvPr id="21" name="Rounded Rectangle 20">
            <a:extLst>
              <a:ext uri="{FF2B5EF4-FFF2-40B4-BE49-F238E27FC236}">
                <a16:creationId xmlns:a16="http://schemas.microsoft.com/office/drawing/2014/main" id="{E1D943FD-B3E1-3F19-F8E7-FFC7CD7A20C7}"/>
              </a:ext>
            </a:extLst>
          </p:cNvPr>
          <p:cNvSpPr/>
          <p:nvPr/>
        </p:nvSpPr>
        <p:spPr>
          <a:xfrm>
            <a:off x="3581266" y="2467428"/>
            <a:ext cx="1258957" cy="390285"/>
          </a:xfrm>
          <a:prstGeom prst="round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solidFill>
                <a:effectLst/>
                <a:uLnTx/>
                <a:uFillTx/>
                <a:latin typeface="Calibri" panose="020F0502020204030204"/>
                <a:ea typeface="+mn-ea"/>
                <a:cs typeface="+mn-cs"/>
              </a:rPr>
              <a:t>$150</a:t>
            </a:r>
          </a:p>
        </p:txBody>
      </p:sp>
      <p:sp>
        <p:nvSpPr>
          <p:cNvPr id="22" name="Rounded Rectangle 21">
            <a:extLst>
              <a:ext uri="{FF2B5EF4-FFF2-40B4-BE49-F238E27FC236}">
                <a16:creationId xmlns:a16="http://schemas.microsoft.com/office/drawing/2014/main" id="{9EC7B7BD-F1C9-39C8-E844-283F1DEFB45E}"/>
              </a:ext>
            </a:extLst>
          </p:cNvPr>
          <p:cNvSpPr/>
          <p:nvPr/>
        </p:nvSpPr>
        <p:spPr>
          <a:xfrm>
            <a:off x="3581266" y="3784270"/>
            <a:ext cx="1258957" cy="390285"/>
          </a:xfrm>
          <a:prstGeom prst="round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solidFill>
                <a:effectLst/>
                <a:uLnTx/>
                <a:uFillTx/>
                <a:latin typeface="Calibri" panose="020F0502020204030204"/>
                <a:ea typeface="+mn-ea"/>
                <a:cs typeface="+mn-cs"/>
              </a:rPr>
              <a:t>$150</a:t>
            </a:r>
          </a:p>
        </p:txBody>
      </p:sp>
      <p:sp>
        <p:nvSpPr>
          <p:cNvPr id="23" name="Rounded Rectangle 22">
            <a:extLst>
              <a:ext uri="{FF2B5EF4-FFF2-40B4-BE49-F238E27FC236}">
                <a16:creationId xmlns:a16="http://schemas.microsoft.com/office/drawing/2014/main" id="{70086BE7-FB77-0D6E-D98D-133BD17D4DDC}"/>
              </a:ext>
            </a:extLst>
          </p:cNvPr>
          <p:cNvSpPr/>
          <p:nvPr/>
        </p:nvSpPr>
        <p:spPr>
          <a:xfrm>
            <a:off x="3581266" y="5101112"/>
            <a:ext cx="1258957" cy="390285"/>
          </a:xfrm>
          <a:prstGeom prst="round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solidFill>
                <a:effectLst/>
                <a:uLnTx/>
                <a:uFillTx/>
                <a:latin typeface="Calibri" panose="020F0502020204030204"/>
                <a:ea typeface="+mn-ea"/>
                <a:cs typeface="+mn-cs"/>
              </a:rPr>
              <a:t>$150</a:t>
            </a:r>
          </a:p>
        </p:txBody>
      </p:sp>
      <p:sp>
        <p:nvSpPr>
          <p:cNvPr id="26" name="Rounded Rectangle 25">
            <a:extLst>
              <a:ext uri="{FF2B5EF4-FFF2-40B4-BE49-F238E27FC236}">
                <a16:creationId xmlns:a16="http://schemas.microsoft.com/office/drawing/2014/main" id="{2248A182-90EB-799D-47AD-565D0FB09A43}"/>
              </a:ext>
            </a:extLst>
          </p:cNvPr>
          <p:cNvSpPr/>
          <p:nvPr/>
        </p:nvSpPr>
        <p:spPr>
          <a:xfrm>
            <a:off x="3581266" y="4442691"/>
            <a:ext cx="1258957" cy="390285"/>
          </a:xfrm>
          <a:prstGeom prst="round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4572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solidFill>
                <a:effectLst/>
                <a:uLnTx/>
                <a:uFillTx/>
                <a:latin typeface="Calibri" panose="020F0502020204030204"/>
                <a:ea typeface="+mn-ea"/>
                <a:cs typeface="+mn-cs"/>
              </a:rPr>
              <a:t>$150</a:t>
            </a:r>
          </a:p>
        </p:txBody>
      </p:sp>
      <p:pic>
        <p:nvPicPr>
          <p:cNvPr id="25" name="Picture 24" descr="A person in a white shirt&#10;&#10;Description automatically generated with medium confidence">
            <a:extLst>
              <a:ext uri="{FF2B5EF4-FFF2-40B4-BE49-F238E27FC236}">
                <a16:creationId xmlns:a16="http://schemas.microsoft.com/office/drawing/2014/main" id="{46FE7412-41E0-2F3C-69A7-A5CD41FFA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73115" y="804170"/>
            <a:ext cx="1785578" cy="5431851"/>
          </a:xfrm>
          <a:prstGeom prst="rect">
            <a:avLst/>
          </a:prstGeom>
          <a:ln>
            <a:noFill/>
          </a:ln>
          <a:effectLst>
            <a:outerShdw blurRad="292100" dist="139700" dir="2700000" algn="tl" rotWithShape="0">
              <a:srgbClr val="333333">
                <a:alpha val="65000"/>
              </a:srgbClr>
            </a:outerShdw>
          </a:effectLst>
        </p:spPr>
      </p:pic>
      <p:pic>
        <p:nvPicPr>
          <p:cNvPr id="16" name="Picture 15" descr="A black background with white text&#10;&#10;Description automatically generated">
            <a:extLst>
              <a:ext uri="{FF2B5EF4-FFF2-40B4-BE49-F238E27FC236}">
                <a16:creationId xmlns:a16="http://schemas.microsoft.com/office/drawing/2014/main" id="{A8F5B544-3F1D-FFD8-318A-D727512B3E00}"/>
              </a:ext>
            </a:extLst>
          </p:cNvPr>
          <p:cNvPicPr>
            <a:picLocks noChangeAspect="1"/>
          </p:cNvPicPr>
          <p:nvPr/>
        </p:nvPicPr>
        <p:blipFill rotWithShape="1">
          <a:blip r:embed="rId11"/>
          <a:srcRect l="20804" t="42801" r="21242" b="42481"/>
          <a:stretch/>
        </p:blipFill>
        <p:spPr>
          <a:xfrm>
            <a:off x="10170560" y="6438550"/>
            <a:ext cx="1720850" cy="245835"/>
          </a:xfrm>
          <a:prstGeom prst="rect">
            <a:avLst/>
          </a:prstGeom>
        </p:spPr>
      </p:pic>
      <p:pic>
        <p:nvPicPr>
          <p:cNvPr id="19" name="Picture 18">
            <a:extLst>
              <a:ext uri="{FF2B5EF4-FFF2-40B4-BE49-F238E27FC236}">
                <a16:creationId xmlns:a16="http://schemas.microsoft.com/office/drawing/2014/main" id="{EB68F98F-9341-4846-B467-AF1FD859DEE9}"/>
              </a:ext>
            </a:extLst>
          </p:cNvPr>
          <p:cNvPicPr>
            <a:picLocks noChangeAspect="1"/>
          </p:cNvPicPr>
          <p:nvPr/>
        </p:nvPicPr>
        <p:blipFill>
          <a:blip r:embed="rId12"/>
          <a:srcRect/>
          <a:stretch/>
        </p:blipFill>
        <p:spPr>
          <a:xfrm>
            <a:off x="10038299" y="6099889"/>
            <a:ext cx="2067322" cy="378617"/>
          </a:xfrm>
          <a:prstGeom prst="rect">
            <a:avLst/>
          </a:prstGeom>
        </p:spPr>
      </p:pic>
      <p:sp>
        <p:nvSpPr>
          <p:cNvPr id="28" name="TextBox 27">
            <a:extLst>
              <a:ext uri="{FF2B5EF4-FFF2-40B4-BE49-F238E27FC236}">
                <a16:creationId xmlns:a16="http://schemas.microsoft.com/office/drawing/2014/main" id="{B6E3CD06-8D97-F2A4-CD0B-721A8FC96D63}"/>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LegacyPartners.biz</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rgbClr val="00274C"/>
                </a:solidFill>
                <a:effectLst/>
                <a:uLnTx/>
                <a:uFillTx/>
                <a:latin typeface="Calibri Light" panose="020F0302020204030204" pitchFamily="34" charset="0"/>
                <a:cs typeface="Calibri Light" panose="020F0302020204030204" pitchFamily="34" charset="0"/>
              </a:rPr>
              <a:t>TheSVPSystem.com</a:t>
            </a:r>
            <a:endParaRPr kumimoji="0" lang="en-US" sz="1800" i="1" u="none" strike="noStrike" kern="1200" cap="none" spc="0" normalizeH="0" baseline="0" noProof="0" dirty="0">
              <a:ln>
                <a:noFill/>
              </a:ln>
              <a:solidFill>
                <a:srgbClr val="00274C"/>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04269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20" grpId="0" animBg="1"/>
      <p:bldP spid="21" grpId="0" animBg="1"/>
      <p:bldP spid="22" grpId="0" animBg="1"/>
      <p:bldP spid="23"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D38B34C-2708-A0F0-6004-F47720C268F8}"/>
              </a:ext>
            </a:extLst>
          </p:cNvPr>
          <p:cNvGrpSpPr/>
          <p:nvPr/>
        </p:nvGrpSpPr>
        <p:grpSpPr>
          <a:xfrm>
            <a:off x="1524" y="857"/>
            <a:ext cx="12190476" cy="6857143"/>
            <a:chOff x="762" y="429"/>
            <a:chExt cx="12190476" cy="6857143"/>
          </a:xfrm>
        </p:grpSpPr>
        <p:pic>
          <p:nvPicPr>
            <p:cNvPr id="3" name="Picture 2" descr="A fireworks in the sky&#10;&#10;Description automatically generated">
              <a:extLst>
                <a:ext uri="{FF2B5EF4-FFF2-40B4-BE49-F238E27FC236}">
                  <a16:creationId xmlns:a16="http://schemas.microsoft.com/office/drawing/2014/main" id="{72D067FF-4F28-0AC3-0C77-E7EC5E373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pic>
          <p:nvPicPr>
            <p:cNvPr id="5" name="Picture 4" descr="A fireworks in the sky&#10;&#10;Description automatically generated">
              <a:extLst>
                <a:ext uri="{FF2B5EF4-FFF2-40B4-BE49-F238E27FC236}">
                  <a16:creationId xmlns:a16="http://schemas.microsoft.com/office/drawing/2014/main" id="{EECD0770-F928-8F72-9FC1-B60CCB173B02}"/>
                </a:ext>
              </a:extLst>
            </p:cNvPr>
            <p:cNvPicPr>
              <a:picLocks noChangeAspect="1"/>
            </p:cNvPicPr>
            <p:nvPr/>
          </p:nvPicPr>
          <p:blipFill rotWithShape="1">
            <a:blip r:embed="rId3">
              <a:extLst>
                <a:ext uri="{28A0092B-C50C-407E-A947-70E740481C1C}">
                  <a14:useLocalDpi xmlns:a14="http://schemas.microsoft.com/office/drawing/2010/main" val="0"/>
                </a:ext>
              </a:extLst>
            </a:blip>
            <a:srcRect l="8095" t="19939" r="81275" b="66844"/>
            <a:stretch/>
          </p:blipFill>
          <p:spPr>
            <a:xfrm>
              <a:off x="3801370" y="253624"/>
              <a:ext cx="1565011" cy="1094509"/>
            </a:xfrm>
            <a:prstGeom prst="rect">
              <a:avLst/>
            </a:prstGeom>
          </p:spPr>
        </p:pic>
        <p:pic>
          <p:nvPicPr>
            <p:cNvPr id="4" name="Picture 3" descr="A fireworks in the sky&#10;&#10;Description automatically generated">
              <a:extLst>
                <a:ext uri="{FF2B5EF4-FFF2-40B4-BE49-F238E27FC236}">
                  <a16:creationId xmlns:a16="http://schemas.microsoft.com/office/drawing/2014/main" id="{8D6A4920-FB9D-BBC1-F140-95ED9F7B7889}"/>
                </a:ext>
              </a:extLst>
            </p:cNvPr>
            <p:cNvPicPr>
              <a:picLocks noChangeAspect="1"/>
            </p:cNvPicPr>
            <p:nvPr/>
          </p:nvPicPr>
          <p:blipFill rotWithShape="1">
            <a:blip r:embed="rId3">
              <a:extLst>
                <a:ext uri="{28A0092B-C50C-407E-A947-70E740481C1C}">
                  <a14:useLocalDpi xmlns:a14="http://schemas.microsoft.com/office/drawing/2010/main" val="0"/>
                </a:ext>
              </a:extLst>
            </a:blip>
            <a:srcRect l="8094" t="19939" r="62010"/>
            <a:stretch/>
          </p:blipFill>
          <p:spPr>
            <a:xfrm>
              <a:off x="52011" y="114019"/>
              <a:ext cx="4401236" cy="6629962"/>
            </a:xfrm>
            <a:prstGeom prst="rect">
              <a:avLst/>
            </a:prstGeom>
          </p:spPr>
        </p:pic>
        <p:sp>
          <p:nvSpPr>
            <p:cNvPr id="2" name="TextBox 1">
              <a:extLst>
                <a:ext uri="{FF2B5EF4-FFF2-40B4-BE49-F238E27FC236}">
                  <a16:creationId xmlns:a16="http://schemas.microsoft.com/office/drawing/2014/main" id="{5D359E13-D8B4-62EE-2D5C-7A8E2C114841}"/>
                </a:ext>
              </a:extLst>
            </p:cNvPr>
            <p:cNvSpPr txBox="1"/>
            <p:nvPr/>
          </p:nvSpPr>
          <p:spPr>
            <a:xfrm>
              <a:off x="3651470" y="5533901"/>
              <a:ext cx="8130038" cy="523220"/>
            </a:xfrm>
            <a:prstGeom prst="rect">
              <a:avLst/>
            </a:prstGeom>
            <a:solidFill>
              <a:schemeClr val="tx1"/>
            </a:solidFill>
          </p:spPr>
          <p:txBody>
            <a:bodyPr wrap="square" rtlCol="0">
              <a:spAutoFit/>
            </a:bodyPr>
            <a:lstStyle/>
            <a:p>
              <a:pPr algn="ctr"/>
              <a:r>
                <a:rPr lang="en-US" sz="2800" b="1" dirty="0">
                  <a:solidFill>
                    <a:schemeClr val="bg1"/>
                  </a:solidFill>
                  <a:latin typeface="Roboto Black" panose="02000000000000000000" pitchFamily="2" charset="0"/>
                  <a:ea typeface="Roboto Black" panose="02000000000000000000" pitchFamily="2" charset="0"/>
                </a:rPr>
                <a:t>IBOs WITH A START DATE IN 2024</a:t>
              </a:r>
            </a:p>
          </p:txBody>
        </p:sp>
      </p:grpSp>
    </p:spTree>
    <p:extLst>
      <p:ext uri="{BB962C8B-B14F-4D97-AF65-F5344CB8AC3E}">
        <p14:creationId xmlns:p14="http://schemas.microsoft.com/office/powerpoint/2010/main" val="1236655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87000">
              <a:schemeClr val="accent3"/>
            </a:gs>
          </a:gsLst>
          <a:lin ang="2700000" scaled="1"/>
        </a:gra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B2344D4-1683-5D09-C311-4665F367BDE9}"/>
              </a:ext>
            </a:extLst>
          </p:cNvPr>
          <p:cNvSpPr txBox="1"/>
          <p:nvPr/>
        </p:nvSpPr>
        <p:spPr>
          <a:xfrm>
            <a:off x="0" y="2104647"/>
            <a:ext cx="121920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solidFill>
                    <a:srgbClr val="AA771C"/>
                  </a:solidFill>
                </a:ln>
                <a:gradFill flip="none" rotWithShape="1">
                  <a:gsLst>
                    <a:gs pos="53000">
                      <a:srgbClr val="BF953F"/>
                    </a:gs>
                    <a:gs pos="65000">
                      <a:srgbClr val="FCF6BA"/>
                    </a:gs>
                    <a:gs pos="17000">
                      <a:srgbClr val="AA771C"/>
                    </a:gs>
                    <a:gs pos="39000">
                      <a:srgbClr val="FCF6BA"/>
                    </a:gs>
                    <a:gs pos="83000">
                      <a:srgbClr val="BF953F"/>
                    </a:gs>
                  </a:gsLst>
                  <a:lin ang="2700000" scaled="1"/>
                  <a:tileRect/>
                </a:gradFill>
                <a:effectLst>
                  <a:outerShdw blurRad="50800" dist="38100" dir="2700000" algn="tl" rotWithShape="0">
                    <a:prstClr val="black">
                      <a:alpha val="40000"/>
                    </a:prstClr>
                  </a:outerShdw>
                </a:effectLst>
                <a:uLnTx/>
                <a:uFillTx/>
                <a:latin typeface="Roboto Black" panose="02000000000000000000" pitchFamily="2" charset="0"/>
                <a:ea typeface="Roboto Black" panose="02000000000000000000" pitchFamily="2" charset="0"/>
                <a:cs typeface="+mn-cs"/>
              </a:rPr>
              <a:t>How to Promote to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n>
                  <a:solidFill>
                    <a:srgbClr val="AA771C"/>
                  </a:solidFill>
                </a:ln>
                <a:gradFill flip="none" rotWithShape="1">
                  <a:gsLst>
                    <a:gs pos="53000">
                      <a:srgbClr val="BF953F"/>
                    </a:gs>
                    <a:gs pos="65000">
                      <a:srgbClr val="FCF6BA"/>
                    </a:gs>
                    <a:gs pos="17000">
                      <a:srgbClr val="AA771C"/>
                    </a:gs>
                    <a:gs pos="39000">
                      <a:srgbClr val="FCF6BA"/>
                    </a:gs>
                    <a:gs pos="83000">
                      <a:srgbClr val="BF953F"/>
                    </a:gs>
                  </a:gsLst>
                  <a:lin ang="2700000" scaled="1"/>
                  <a:tileRect/>
                </a:gradFill>
                <a:effectLst>
                  <a:outerShdw blurRad="50800" dist="38100" dir="2700000" algn="tl" rotWithShape="0">
                    <a:prstClr val="black">
                      <a:alpha val="40000"/>
                    </a:prstClr>
                  </a:outerShdw>
                </a:effectLst>
                <a:latin typeface="Roboto Black" panose="02000000000000000000" pitchFamily="2" charset="0"/>
                <a:ea typeface="Roboto Black" panose="02000000000000000000" pitchFamily="2" charset="0"/>
              </a:rPr>
              <a:t>Regional Coordinator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ln>
                  <a:solidFill>
                    <a:srgbClr val="AA771C"/>
                  </a:solidFill>
                </a:ln>
                <a:solidFill>
                  <a:schemeClr val="bg1"/>
                </a:solidFill>
                <a:effectLst>
                  <a:outerShdw blurRad="50800" dist="38100" dir="2700000" algn="tl" rotWithShape="0">
                    <a:prstClr val="black">
                      <a:alpha val="40000"/>
                    </a:prstClr>
                  </a:outerShdw>
                </a:effectLst>
                <a:latin typeface="Roboto Black" panose="02000000000000000000" pitchFamily="2" charset="0"/>
                <a:ea typeface="Roboto Black" panose="02000000000000000000" pitchFamily="2" charset="0"/>
              </a:rPr>
              <a:t>Watch in our FB Group</a:t>
            </a:r>
            <a:endParaRPr kumimoji="0" lang="en-US" sz="3600" b="1" i="0" u="none" strike="noStrike" kern="1200" cap="none" spc="0" normalizeH="0" baseline="0" noProof="0" dirty="0">
              <a:ln>
                <a:solidFill>
                  <a:srgbClr val="AA771C"/>
                </a:solidFill>
              </a:ln>
              <a:solidFill>
                <a:schemeClr val="bg1"/>
              </a:solidFill>
              <a:effectLst>
                <a:outerShdw blurRad="50800" dist="38100" dir="2700000" algn="tl" rotWithShape="0">
                  <a:prstClr val="black">
                    <a:alpha val="40000"/>
                  </a:prstClr>
                </a:outerShdw>
              </a:effectLst>
              <a:uLnTx/>
              <a:uFillTx/>
              <a:latin typeface="Roboto Black" panose="02000000000000000000" pitchFamily="2" charset="0"/>
              <a:ea typeface="Roboto Black" panose="02000000000000000000" pitchFamily="2" charset="0"/>
              <a:cs typeface="+mn-cs"/>
            </a:endParaRPr>
          </a:p>
        </p:txBody>
      </p:sp>
      <p:pic>
        <p:nvPicPr>
          <p:cNvPr id="6" name="Picture 5" descr="A logo on a black background&#10;&#10;Description automatically generated">
            <a:extLst>
              <a:ext uri="{FF2B5EF4-FFF2-40B4-BE49-F238E27FC236}">
                <a16:creationId xmlns:a16="http://schemas.microsoft.com/office/drawing/2014/main" id="{807394A9-F918-817A-07F5-E2DFB1454F17}"/>
              </a:ext>
            </a:extLst>
          </p:cNvPr>
          <p:cNvPicPr>
            <a:picLocks noChangeAspect="1"/>
          </p:cNvPicPr>
          <p:nvPr/>
        </p:nvPicPr>
        <p:blipFill rotWithShape="1">
          <a:blip r:embed="rId3"/>
          <a:srcRect l="45463" t="46284" r="45594" b="45986"/>
          <a:stretch/>
        </p:blipFill>
        <p:spPr>
          <a:xfrm>
            <a:off x="5213228" y="805300"/>
            <a:ext cx="1765544" cy="858383"/>
          </a:xfrm>
          <a:prstGeom prst="rect">
            <a:avLst/>
          </a:prstGeom>
        </p:spPr>
      </p:pic>
      <p:pic>
        <p:nvPicPr>
          <p:cNvPr id="3" name="Picture 2">
            <a:extLst>
              <a:ext uri="{FF2B5EF4-FFF2-40B4-BE49-F238E27FC236}">
                <a16:creationId xmlns:a16="http://schemas.microsoft.com/office/drawing/2014/main" id="{0833F5C1-1762-7DB8-573F-11303DEA7CCB}"/>
              </a:ext>
            </a:extLst>
          </p:cNvPr>
          <p:cNvPicPr>
            <a:picLocks noChangeAspect="1"/>
          </p:cNvPicPr>
          <p:nvPr/>
        </p:nvPicPr>
        <p:blipFill rotWithShape="1">
          <a:blip r:embed="rId4"/>
          <a:srcRect l="-3732" r="-8168"/>
          <a:stretch/>
        </p:blipFill>
        <p:spPr>
          <a:xfrm>
            <a:off x="10038299" y="6438550"/>
            <a:ext cx="2067322" cy="245835"/>
          </a:xfrm>
          <a:prstGeom prst="rect">
            <a:avLst/>
          </a:prstGeom>
        </p:spPr>
      </p:pic>
      <p:pic>
        <p:nvPicPr>
          <p:cNvPr id="7" name="Picture 6">
            <a:extLst>
              <a:ext uri="{FF2B5EF4-FFF2-40B4-BE49-F238E27FC236}">
                <a16:creationId xmlns:a16="http://schemas.microsoft.com/office/drawing/2014/main" id="{B2055AD1-F7E4-408A-DB28-1C9D59F57262}"/>
              </a:ext>
            </a:extLst>
          </p:cNvPr>
          <p:cNvPicPr>
            <a:picLocks noChangeAspect="1"/>
          </p:cNvPicPr>
          <p:nvPr/>
        </p:nvPicPr>
        <p:blipFill>
          <a:blip r:embed="rId5"/>
          <a:srcRect/>
          <a:stretch/>
        </p:blipFill>
        <p:spPr>
          <a:xfrm>
            <a:off x="10038299" y="6145009"/>
            <a:ext cx="2067322" cy="288376"/>
          </a:xfrm>
          <a:prstGeom prst="rect">
            <a:avLst/>
          </a:prstGeom>
        </p:spPr>
      </p:pic>
      <p:sp>
        <p:nvSpPr>
          <p:cNvPr id="8" name="TextBox 7">
            <a:extLst>
              <a:ext uri="{FF2B5EF4-FFF2-40B4-BE49-F238E27FC236}">
                <a16:creationId xmlns:a16="http://schemas.microsoft.com/office/drawing/2014/main" id="{8B800A1D-26D5-385D-129A-62325D714D15}"/>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LegacyPartners.biz</a:t>
            </a:r>
            <a:endParaRPr kumimoji="0" lang="en-US" sz="1800"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TheSVPSystem.com</a:t>
            </a:r>
            <a:endParaRPr kumimoji="0" lang="en-US" sz="1800"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person pointing at a computer screen&#10;&#10;Description automatically generated">
            <a:extLst>
              <a:ext uri="{FF2B5EF4-FFF2-40B4-BE49-F238E27FC236}">
                <a16:creationId xmlns:a16="http://schemas.microsoft.com/office/drawing/2014/main" id="{894252C9-B144-3C12-079C-27C04C0C06D0}"/>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sp>
        <p:nvSpPr>
          <p:cNvPr id="19" name="TextBox 18">
            <a:extLst>
              <a:ext uri="{FF2B5EF4-FFF2-40B4-BE49-F238E27FC236}">
                <a16:creationId xmlns:a16="http://schemas.microsoft.com/office/drawing/2014/main" id="{21BEB60B-7263-2099-A2A9-4BB4142C2A7B}"/>
              </a:ext>
            </a:extLst>
          </p:cNvPr>
          <p:cNvSpPr txBox="1"/>
          <p:nvPr/>
        </p:nvSpPr>
        <p:spPr>
          <a:xfrm rot="16200000">
            <a:off x="-1865941" y="2307658"/>
            <a:ext cx="5145586" cy="1200329"/>
          </a:xfrm>
          <a:prstGeom prst="rect">
            <a:avLst/>
          </a:prstGeom>
          <a:noFill/>
        </p:spPr>
        <p:txBody>
          <a:bodyPr wrap="square" rtlCol="0">
            <a:spAutoFit/>
          </a:bodyPr>
          <a:lstStyle/>
          <a:p>
            <a:r>
              <a:rPr lang="en-US" sz="7200" b="1" dirty="0">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atin typeface="Calibri" panose="020F0502020204030204" pitchFamily="34" charset="0"/>
                <a:cs typeface="Calibri" panose="020F0502020204030204" pitchFamily="34" charset="0"/>
              </a:rPr>
              <a:t>GET</a:t>
            </a:r>
          </a:p>
        </p:txBody>
      </p:sp>
      <p:sp>
        <p:nvSpPr>
          <p:cNvPr id="20" name="TextBox 19">
            <a:extLst>
              <a:ext uri="{FF2B5EF4-FFF2-40B4-BE49-F238E27FC236}">
                <a16:creationId xmlns:a16="http://schemas.microsoft.com/office/drawing/2014/main" id="{EB093BA9-9E3E-4487-0266-1BA6DE7545E0}"/>
              </a:ext>
            </a:extLst>
          </p:cNvPr>
          <p:cNvSpPr txBox="1"/>
          <p:nvPr/>
        </p:nvSpPr>
        <p:spPr>
          <a:xfrm rot="16200000">
            <a:off x="-1031738" y="2307658"/>
            <a:ext cx="5145586" cy="1200329"/>
          </a:xfrm>
          <a:prstGeom prst="rect">
            <a:avLst/>
          </a:prstGeom>
          <a:noFill/>
        </p:spPr>
        <p:txBody>
          <a:bodyPr wrap="square" rtlCol="0">
            <a:spAutoFit/>
          </a:bodyPr>
          <a:lstStyle/>
          <a:p>
            <a:r>
              <a:rPr lang="en-US" sz="7200" b="1" dirty="0">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atin typeface="Calibri" panose="020F0502020204030204" pitchFamily="34" charset="0"/>
                <a:cs typeface="Calibri" panose="020F0502020204030204" pitchFamily="34" charset="0"/>
              </a:rPr>
              <a:t>CONNECTED</a:t>
            </a:r>
          </a:p>
        </p:txBody>
      </p:sp>
      <p:pic>
        <p:nvPicPr>
          <p:cNvPr id="2" name="Picture 1">
            <a:extLst>
              <a:ext uri="{FF2B5EF4-FFF2-40B4-BE49-F238E27FC236}">
                <a16:creationId xmlns:a16="http://schemas.microsoft.com/office/drawing/2014/main" id="{641E4E34-07B7-330B-339D-590B8C10FE27}"/>
              </a:ext>
            </a:extLst>
          </p:cNvPr>
          <p:cNvPicPr>
            <a:picLocks noChangeAspect="1"/>
          </p:cNvPicPr>
          <p:nvPr/>
        </p:nvPicPr>
        <p:blipFill>
          <a:blip r:embed="rId4"/>
          <a:stretch>
            <a:fillRect/>
          </a:stretch>
        </p:blipFill>
        <p:spPr>
          <a:xfrm>
            <a:off x="2620536" y="1223107"/>
            <a:ext cx="7160941" cy="3271677"/>
          </a:xfrm>
          <a:prstGeom prst="rect">
            <a:avLst/>
          </a:prstGeom>
        </p:spPr>
      </p:pic>
      <p:sp>
        <p:nvSpPr>
          <p:cNvPr id="3" name="Rectangle 2">
            <a:extLst>
              <a:ext uri="{FF2B5EF4-FFF2-40B4-BE49-F238E27FC236}">
                <a16:creationId xmlns:a16="http://schemas.microsoft.com/office/drawing/2014/main" id="{795AAE05-78C6-F000-0769-816B79A56E9D}"/>
              </a:ext>
            </a:extLst>
          </p:cNvPr>
          <p:cNvSpPr/>
          <p:nvPr/>
        </p:nvSpPr>
        <p:spPr>
          <a:xfrm>
            <a:off x="5366657" y="1632857"/>
            <a:ext cx="1643743" cy="1709057"/>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ursor with solid fill">
            <a:extLst>
              <a:ext uri="{FF2B5EF4-FFF2-40B4-BE49-F238E27FC236}">
                <a16:creationId xmlns:a16="http://schemas.microsoft.com/office/drawing/2014/main" id="{ADB7CA35-9A9C-B817-C9C7-6ECF99170A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5207" y="2401745"/>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9975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2500"/>
                            </p:stCondLst>
                            <p:childTnLst>
                              <p:par>
                                <p:cTn id="12" presetID="32" presetClass="emph" presetSubtype="0" repeatCount="indefinite" fill="hold" nodeType="afterEffect">
                                  <p:stCondLst>
                                    <p:cond delay="0"/>
                                  </p:stCondLst>
                                  <p:endCondLst>
                                    <p:cond evt="onNext" delay="0">
                                      <p:tgtEl>
                                        <p:sldTgt/>
                                      </p:tgtEl>
                                    </p:cond>
                                  </p:end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FADFB-BF9D-002D-1E60-B089857A16E9}"/>
              </a:ext>
            </a:extLst>
          </p:cNvPr>
          <p:cNvSpPr txBox="1"/>
          <p:nvPr/>
        </p:nvSpPr>
        <p:spPr>
          <a:xfrm>
            <a:off x="2560320" y="509548"/>
            <a:ext cx="963168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outerShdw blurRad="50800" dist="38100" dir="2700000" algn="tl" rotWithShape="0">
                    <a:prstClr val="black">
                      <a:alpha val="40000"/>
                    </a:prstClr>
                  </a:outerShdw>
                </a:effectLst>
                <a:uLnTx/>
                <a:uFillTx/>
                <a:latin typeface="Calibri" panose="020F0502020204030204"/>
                <a:ea typeface="+mn-ea"/>
                <a:cs typeface="+mn-cs"/>
              </a:rPr>
              <a:t>CALL TO ACTION!</a:t>
            </a:r>
            <a:endParaRPr kumimoji="0" lang="en-US" sz="7200" b="0" i="0" u="none" strike="noStrike" kern="1200" cap="none" spc="0" normalizeH="0" baseline="0" noProof="0" dirty="0">
              <a:ln>
                <a:noFill/>
              </a:ln>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outerShdw blurRad="50800" dist="38100" dir="2700000" algn="tl" rotWithShape="0">
                  <a:prstClr val="black">
                    <a:alpha val="40000"/>
                  </a:prstClr>
                </a:outerShdw>
              </a:effectLst>
              <a:uLnTx/>
              <a:uFillTx/>
              <a:latin typeface="Calibri" panose="020F0502020204030204"/>
              <a:ea typeface="+mn-ea"/>
              <a:cs typeface="+mn-cs"/>
            </a:endParaRPr>
          </a:p>
        </p:txBody>
      </p:sp>
      <p:pic>
        <p:nvPicPr>
          <p:cNvPr id="18" name="Picture 17" descr="A person riding a bike on a hill&#10;&#10;Description automatically generated">
            <a:extLst>
              <a:ext uri="{FF2B5EF4-FFF2-40B4-BE49-F238E27FC236}">
                <a16:creationId xmlns:a16="http://schemas.microsoft.com/office/drawing/2014/main" id="{5349268F-83D5-B959-A047-2DCE76461C66}"/>
              </a:ext>
            </a:extLst>
          </p:cNvPr>
          <p:cNvPicPr>
            <a:picLocks noChangeAspect="1"/>
          </p:cNvPicPr>
          <p:nvPr/>
        </p:nvPicPr>
        <p:blipFill rotWithShape="1">
          <a:blip r:embed="rId2"/>
          <a:srcRect l="47685" r="22325"/>
          <a:stretch/>
        </p:blipFill>
        <p:spPr>
          <a:xfrm flipH="1">
            <a:off x="0" y="0"/>
            <a:ext cx="3657600" cy="6855691"/>
          </a:xfrm>
          <a:prstGeom prst="rect">
            <a:avLst/>
          </a:prstGeom>
        </p:spPr>
      </p:pic>
      <p:sp>
        <p:nvSpPr>
          <p:cNvPr id="3" name="TextBox 2">
            <a:extLst>
              <a:ext uri="{FF2B5EF4-FFF2-40B4-BE49-F238E27FC236}">
                <a16:creationId xmlns:a16="http://schemas.microsoft.com/office/drawing/2014/main" id="{970A17C3-858B-BB24-B083-8A79ECE0557A}"/>
              </a:ext>
            </a:extLst>
          </p:cNvPr>
          <p:cNvSpPr txBox="1"/>
          <p:nvPr/>
        </p:nvSpPr>
        <p:spPr>
          <a:xfrm>
            <a:off x="10381206" y="643763"/>
            <a:ext cx="1828800" cy="1200329"/>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uLnTx/>
                <a:uFillTx/>
                <a:latin typeface="Calibri" panose="020F0502020204030204"/>
                <a:ea typeface="+mn-ea"/>
                <a:cs typeface="+mn-cs"/>
              </a:rPr>
              <a:t>🏆</a:t>
            </a:r>
            <a:endParaRPr kumimoji="0" lang="en-US" sz="7200" b="0" i="0" u="none" strike="noStrike" kern="1200" cap="none" spc="0" normalizeH="0" baseline="0" noProof="0" dirty="0">
              <a:ln>
                <a:noFill/>
              </a:ln>
              <a:uLnTx/>
              <a:uFillTx/>
              <a:latin typeface="Calibri" panose="020F0502020204030204"/>
              <a:ea typeface="+mn-ea"/>
              <a:cs typeface="+mn-cs"/>
            </a:endParaRPr>
          </a:p>
        </p:txBody>
      </p:sp>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grpSp>
        <p:nvGrpSpPr>
          <p:cNvPr id="4" name="Group 3">
            <a:extLst>
              <a:ext uri="{FF2B5EF4-FFF2-40B4-BE49-F238E27FC236}">
                <a16:creationId xmlns:a16="http://schemas.microsoft.com/office/drawing/2014/main" id="{AADFE892-370D-BC90-112D-5638225B411F}"/>
              </a:ext>
            </a:extLst>
          </p:cNvPr>
          <p:cNvGrpSpPr/>
          <p:nvPr/>
        </p:nvGrpSpPr>
        <p:grpSpPr>
          <a:xfrm>
            <a:off x="8983481" y="2033189"/>
            <a:ext cx="2795451" cy="3227680"/>
            <a:chOff x="1201783" y="1845549"/>
            <a:chExt cx="2795451" cy="3227680"/>
          </a:xfrm>
          <a:solidFill>
            <a:schemeClr val="accent3"/>
          </a:solidFill>
        </p:grpSpPr>
        <p:sp>
          <p:nvSpPr>
            <p:cNvPr id="13" name="Rectangle 12">
              <a:extLst>
                <a:ext uri="{FF2B5EF4-FFF2-40B4-BE49-F238E27FC236}">
                  <a16:creationId xmlns:a16="http://schemas.microsoft.com/office/drawing/2014/main" id="{CC256A0D-FD42-556C-863E-F6CCA74D80DF}"/>
                </a:ext>
              </a:extLst>
            </p:cNvPr>
            <p:cNvSpPr/>
            <p:nvPr/>
          </p:nvSpPr>
          <p:spPr>
            <a:xfrm>
              <a:off x="1201783" y="2537215"/>
              <a:ext cx="2795451" cy="2536014"/>
            </a:xfrm>
            <a:prstGeom prst="rect">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a:ea typeface="Arial"/>
                  <a:cs typeface="Arial"/>
                  <a:sym typeface="Arial"/>
                </a:rPr>
                <a:t>Identify and Acquire your first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accent2"/>
                  </a:solidFill>
                  <a:uLnTx/>
                  <a:uFillTx/>
                  <a:latin typeface="Calibri" panose="020F0502020204030204"/>
                  <a:ea typeface="Arial"/>
                  <a:cs typeface="Arial"/>
                  <a:sym typeface="Arial"/>
                </a:rPr>
                <a:t>5 SERVICES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a:ea typeface="Arial"/>
                  <a:cs typeface="Arial"/>
                  <a:sym typeface="Arial"/>
                </a:rPr>
                <a:t>right away </a:t>
              </a:r>
              <a:r>
                <a:rPr lang="en-US" sz="2400" b="1" kern="0" dirty="0">
                  <a:solidFill>
                    <a:schemeClr val="bg1"/>
                  </a:solidFill>
                  <a:latin typeface="Calibri" panose="020F0502020204030204"/>
                  <a:ea typeface="Arial"/>
                  <a:cs typeface="Arial"/>
                  <a:sym typeface="Arial"/>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0" dirty="0">
                  <a:solidFill>
                    <a:schemeClr val="accent2"/>
                  </a:solidFill>
                  <a:latin typeface="Calibri" panose="020F0502020204030204"/>
                  <a:ea typeface="Arial"/>
                  <a:cs typeface="Arial"/>
                  <a:sym typeface="Arial"/>
                </a:rPr>
                <a:t>BUILD YOUR TEAM</a:t>
              </a:r>
              <a:endParaRPr kumimoji="0" lang="en-US" sz="1100" b="0" i="0" u="none" strike="noStrike" kern="0" cap="none" spc="0" normalizeH="0" baseline="0" noProof="0" dirty="0">
                <a:ln>
                  <a:noFill/>
                </a:ln>
                <a:solidFill>
                  <a:schemeClr val="accent2"/>
                </a:solidFill>
                <a:effectLst/>
                <a:uLnTx/>
                <a:uFillTx/>
                <a:latin typeface="Calibri" panose="020F0502020204030204"/>
                <a:ea typeface="Arial"/>
                <a:cs typeface="Arial"/>
                <a:sym typeface="Arial"/>
              </a:endParaRPr>
            </a:p>
          </p:txBody>
        </p:sp>
        <p:sp>
          <p:nvSpPr>
            <p:cNvPr id="6" name="Oval 5">
              <a:extLst>
                <a:ext uri="{FF2B5EF4-FFF2-40B4-BE49-F238E27FC236}">
                  <a16:creationId xmlns:a16="http://schemas.microsoft.com/office/drawing/2014/main" id="{A552461F-1454-83B5-A6DD-26F64EF14EA7}"/>
                </a:ext>
              </a:extLst>
            </p:cNvPr>
            <p:cNvSpPr/>
            <p:nvPr/>
          </p:nvSpPr>
          <p:spPr>
            <a:xfrm>
              <a:off x="2168434" y="1845549"/>
              <a:ext cx="888274" cy="888274"/>
            </a:xfrm>
            <a:prstGeom prst="ellipse">
              <a:avLst/>
            </a:prstGeom>
            <a:gr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panose="020F0502020204030204"/>
                  <a:ea typeface="+mn-ea"/>
                  <a:cs typeface="+mn-cs"/>
                </a:rPr>
                <a:t>3</a:t>
              </a:r>
            </a:p>
          </p:txBody>
        </p:sp>
      </p:grpSp>
      <p:grpSp>
        <p:nvGrpSpPr>
          <p:cNvPr id="9" name="Group 8">
            <a:extLst>
              <a:ext uri="{FF2B5EF4-FFF2-40B4-BE49-F238E27FC236}">
                <a16:creationId xmlns:a16="http://schemas.microsoft.com/office/drawing/2014/main" id="{5F9AC046-BD74-60E5-37C6-197D8E019B4D}"/>
              </a:ext>
            </a:extLst>
          </p:cNvPr>
          <p:cNvGrpSpPr/>
          <p:nvPr/>
        </p:nvGrpSpPr>
        <p:grpSpPr>
          <a:xfrm>
            <a:off x="2896311" y="2033189"/>
            <a:ext cx="2795451" cy="3227680"/>
            <a:chOff x="4698274" y="1845549"/>
            <a:chExt cx="2795451" cy="3227680"/>
          </a:xfrm>
        </p:grpSpPr>
        <p:sp>
          <p:nvSpPr>
            <p:cNvPr id="14" name="Rectangle 13">
              <a:extLst>
                <a:ext uri="{FF2B5EF4-FFF2-40B4-BE49-F238E27FC236}">
                  <a16:creationId xmlns:a16="http://schemas.microsoft.com/office/drawing/2014/main" id="{9D94E48E-B9F2-8BA3-8F83-2BB2A73544CC}"/>
                </a:ext>
              </a:extLst>
            </p:cNvPr>
            <p:cNvSpPr/>
            <p:nvPr/>
          </p:nvSpPr>
          <p:spPr>
            <a:xfrm>
              <a:off x="4698274" y="2537215"/>
              <a:ext cx="2795451" cy="2536014"/>
            </a:xfrm>
            <a:prstGeom prst="rect">
              <a:avLst/>
            </a:prstGeom>
            <a:solidFill>
              <a:schemeClr val="accent3"/>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a:ea typeface="Arial"/>
                  <a:cs typeface="Arial"/>
                  <a:sym typeface="Arial"/>
                </a:rPr>
                <a:t>Set up your</a:t>
              </a:r>
            </a:p>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600" b="1" i="0" u="none" strike="noStrike" kern="0" cap="none" spc="0" normalizeH="0" baseline="0" noProof="0" dirty="0">
                  <a:ln>
                    <a:noFill/>
                  </a:ln>
                  <a:solidFill>
                    <a:schemeClr val="accent2"/>
                  </a:solidFill>
                  <a:uLnTx/>
                  <a:uFillTx/>
                  <a:latin typeface="Calibri" panose="020F0502020204030204"/>
                  <a:ea typeface="Arial"/>
                  <a:cs typeface="Arial"/>
                  <a:sym typeface="Arial"/>
                </a:rPr>
                <a:t>BUSINESS LAUNCH</a:t>
              </a:r>
            </a:p>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0" u="none" strike="noStrike" kern="0" cap="none" spc="0" normalizeH="0" baseline="0" noProof="0" dirty="0">
                  <a:ln>
                    <a:noFill/>
                  </a:ln>
                  <a:solidFill>
                    <a:schemeClr val="bg1"/>
                  </a:solidFill>
                  <a:effectLst/>
                  <a:uLnTx/>
                  <a:uFillTx/>
                  <a:latin typeface="Calibri" panose="020F0502020204030204"/>
                  <a:ea typeface="Arial"/>
                  <a:cs typeface="Arial"/>
                  <a:sym typeface="Arial"/>
                </a:rPr>
                <a:t>HOME or ZOOM</a:t>
              </a:r>
              <a:endParaRPr kumimoji="0" lang="en-US" sz="1100" b="0" i="0" u="none" strike="noStrike" kern="0" cap="none" spc="0" normalizeH="0" baseline="0" noProof="0" dirty="0">
                <a:ln>
                  <a:noFill/>
                </a:ln>
                <a:solidFill>
                  <a:schemeClr val="bg1"/>
                </a:solidFill>
                <a:effectLst/>
                <a:uLnTx/>
                <a:uFillTx/>
                <a:latin typeface="Calibri" panose="020F0502020204030204"/>
                <a:ea typeface="Arial"/>
                <a:cs typeface="Arial"/>
                <a:sym typeface="Arial"/>
              </a:endParaRPr>
            </a:p>
          </p:txBody>
        </p:sp>
        <p:sp>
          <p:nvSpPr>
            <p:cNvPr id="8" name="Oval 7">
              <a:extLst>
                <a:ext uri="{FF2B5EF4-FFF2-40B4-BE49-F238E27FC236}">
                  <a16:creationId xmlns:a16="http://schemas.microsoft.com/office/drawing/2014/main" id="{C49A679F-7314-770D-DB6E-8D59075EDBD6}"/>
                </a:ext>
              </a:extLst>
            </p:cNvPr>
            <p:cNvSpPr/>
            <p:nvPr/>
          </p:nvSpPr>
          <p:spPr>
            <a:xfrm>
              <a:off x="5651863" y="1845549"/>
              <a:ext cx="888274" cy="888274"/>
            </a:xfrm>
            <a:prstGeom prst="ellipse">
              <a:avLst/>
            </a:prstGeom>
            <a:solidFill>
              <a:schemeClr val="accent3"/>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alibri" panose="020F0502020204030204"/>
                  <a:ea typeface="+mn-ea"/>
                  <a:cs typeface="+mn-cs"/>
                </a:rPr>
                <a:t>1</a:t>
              </a:r>
            </a:p>
          </p:txBody>
        </p:sp>
      </p:grpSp>
      <p:grpSp>
        <p:nvGrpSpPr>
          <p:cNvPr id="11" name="Group 10">
            <a:extLst>
              <a:ext uri="{FF2B5EF4-FFF2-40B4-BE49-F238E27FC236}">
                <a16:creationId xmlns:a16="http://schemas.microsoft.com/office/drawing/2014/main" id="{E0B36A2D-8AD4-A1C4-85AC-74B8CDDBC802}"/>
              </a:ext>
            </a:extLst>
          </p:cNvPr>
          <p:cNvGrpSpPr/>
          <p:nvPr/>
        </p:nvGrpSpPr>
        <p:grpSpPr>
          <a:xfrm>
            <a:off x="5939896" y="2033189"/>
            <a:ext cx="2795451" cy="3227680"/>
            <a:chOff x="8181703" y="1845549"/>
            <a:chExt cx="2795451" cy="3227680"/>
          </a:xfrm>
        </p:grpSpPr>
        <p:sp>
          <p:nvSpPr>
            <p:cNvPr id="15" name="Rectangle 14">
              <a:extLst>
                <a:ext uri="{FF2B5EF4-FFF2-40B4-BE49-F238E27FC236}">
                  <a16:creationId xmlns:a16="http://schemas.microsoft.com/office/drawing/2014/main" id="{ADC5F33A-8C9C-65A0-E128-B6DD82DC9710}"/>
                </a:ext>
              </a:extLst>
            </p:cNvPr>
            <p:cNvSpPr/>
            <p:nvPr/>
          </p:nvSpPr>
          <p:spPr>
            <a:xfrm>
              <a:off x="8181703" y="2537215"/>
              <a:ext cx="2795451" cy="2536014"/>
            </a:xfrm>
            <a:prstGeom prst="rect">
              <a:avLst/>
            </a:prstGeom>
            <a:solidFill>
              <a:schemeClr val="accent3"/>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0" u="none" strike="noStrike" kern="0" cap="none" spc="0" normalizeH="0" baseline="0" noProof="0" dirty="0">
                  <a:solidFill>
                    <a:schemeClr val="bg1"/>
                  </a:solidFill>
                  <a:effectLst/>
                  <a:uLnTx/>
                  <a:uFillTx/>
                  <a:latin typeface="Calibri" panose="020F0502020204030204"/>
                  <a:ea typeface="Arial"/>
                  <a:cs typeface="Arial"/>
                  <a:sym typeface="Arial"/>
                </a:rPr>
                <a:t>Invite your guests to your LAUNCH.</a:t>
              </a:r>
            </a:p>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0" u="none" strike="noStrike" kern="0" cap="none" spc="0" normalizeH="0" baseline="0" noProof="0" dirty="0">
                  <a:solidFill>
                    <a:schemeClr val="bg1"/>
                  </a:solidFill>
                  <a:effectLst/>
                  <a:uLnTx/>
                  <a:uFillTx/>
                  <a:latin typeface="Calibri" panose="020F0502020204030204"/>
                  <a:ea typeface="Arial"/>
                  <a:cs typeface="Arial"/>
                  <a:sym typeface="Arial"/>
                </a:rPr>
                <a:t>Use the scripts provided on </a:t>
              </a:r>
            </a:p>
            <a:p>
              <a:pPr marL="0" marR="0" lvl="0" indent="0" algn="ctr" defTabSz="914400" rtl="0" eaLnBrk="1" fontAlgn="auto" latinLnBrk="0" hangingPunct="1">
                <a:lnSpc>
                  <a:spcPct val="100000"/>
                </a:lnSpc>
                <a:spcBef>
                  <a:spcPts val="167"/>
                </a:spcBef>
                <a:spcAft>
                  <a:spcPts val="0"/>
                </a:spcAft>
                <a:buClr>
                  <a:srgbClr val="000000"/>
                </a:buClr>
                <a:buSzPts val="3200"/>
                <a:buFontTx/>
                <a:buNone/>
                <a:tabLst/>
                <a:defRPr/>
              </a:pPr>
              <a:r>
                <a:rPr kumimoji="0" lang="en-US" sz="2400" b="1" i="1" u="none" strike="noStrike" kern="0" cap="none" spc="0" normalizeH="0" baseline="0" noProof="0" dirty="0" err="1">
                  <a:solidFill>
                    <a:schemeClr val="accent2"/>
                  </a:solidFill>
                  <a:uLnTx/>
                  <a:uFillTx/>
                  <a:latin typeface="Calibri" panose="020F0502020204030204"/>
                  <a:ea typeface="Arial"/>
                  <a:cs typeface="Arial"/>
                  <a:sym typeface="Arial"/>
                </a:rPr>
                <a:t>LegacyPartners.Biz</a:t>
              </a:r>
              <a:endParaRPr kumimoji="0" lang="en-US" sz="2400" b="1" i="1" u="none" strike="noStrike" kern="0" cap="none" spc="0" normalizeH="0" baseline="0" noProof="0" dirty="0">
                <a:solidFill>
                  <a:schemeClr val="accent2"/>
                </a:solidFill>
                <a:uLnTx/>
                <a:uFillTx/>
                <a:latin typeface="Calibri" panose="020F0502020204030204"/>
                <a:ea typeface="Arial"/>
                <a:cs typeface="Arial"/>
                <a:sym typeface="Arial"/>
              </a:endParaRPr>
            </a:p>
          </p:txBody>
        </p:sp>
        <p:sp>
          <p:nvSpPr>
            <p:cNvPr id="10" name="Oval 9">
              <a:extLst>
                <a:ext uri="{FF2B5EF4-FFF2-40B4-BE49-F238E27FC236}">
                  <a16:creationId xmlns:a16="http://schemas.microsoft.com/office/drawing/2014/main" id="{D1FEB459-2419-D41A-43B2-2CEE05DFD392}"/>
                </a:ext>
              </a:extLst>
            </p:cNvPr>
            <p:cNvSpPr/>
            <p:nvPr/>
          </p:nvSpPr>
          <p:spPr>
            <a:xfrm>
              <a:off x="9135292" y="1845549"/>
              <a:ext cx="888274" cy="888274"/>
            </a:xfrm>
            <a:prstGeom prst="ellipse">
              <a:avLst/>
            </a:prstGeom>
            <a:solidFill>
              <a:schemeClr val="accent3"/>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solidFill>
                    <a:schemeClr val="bg1"/>
                  </a:solidFill>
                  <a:effectLst/>
                  <a:uLnTx/>
                  <a:uFillTx/>
                  <a:latin typeface="Calibri" panose="020F0502020204030204"/>
                  <a:ea typeface="+mn-ea"/>
                  <a:cs typeface="+mn-cs"/>
                </a:rPr>
                <a:t>2</a:t>
              </a:r>
            </a:p>
          </p:txBody>
        </p:sp>
      </p:grpSp>
      <p:pic>
        <p:nvPicPr>
          <p:cNvPr id="17" name="Picture 16" descr="A black background with white text&#10;&#10;Description automatically generated">
            <a:extLst>
              <a:ext uri="{FF2B5EF4-FFF2-40B4-BE49-F238E27FC236}">
                <a16:creationId xmlns:a16="http://schemas.microsoft.com/office/drawing/2014/main" id="{426DA799-388E-4579-32A4-0614021DDBBB}"/>
              </a:ext>
            </a:extLst>
          </p:cNvPr>
          <p:cNvPicPr>
            <a:picLocks noChangeAspect="1"/>
          </p:cNvPicPr>
          <p:nvPr/>
        </p:nvPicPr>
        <p:blipFill rotWithShape="1">
          <a:blip r:embed="rId4"/>
          <a:srcRect l="20804" t="42801" r="21242" b="42481"/>
          <a:stretch/>
        </p:blipFill>
        <p:spPr>
          <a:xfrm>
            <a:off x="10170560" y="6438550"/>
            <a:ext cx="1720850" cy="245835"/>
          </a:xfrm>
          <a:prstGeom prst="rect">
            <a:avLst/>
          </a:prstGeom>
        </p:spPr>
      </p:pic>
      <p:pic>
        <p:nvPicPr>
          <p:cNvPr id="19" name="Picture 18">
            <a:extLst>
              <a:ext uri="{FF2B5EF4-FFF2-40B4-BE49-F238E27FC236}">
                <a16:creationId xmlns:a16="http://schemas.microsoft.com/office/drawing/2014/main" id="{B454BE24-38CE-445E-385D-E4EB036B518F}"/>
              </a:ext>
            </a:extLst>
          </p:cNvPr>
          <p:cNvPicPr>
            <a:picLocks noChangeAspect="1"/>
          </p:cNvPicPr>
          <p:nvPr/>
        </p:nvPicPr>
        <p:blipFill>
          <a:blip r:embed="rId5"/>
          <a:srcRect/>
          <a:stretch/>
        </p:blipFill>
        <p:spPr>
          <a:xfrm>
            <a:off x="10038299" y="6099889"/>
            <a:ext cx="2067322" cy="378617"/>
          </a:xfrm>
          <a:prstGeom prst="rect">
            <a:avLst/>
          </a:prstGeom>
        </p:spPr>
      </p:pic>
      <p:sp>
        <p:nvSpPr>
          <p:cNvPr id="20" name="TextBox 19">
            <a:extLst>
              <a:ext uri="{FF2B5EF4-FFF2-40B4-BE49-F238E27FC236}">
                <a16:creationId xmlns:a16="http://schemas.microsoft.com/office/drawing/2014/main" id="{841BD914-8F03-EC42-05CC-FB161D4DC831}"/>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LegacyPartners.biz</a:t>
            </a:r>
            <a:endParaRPr kumimoji="0" lang="en-US" sz="1800"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TheSVPSystem.com</a:t>
            </a:r>
            <a:endParaRPr kumimoji="0" lang="en-US" sz="1800" i="1"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10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50" fill="hold"/>
                                        <p:tgtEl>
                                          <p:spTgt spid="4"/>
                                        </p:tgtEl>
                                        <p:attrNameLst>
                                          <p:attrName>ppt_x</p:attrName>
                                        </p:attrNameLst>
                                      </p:cBhvr>
                                      <p:tavLst>
                                        <p:tav tm="0">
                                          <p:val>
                                            <p:strVal val="#ppt_x"/>
                                          </p:val>
                                        </p:tav>
                                        <p:tav tm="100000">
                                          <p:val>
                                            <p:strVal val="#ppt_x"/>
                                          </p:val>
                                        </p:tav>
                                      </p:tavLst>
                                    </p:anim>
                                    <p:anim calcmode="lin" valueType="num">
                                      <p:cBhvr additive="base">
                                        <p:cTn id="16"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CN | LinkedIn">
            <a:extLst>
              <a:ext uri="{FF2B5EF4-FFF2-40B4-BE49-F238E27FC236}">
                <a16:creationId xmlns:a16="http://schemas.microsoft.com/office/drawing/2014/main" id="{62764791-4A6B-FF13-4C24-1E25DD651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y color palette&#10;&#10;Description automatically generated">
            <a:extLst>
              <a:ext uri="{FF2B5EF4-FFF2-40B4-BE49-F238E27FC236}">
                <a16:creationId xmlns:a16="http://schemas.microsoft.com/office/drawing/2014/main" id="{4E6ED7BF-BF49-DB2A-0980-8492FCA1ADB9}"/>
              </a:ext>
            </a:extLst>
          </p:cNvPr>
          <p:cNvPicPr>
            <a:picLocks noChangeAspect="1"/>
          </p:cNvPicPr>
          <p:nvPr/>
        </p:nvPicPr>
        <p:blipFill>
          <a:blip r:embed="rId4"/>
          <a:stretch>
            <a:fillRect/>
          </a:stretch>
        </p:blipFill>
        <p:spPr>
          <a:xfrm rot="16200000">
            <a:off x="-2540291" y="3077238"/>
            <a:ext cx="3562350" cy="1104900"/>
          </a:xfrm>
          <a:prstGeom prst="rect">
            <a:avLst/>
          </a:prstGeom>
        </p:spPr>
      </p:pic>
      <p:grpSp>
        <p:nvGrpSpPr>
          <p:cNvPr id="29" name="Group 28">
            <a:extLst>
              <a:ext uri="{FF2B5EF4-FFF2-40B4-BE49-F238E27FC236}">
                <a16:creationId xmlns:a16="http://schemas.microsoft.com/office/drawing/2014/main" id="{4854E28C-D947-A080-E7C1-9F44AF424CA2}"/>
              </a:ext>
            </a:extLst>
          </p:cNvPr>
          <p:cNvGrpSpPr/>
          <p:nvPr/>
        </p:nvGrpSpPr>
        <p:grpSpPr>
          <a:xfrm>
            <a:off x="0" y="5410864"/>
            <a:ext cx="12192000" cy="1447137"/>
            <a:chOff x="0" y="10821727"/>
            <a:chExt cx="24384000" cy="2894274"/>
          </a:xfrm>
        </p:grpSpPr>
        <p:sp>
          <p:nvSpPr>
            <p:cNvPr id="6" name="Rectangle 5">
              <a:extLst>
                <a:ext uri="{FF2B5EF4-FFF2-40B4-BE49-F238E27FC236}">
                  <a16:creationId xmlns:a16="http://schemas.microsoft.com/office/drawing/2014/main" id="{2F6C5898-3942-FFA9-8094-2EFD7DF9A55A}"/>
                </a:ext>
              </a:extLst>
            </p:cNvPr>
            <p:cNvSpPr/>
            <p:nvPr/>
          </p:nvSpPr>
          <p:spPr>
            <a:xfrm>
              <a:off x="0" y="10821727"/>
              <a:ext cx="24384000" cy="289427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Picture 4" descr="A yellow laurel wreath with black text&#10;&#10;Description automatically generated">
              <a:extLst>
                <a:ext uri="{FF2B5EF4-FFF2-40B4-BE49-F238E27FC236}">
                  <a16:creationId xmlns:a16="http://schemas.microsoft.com/office/drawing/2014/main" id="{581BC3EB-7F78-5084-8EC7-482AD9337545}"/>
                </a:ext>
              </a:extLst>
            </p:cNvPr>
            <p:cNvPicPr>
              <a:picLocks noChangeAspect="1"/>
            </p:cNvPicPr>
            <p:nvPr/>
          </p:nvPicPr>
          <p:blipFill>
            <a:blip r:embed="rId5"/>
            <a:stretch>
              <a:fillRect/>
            </a:stretch>
          </p:blipFill>
          <p:spPr>
            <a:xfrm>
              <a:off x="14547116" y="11190887"/>
              <a:ext cx="2103120" cy="2103120"/>
            </a:xfrm>
            <a:prstGeom prst="rect">
              <a:avLst/>
            </a:prstGeom>
            <a:effectLst>
              <a:outerShdw blurRad="50800" dist="38100" dir="2700000" algn="tl" rotWithShape="0">
                <a:prstClr val="black">
                  <a:alpha val="40000"/>
                </a:prstClr>
              </a:outerShdw>
            </a:effectLst>
          </p:spPr>
        </p:pic>
        <p:pic>
          <p:nvPicPr>
            <p:cNvPr id="8" name="Picture 7" descr="A colorful numbers on a black background&#10;&#10;Description automatically generated">
              <a:extLst>
                <a:ext uri="{FF2B5EF4-FFF2-40B4-BE49-F238E27FC236}">
                  <a16:creationId xmlns:a16="http://schemas.microsoft.com/office/drawing/2014/main" id="{F6FAFCE4-6535-2C08-94B1-3F068DB89AF2}"/>
                </a:ext>
              </a:extLst>
            </p:cNvPr>
            <p:cNvPicPr>
              <a:picLocks noChangeAspect="1"/>
            </p:cNvPicPr>
            <p:nvPr/>
          </p:nvPicPr>
          <p:blipFill>
            <a:blip r:embed="rId6"/>
            <a:stretch>
              <a:fillRect/>
            </a:stretch>
          </p:blipFill>
          <p:spPr>
            <a:xfrm>
              <a:off x="1799438" y="11193578"/>
              <a:ext cx="2527157" cy="2097738"/>
            </a:xfrm>
            <a:prstGeom prst="rect">
              <a:avLst/>
            </a:prstGeom>
            <a:effectLst>
              <a:outerShdw blurRad="50800" dist="38100" dir="2700000" algn="tl" rotWithShape="0">
                <a:prstClr val="black">
                  <a:alpha val="40000"/>
                </a:prstClr>
              </a:outerShdw>
            </a:effectLst>
          </p:spPr>
        </p:pic>
        <p:pic>
          <p:nvPicPr>
            <p:cNvPr id="14" name="Picture 13" descr="A blue sign with white text&#10;&#10;Description automatically generated">
              <a:extLst>
                <a:ext uri="{FF2B5EF4-FFF2-40B4-BE49-F238E27FC236}">
                  <a16:creationId xmlns:a16="http://schemas.microsoft.com/office/drawing/2014/main" id="{ED91FAE6-E7BF-E0CE-7F63-43FAE7FD40E6}"/>
                </a:ext>
              </a:extLst>
            </p:cNvPr>
            <p:cNvPicPr>
              <a:picLocks noChangeAspect="1"/>
            </p:cNvPicPr>
            <p:nvPr/>
          </p:nvPicPr>
          <p:blipFill>
            <a:blip r:embed="rId7"/>
            <a:stretch>
              <a:fillRect/>
            </a:stretch>
          </p:blipFill>
          <p:spPr>
            <a:xfrm>
              <a:off x="9868677" y="11213747"/>
              <a:ext cx="2958958" cy="2057400"/>
            </a:xfrm>
            <a:prstGeom prst="rect">
              <a:avLst/>
            </a:prstGeom>
            <a:effectLst>
              <a:outerShdw blurRad="50800" dist="38100" dir="2700000" algn="tl" rotWithShape="0">
                <a:prstClr val="black">
                  <a:alpha val="40000"/>
                </a:prstClr>
              </a:outerShdw>
            </a:effectLst>
          </p:spPr>
        </p:pic>
        <p:pic>
          <p:nvPicPr>
            <p:cNvPr id="18" name="Picture 17" descr="A black background with white text&#10;&#10;Description automatically generated">
              <a:extLst>
                <a:ext uri="{FF2B5EF4-FFF2-40B4-BE49-F238E27FC236}">
                  <a16:creationId xmlns:a16="http://schemas.microsoft.com/office/drawing/2014/main" id="{270CC260-64DB-2F59-313C-D91B69B28F3E}"/>
                </a:ext>
              </a:extLst>
            </p:cNvPr>
            <p:cNvPicPr>
              <a:picLocks noChangeAspect="1"/>
            </p:cNvPicPr>
            <p:nvPr/>
          </p:nvPicPr>
          <p:blipFill>
            <a:blip r:embed="rId8"/>
            <a:stretch>
              <a:fillRect/>
            </a:stretch>
          </p:blipFill>
          <p:spPr>
            <a:xfrm>
              <a:off x="6046076" y="11190887"/>
              <a:ext cx="2103120" cy="2103120"/>
            </a:xfrm>
            <a:prstGeom prst="rect">
              <a:avLst/>
            </a:prstGeom>
            <a:effectLst>
              <a:outerShdw blurRad="50800" dist="38100" dir="2700000" algn="tl" rotWithShape="0">
                <a:prstClr val="black">
                  <a:alpha val="40000"/>
                </a:prstClr>
              </a:outerShdw>
            </a:effectLst>
          </p:spPr>
        </p:pic>
        <p:pic>
          <p:nvPicPr>
            <p:cNvPr id="28" name="Picture 27" descr="Blue letters on a black background&#10;&#10;Description automatically generated">
              <a:extLst>
                <a:ext uri="{FF2B5EF4-FFF2-40B4-BE49-F238E27FC236}">
                  <a16:creationId xmlns:a16="http://schemas.microsoft.com/office/drawing/2014/main" id="{C45BA18C-2B41-C4E1-2052-AB725BFC04E9}"/>
                </a:ext>
              </a:extLst>
            </p:cNvPr>
            <p:cNvPicPr>
              <a:picLocks noChangeAspect="1"/>
            </p:cNvPicPr>
            <p:nvPr/>
          </p:nvPicPr>
          <p:blipFill rotWithShape="1">
            <a:blip r:embed="rId9"/>
            <a:srcRect t="34899" b="34351"/>
            <a:stretch/>
          </p:blipFill>
          <p:spPr>
            <a:xfrm>
              <a:off x="18369716" y="11536445"/>
              <a:ext cx="4591884" cy="1412005"/>
            </a:xfrm>
            <a:prstGeom prst="rect">
              <a:avLst/>
            </a:prstGeom>
            <a:effectLst>
              <a:outerShdw blurRad="50800" dist="38100" dir="2700000" algn="tl" rotWithShape="0">
                <a:prstClr val="black">
                  <a:alpha val="40000"/>
                </a:prstClr>
              </a:outerShdw>
            </a:effectLst>
          </p:spPr>
        </p:pic>
      </p:grpSp>
      <p:pic>
        <p:nvPicPr>
          <p:cNvPr id="7" name="Picture 6">
            <a:extLst>
              <a:ext uri="{FF2B5EF4-FFF2-40B4-BE49-F238E27FC236}">
                <a16:creationId xmlns:a16="http://schemas.microsoft.com/office/drawing/2014/main" id="{D4C22ED6-FD9B-7CA7-1605-C444DEE2679D}"/>
              </a:ext>
            </a:extLst>
          </p:cNvPr>
          <p:cNvPicPr>
            <a:picLocks noChangeAspect="1"/>
          </p:cNvPicPr>
          <p:nvPr/>
        </p:nvPicPr>
        <p:blipFill>
          <a:blip r:embed="rId10"/>
          <a:stretch>
            <a:fillRect/>
          </a:stretch>
        </p:blipFill>
        <p:spPr>
          <a:xfrm>
            <a:off x="-3810" y="383774"/>
            <a:ext cx="12195810" cy="1437045"/>
          </a:xfrm>
          <a:prstGeom prst="rect">
            <a:avLst/>
          </a:prstGeom>
        </p:spPr>
      </p:pic>
      <p:grpSp>
        <p:nvGrpSpPr>
          <p:cNvPr id="2" name="Group 1">
            <a:extLst>
              <a:ext uri="{FF2B5EF4-FFF2-40B4-BE49-F238E27FC236}">
                <a16:creationId xmlns:a16="http://schemas.microsoft.com/office/drawing/2014/main" id="{C31669D3-0900-F827-A504-59276EC16F7C}"/>
              </a:ext>
            </a:extLst>
          </p:cNvPr>
          <p:cNvGrpSpPr/>
          <p:nvPr/>
        </p:nvGrpSpPr>
        <p:grpSpPr>
          <a:xfrm>
            <a:off x="0" y="5037181"/>
            <a:ext cx="12192000" cy="1820819"/>
            <a:chOff x="0" y="10074362"/>
            <a:chExt cx="24384000" cy="3641637"/>
          </a:xfrm>
        </p:grpSpPr>
        <p:sp>
          <p:nvSpPr>
            <p:cNvPr id="4" name="Rectangle 3">
              <a:extLst>
                <a:ext uri="{FF2B5EF4-FFF2-40B4-BE49-F238E27FC236}">
                  <a16:creationId xmlns:a16="http://schemas.microsoft.com/office/drawing/2014/main" id="{5BB029F9-356C-9256-8FCC-92D03867996F}"/>
                </a:ext>
              </a:extLst>
            </p:cNvPr>
            <p:cNvSpPr/>
            <p:nvPr/>
          </p:nvSpPr>
          <p:spPr>
            <a:xfrm>
              <a:off x="0" y="10074362"/>
              <a:ext cx="24384000" cy="3641637"/>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nvGrpSpPr>
            <p:cNvPr id="10" name="Group 9">
              <a:extLst>
                <a:ext uri="{FF2B5EF4-FFF2-40B4-BE49-F238E27FC236}">
                  <a16:creationId xmlns:a16="http://schemas.microsoft.com/office/drawing/2014/main" id="{3DAF2EE5-E7DA-1251-33FF-9E866E00BC0B}"/>
                </a:ext>
              </a:extLst>
            </p:cNvPr>
            <p:cNvGrpSpPr/>
            <p:nvPr/>
          </p:nvGrpSpPr>
          <p:grpSpPr>
            <a:xfrm>
              <a:off x="2483112" y="10215119"/>
              <a:ext cx="18726263" cy="3227891"/>
              <a:chOff x="2611120" y="10215119"/>
              <a:chExt cx="18726263" cy="3227891"/>
            </a:xfrm>
          </p:grpSpPr>
          <p:grpSp>
            <p:nvGrpSpPr>
              <p:cNvPr id="11" name="Group 10">
                <a:extLst>
                  <a:ext uri="{FF2B5EF4-FFF2-40B4-BE49-F238E27FC236}">
                    <a16:creationId xmlns:a16="http://schemas.microsoft.com/office/drawing/2014/main" id="{58FD5EBD-9664-A79A-3971-D712FC1FF2AD}"/>
                  </a:ext>
                </a:extLst>
              </p:cNvPr>
              <p:cNvGrpSpPr/>
              <p:nvPr/>
            </p:nvGrpSpPr>
            <p:grpSpPr>
              <a:xfrm>
                <a:off x="2611120" y="10215119"/>
                <a:ext cx="4463400" cy="3227891"/>
                <a:chOff x="1645920" y="10215119"/>
                <a:chExt cx="4463400" cy="3227891"/>
              </a:xfrm>
            </p:grpSpPr>
            <p:pic>
              <p:nvPicPr>
                <p:cNvPr id="23" name="Google Shape;75;p2" descr="Изображение">
                  <a:extLst>
                    <a:ext uri="{FF2B5EF4-FFF2-40B4-BE49-F238E27FC236}">
                      <a16:creationId xmlns:a16="http://schemas.microsoft.com/office/drawing/2014/main" id="{A4E17C73-05A7-44D3-2B34-6AA64FE7E6D6}"/>
                    </a:ext>
                  </a:extLst>
                </p:cNvPr>
                <p:cNvPicPr preferRelativeResize="0"/>
                <p:nvPr/>
              </p:nvPicPr>
              <p:blipFill rotWithShape="1">
                <a:blip r:embed="rId11">
                  <a:alphaModFix/>
                </a:blip>
                <a:srcRect/>
                <a:stretch/>
              </p:blipFill>
              <p:spPr>
                <a:xfrm>
                  <a:off x="2864172" y="11415449"/>
                  <a:ext cx="2026898" cy="2027561"/>
                </a:xfrm>
                <a:prstGeom prst="rect">
                  <a:avLst/>
                </a:prstGeom>
                <a:noFill/>
                <a:ln>
                  <a:noFill/>
                </a:ln>
              </p:spPr>
            </p:pic>
            <p:sp>
              <p:nvSpPr>
                <p:cNvPr id="24" name="TextBox 23">
                  <a:extLst>
                    <a:ext uri="{FF2B5EF4-FFF2-40B4-BE49-F238E27FC236}">
                      <a16:creationId xmlns:a16="http://schemas.microsoft.com/office/drawing/2014/main" id="{869984E1-5A0D-D4CA-6E44-5D90CE492E88}"/>
                    </a:ext>
                  </a:extLst>
                </p:cNvPr>
                <p:cNvSpPr txBox="1"/>
                <p:nvPr/>
              </p:nvSpPr>
              <p:spPr>
                <a:xfrm>
                  <a:off x="1645920" y="10215119"/>
                  <a:ext cx="4463400"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 Acquisition</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Specialists</a:t>
                  </a:r>
                </a:p>
              </p:txBody>
            </p:sp>
          </p:grpSp>
          <p:grpSp>
            <p:nvGrpSpPr>
              <p:cNvPr id="12" name="Group 11">
                <a:extLst>
                  <a:ext uri="{FF2B5EF4-FFF2-40B4-BE49-F238E27FC236}">
                    <a16:creationId xmlns:a16="http://schemas.microsoft.com/office/drawing/2014/main" id="{7B50BF5D-BA97-E7D9-413C-96E7EA68AA35}"/>
                  </a:ext>
                </a:extLst>
              </p:cNvPr>
              <p:cNvGrpSpPr/>
              <p:nvPr/>
            </p:nvGrpSpPr>
            <p:grpSpPr>
              <a:xfrm>
                <a:off x="8261634" y="10215119"/>
                <a:ext cx="2543006" cy="3134425"/>
                <a:chOff x="7177952" y="10215119"/>
                <a:chExt cx="2543006" cy="3134425"/>
              </a:xfrm>
            </p:grpSpPr>
            <p:pic>
              <p:nvPicPr>
                <p:cNvPr id="21" name="Google Shape;67;p2" descr="Изображение">
                  <a:extLst>
                    <a:ext uri="{FF2B5EF4-FFF2-40B4-BE49-F238E27FC236}">
                      <a16:creationId xmlns:a16="http://schemas.microsoft.com/office/drawing/2014/main" id="{B9D8E7B0-BB61-20BD-1B7F-2AEE911CD83F}"/>
                    </a:ext>
                  </a:extLst>
                </p:cNvPr>
                <p:cNvPicPr preferRelativeResize="0"/>
                <p:nvPr/>
              </p:nvPicPr>
              <p:blipFill rotWithShape="1">
                <a:blip r:embed="rId12">
                  <a:alphaModFix/>
                </a:blip>
                <a:srcRect/>
                <a:stretch/>
              </p:blipFill>
              <p:spPr>
                <a:xfrm>
                  <a:off x="7668756" y="11508915"/>
                  <a:ext cx="1561394" cy="1840629"/>
                </a:xfrm>
                <a:prstGeom prst="rect">
                  <a:avLst/>
                </a:prstGeom>
                <a:noFill/>
                <a:ln>
                  <a:noFill/>
                </a:ln>
              </p:spPr>
            </p:pic>
            <p:sp>
              <p:nvSpPr>
                <p:cNvPr id="22" name="TextBox 21">
                  <a:extLst>
                    <a:ext uri="{FF2B5EF4-FFF2-40B4-BE49-F238E27FC236}">
                      <a16:creationId xmlns:a16="http://schemas.microsoft.com/office/drawing/2014/main" id="{FEC85CBD-34B3-D92C-EC9A-A4FC538D006C}"/>
                    </a:ext>
                  </a:extLst>
                </p:cNvPr>
                <p:cNvSpPr txBox="1"/>
                <p:nvPr/>
              </p:nvSpPr>
              <p:spPr>
                <a:xfrm>
                  <a:off x="7177952" y="10215119"/>
                  <a:ext cx="2543006"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Established</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1993</a:t>
                  </a:r>
                </a:p>
              </p:txBody>
            </p:sp>
          </p:grpSp>
          <p:grpSp>
            <p:nvGrpSpPr>
              <p:cNvPr id="13" name="Group 12">
                <a:extLst>
                  <a:ext uri="{FF2B5EF4-FFF2-40B4-BE49-F238E27FC236}">
                    <a16:creationId xmlns:a16="http://schemas.microsoft.com/office/drawing/2014/main" id="{57A903A8-EC8E-EB79-6FE6-705C5EB63B0A}"/>
                  </a:ext>
                </a:extLst>
              </p:cNvPr>
              <p:cNvGrpSpPr/>
              <p:nvPr/>
            </p:nvGrpSpPr>
            <p:grpSpPr>
              <a:xfrm>
                <a:off x="13576146" y="10215119"/>
                <a:ext cx="4226158" cy="3125030"/>
                <a:chOff x="12184052" y="10215119"/>
                <a:chExt cx="4226158" cy="3125030"/>
              </a:xfrm>
            </p:grpSpPr>
            <p:pic>
              <p:nvPicPr>
                <p:cNvPr id="19" name="Google Shape;71;p2" descr="Изображение">
                  <a:extLst>
                    <a:ext uri="{FF2B5EF4-FFF2-40B4-BE49-F238E27FC236}">
                      <a16:creationId xmlns:a16="http://schemas.microsoft.com/office/drawing/2014/main" id="{4205DAAD-F08A-31BC-3C6A-3AF36FC11EAF}"/>
                    </a:ext>
                  </a:extLst>
                </p:cNvPr>
                <p:cNvPicPr preferRelativeResize="0"/>
                <p:nvPr/>
              </p:nvPicPr>
              <p:blipFill rotWithShape="1">
                <a:blip r:embed="rId13">
                  <a:alphaModFix/>
                </a:blip>
                <a:srcRect/>
                <a:stretch/>
              </p:blipFill>
              <p:spPr>
                <a:xfrm>
                  <a:off x="13437144" y="11518313"/>
                  <a:ext cx="1850656" cy="1821836"/>
                </a:xfrm>
                <a:prstGeom prst="rect">
                  <a:avLst/>
                </a:prstGeom>
                <a:noFill/>
                <a:ln>
                  <a:noFill/>
                </a:ln>
              </p:spPr>
            </p:pic>
            <p:sp>
              <p:nvSpPr>
                <p:cNvPr id="20" name="TextBox 19">
                  <a:extLst>
                    <a:ext uri="{FF2B5EF4-FFF2-40B4-BE49-F238E27FC236}">
                      <a16:creationId xmlns:a16="http://schemas.microsoft.com/office/drawing/2014/main" id="{3E251A7E-3195-EF79-7EBA-8AE113566123}"/>
                    </a:ext>
                  </a:extLst>
                </p:cNvPr>
                <p:cNvSpPr txBox="1"/>
                <p:nvPr/>
              </p:nvSpPr>
              <p:spPr>
                <a:xfrm>
                  <a:off x="12184052" y="10215119"/>
                  <a:ext cx="422615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Millions of</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Customers Acquired</a:t>
                  </a:r>
                </a:p>
              </p:txBody>
            </p:sp>
          </p:grpSp>
          <p:grpSp>
            <p:nvGrpSpPr>
              <p:cNvPr id="15" name="Group 14">
                <a:extLst>
                  <a:ext uri="{FF2B5EF4-FFF2-40B4-BE49-F238E27FC236}">
                    <a16:creationId xmlns:a16="http://schemas.microsoft.com/office/drawing/2014/main" id="{BC162A17-C2B0-C282-CC59-0E742C04ECF5}"/>
                  </a:ext>
                </a:extLst>
              </p:cNvPr>
              <p:cNvGrpSpPr/>
              <p:nvPr/>
            </p:nvGrpSpPr>
            <p:grpSpPr>
              <a:xfrm>
                <a:off x="19078543" y="10215119"/>
                <a:ext cx="2258840" cy="2751640"/>
                <a:chOff x="18113343" y="10215119"/>
                <a:chExt cx="2258840" cy="2751640"/>
              </a:xfrm>
            </p:grpSpPr>
            <p:pic>
              <p:nvPicPr>
                <p:cNvPr id="16" name="Google Shape;70;p2" descr="Изображение">
                  <a:extLst>
                    <a:ext uri="{FF2B5EF4-FFF2-40B4-BE49-F238E27FC236}">
                      <a16:creationId xmlns:a16="http://schemas.microsoft.com/office/drawing/2014/main" id="{93BE0AAC-EE80-FA07-B0B8-D5816AF5127A}"/>
                    </a:ext>
                  </a:extLst>
                </p:cNvPr>
                <p:cNvPicPr preferRelativeResize="0"/>
                <p:nvPr/>
              </p:nvPicPr>
              <p:blipFill rotWithShape="1">
                <a:blip r:embed="rId14">
                  <a:alphaModFix/>
                </a:blip>
                <a:srcRect/>
                <a:stretch/>
              </p:blipFill>
              <p:spPr>
                <a:xfrm>
                  <a:off x="18113343" y="11891703"/>
                  <a:ext cx="2258840" cy="1075056"/>
                </a:xfrm>
                <a:prstGeom prst="rect">
                  <a:avLst/>
                </a:prstGeom>
                <a:noFill/>
                <a:ln>
                  <a:noFill/>
                </a:ln>
              </p:spPr>
            </p:pic>
            <p:sp>
              <p:nvSpPr>
                <p:cNvPr id="17" name="TextBox 16">
                  <a:extLst>
                    <a:ext uri="{FF2B5EF4-FFF2-40B4-BE49-F238E27FC236}">
                      <a16:creationId xmlns:a16="http://schemas.microsoft.com/office/drawing/2014/main" id="{ACE9202A-4801-D849-F9B9-F3D84A587582}"/>
                    </a:ext>
                  </a:extLst>
                </p:cNvPr>
                <p:cNvSpPr txBox="1"/>
                <p:nvPr/>
              </p:nvSpPr>
              <p:spPr>
                <a:xfrm>
                  <a:off x="18333541" y="10215119"/>
                  <a:ext cx="1818448" cy="129266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Billions</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800" b="1" i="0" u="none" strike="noStrike" kern="0" cap="none" spc="0" normalizeH="0" baseline="0" noProof="0" dirty="0">
                      <a:ln>
                        <a:noFill/>
                      </a:ln>
                      <a:solidFill>
                        <a:srgbClr val="0D2D53"/>
                      </a:solidFill>
                      <a:effectLst/>
                      <a:uLnTx/>
                      <a:uFillTx/>
                      <a:latin typeface="Calibri" panose="020F0502020204030204" pitchFamily="34" charset="0"/>
                      <a:ea typeface="+mn-ea"/>
                      <a:cs typeface="Calibri" panose="020F0502020204030204" pitchFamily="34" charset="0"/>
                      <a:sym typeface="Arial"/>
                    </a:rPr>
                    <a:t>In Sales</a:t>
                  </a:r>
                </a:p>
              </p:txBody>
            </p:sp>
          </p:grpSp>
        </p:grpSp>
      </p:grpSp>
    </p:spTree>
    <p:extLst>
      <p:ext uri="{BB962C8B-B14F-4D97-AF65-F5344CB8AC3E}">
        <p14:creationId xmlns:p14="http://schemas.microsoft.com/office/powerpoint/2010/main" val="6338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1000" fill="hold"/>
                                        <p:tgtEl>
                                          <p:spTgt spid="29"/>
                                        </p:tgtEl>
                                        <p:attrNameLst>
                                          <p:attrName>ppt_x</p:attrName>
                                        </p:attrNameLst>
                                      </p:cBhvr>
                                      <p:tavLst>
                                        <p:tav tm="0">
                                          <p:val>
                                            <p:strVal val="#ppt_x"/>
                                          </p:val>
                                        </p:tav>
                                        <p:tav tm="100000">
                                          <p:val>
                                            <p:strVal val="#ppt_x"/>
                                          </p:val>
                                        </p:tav>
                                      </p:tavLst>
                                    </p:anim>
                                    <p:anim calcmode="lin" valueType="num">
                                      <p:cBhvr additive="base">
                                        <p:cTn id="13"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5000">
              <a:schemeClr val="accent1"/>
            </a:gs>
            <a:gs pos="87000">
              <a:schemeClr val="accent3"/>
            </a:gs>
          </a:gsLst>
          <a:lin ang="5400000" scaled="1"/>
          <a:tileRect/>
        </a:gradFill>
        <a:effectLst/>
      </p:bgPr>
    </p:bg>
    <p:spTree>
      <p:nvGrpSpPr>
        <p:cNvPr id="1" name="Shape 167"/>
        <p:cNvGrpSpPr/>
        <p:nvPr/>
      </p:nvGrpSpPr>
      <p:grpSpPr>
        <a:xfrm>
          <a:off x="0" y="0"/>
          <a:ext cx="0" cy="0"/>
          <a:chOff x="0" y="0"/>
          <a:chExt cx="0" cy="0"/>
        </a:xfrm>
      </p:grpSpPr>
      <p:pic>
        <p:nvPicPr>
          <p:cNvPr id="58" name="Picture 57" descr="A blue and grey color palette&#10;&#10;Description automatically generated">
            <a:extLst>
              <a:ext uri="{FF2B5EF4-FFF2-40B4-BE49-F238E27FC236}">
                <a16:creationId xmlns:a16="http://schemas.microsoft.com/office/drawing/2014/main" id="{F2BB3AB9-0A86-4B33-4519-69B8D7FDAA15}"/>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grpSp>
        <p:nvGrpSpPr>
          <p:cNvPr id="23" name="Group 22">
            <a:extLst>
              <a:ext uri="{FF2B5EF4-FFF2-40B4-BE49-F238E27FC236}">
                <a16:creationId xmlns:a16="http://schemas.microsoft.com/office/drawing/2014/main" id="{2ADA5199-94CC-CC8D-76EC-25CA6310D2D7}"/>
              </a:ext>
            </a:extLst>
          </p:cNvPr>
          <p:cNvGrpSpPr/>
          <p:nvPr/>
        </p:nvGrpSpPr>
        <p:grpSpPr>
          <a:xfrm>
            <a:off x="5097346" y="1885118"/>
            <a:ext cx="2012725" cy="4030133"/>
            <a:chOff x="5097346" y="1885118"/>
            <a:chExt cx="2012725" cy="4030133"/>
          </a:xfrm>
        </p:grpSpPr>
        <p:sp>
          <p:nvSpPr>
            <p:cNvPr id="18" name="Rectangle 17">
              <a:extLst>
                <a:ext uri="{FF2B5EF4-FFF2-40B4-BE49-F238E27FC236}">
                  <a16:creationId xmlns:a16="http://schemas.microsoft.com/office/drawing/2014/main" id="{E739B4BC-DE2F-09BA-3E28-62073AF33984}"/>
                </a:ext>
              </a:extLst>
            </p:cNvPr>
            <p:cNvSpPr/>
            <p:nvPr/>
          </p:nvSpPr>
          <p:spPr>
            <a:xfrm>
              <a:off x="5097346" y="1885118"/>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647C7375-4B85-DA6C-A028-5989209F95CE}"/>
                </a:ext>
              </a:extLst>
            </p:cNvPr>
            <p:cNvGrpSpPr/>
            <p:nvPr/>
          </p:nvGrpSpPr>
          <p:grpSpPr>
            <a:xfrm>
              <a:off x="5100196" y="1886591"/>
              <a:ext cx="2009875" cy="3927978"/>
              <a:chOff x="5100196" y="1789984"/>
              <a:chExt cx="2009875" cy="3927978"/>
            </a:xfrm>
          </p:grpSpPr>
          <p:sp>
            <p:nvSpPr>
              <p:cNvPr id="63" name="TextBox 62">
                <a:extLst>
                  <a:ext uri="{FF2B5EF4-FFF2-40B4-BE49-F238E27FC236}">
                    <a16:creationId xmlns:a16="http://schemas.microsoft.com/office/drawing/2014/main" id="{671076FA-F19A-7B22-D2DD-A9E5B1077527}"/>
                  </a:ext>
                </a:extLst>
              </p:cNvPr>
              <p:cNvSpPr txBox="1"/>
              <p:nvPr/>
            </p:nvSpPr>
            <p:spPr>
              <a:xfrm>
                <a:off x="5100196"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65" name="TextBox 64">
                <a:extLst>
                  <a:ext uri="{FF2B5EF4-FFF2-40B4-BE49-F238E27FC236}">
                    <a16:creationId xmlns:a16="http://schemas.microsoft.com/office/drawing/2014/main" id="{0140A829-E413-136E-284E-944E9E0409DB}"/>
                  </a:ext>
                </a:extLst>
              </p:cNvPr>
              <p:cNvSpPr txBox="1"/>
              <p:nvPr/>
            </p:nvSpPr>
            <p:spPr>
              <a:xfrm>
                <a:off x="510019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Calibri" panose="020F0502020204030204"/>
                    <a:ea typeface="+mn-ea"/>
                    <a:cs typeface="+mn-cs"/>
                  </a:rPr>
                  <a:t>TUESDAY</a:t>
                </a:r>
              </a:p>
            </p:txBody>
          </p:sp>
          <p:sp>
            <p:nvSpPr>
              <p:cNvPr id="66" name="TextBox 65">
                <a:extLst>
                  <a:ext uri="{FF2B5EF4-FFF2-40B4-BE49-F238E27FC236}">
                    <a16:creationId xmlns:a16="http://schemas.microsoft.com/office/drawing/2014/main" id="{25898936-C375-7BE7-068F-F9D3D6E09645}"/>
                  </a:ext>
                </a:extLst>
              </p:cNvPr>
              <p:cNvSpPr txBox="1"/>
              <p:nvPr/>
            </p:nvSpPr>
            <p:spPr>
              <a:xfrm>
                <a:off x="5136735" y="2942428"/>
                <a:ext cx="1973336"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3"/>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chemeClr val="accent3"/>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3"/>
                    </a:solidFill>
                    <a:effectLst>
                      <a:outerShdw blurRad="50800" dist="38100" dir="2700000" algn="tl" rotWithShape="0">
                        <a:prstClr val="black">
                          <a:alpha val="40000"/>
                        </a:prstClr>
                      </a:outerShdw>
                    </a:effectLst>
                    <a:uLnTx/>
                    <a:uFillTx/>
                    <a:latin typeface="Calibri" panose="020F0502020204030204"/>
                    <a:ea typeface="+mn-ea"/>
                    <a:cs typeface="+mn-cs"/>
                  </a:rPr>
                  <a:t>HOW TO:</a:t>
                </a:r>
                <a:endParaRPr kumimoji="0" lang="en-US" sz="1800" b="0" i="0" u="none" strike="noStrike" kern="1200" cap="none" spc="0" normalizeH="0" baseline="0" noProof="0" dirty="0">
                  <a:ln>
                    <a:noFill/>
                  </a:ln>
                  <a:solidFill>
                    <a:schemeClr val="accent3"/>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mn-ea"/>
                    <a:cs typeface="+mn-cs"/>
                  </a:rPr>
                  <a:t>Get Qualified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mn-ea"/>
                    <a:cs typeface="+mn-cs"/>
                  </a:rPr>
                  <a:t>Get Paid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mn-ea"/>
                    <a:cs typeface="+mn-cs"/>
                  </a:rPr>
                  <a:t>Build Your Team </a:t>
                </a:r>
                <a:endPar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AF272F6E-A792-37A0-213E-B457F18F0ABF}"/>
                  </a:ext>
                </a:extLst>
              </p:cNvPr>
              <p:cNvSpPr txBox="1"/>
              <p:nvPr/>
            </p:nvSpPr>
            <p:spPr>
              <a:xfrm>
                <a:off x="5106246" y="4979298"/>
                <a:ext cx="1979504"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grpSp>
      </p:grpSp>
      <p:grpSp>
        <p:nvGrpSpPr>
          <p:cNvPr id="25" name="Group 24">
            <a:extLst>
              <a:ext uri="{FF2B5EF4-FFF2-40B4-BE49-F238E27FC236}">
                <a16:creationId xmlns:a16="http://schemas.microsoft.com/office/drawing/2014/main" id="{9C223EDE-71FF-F8F4-4A83-66988391C49B}"/>
              </a:ext>
            </a:extLst>
          </p:cNvPr>
          <p:cNvGrpSpPr/>
          <p:nvPr/>
        </p:nvGrpSpPr>
        <p:grpSpPr>
          <a:xfrm>
            <a:off x="9573165" y="1885118"/>
            <a:ext cx="2000742" cy="4030133"/>
            <a:chOff x="9573165" y="1885118"/>
            <a:chExt cx="2000742" cy="4030133"/>
          </a:xfrm>
        </p:grpSpPr>
        <p:sp>
          <p:nvSpPr>
            <p:cNvPr id="20" name="Rectangle 19">
              <a:extLst>
                <a:ext uri="{FF2B5EF4-FFF2-40B4-BE49-F238E27FC236}">
                  <a16:creationId xmlns:a16="http://schemas.microsoft.com/office/drawing/2014/main" id="{2862334A-0366-50EA-5D29-A60AB14EF7A7}"/>
                </a:ext>
              </a:extLst>
            </p:cNvPr>
            <p:cNvSpPr/>
            <p:nvPr/>
          </p:nvSpPr>
          <p:spPr>
            <a:xfrm>
              <a:off x="9582301" y="1885118"/>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nvGrpSpPr>
            <p:cNvPr id="67" name="Group 66">
              <a:extLst>
                <a:ext uri="{FF2B5EF4-FFF2-40B4-BE49-F238E27FC236}">
                  <a16:creationId xmlns:a16="http://schemas.microsoft.com/office/drawing/2014/main" id="{1714038E-4998-3B0C-4979-850B65F537B2}"/>
                </a:ext>
              </a:extLst>
            </p:cNvPr>
            <p:cNvGrpSpPr/>
            <p:nvPr/>
          </p:nvGrpSpPr>
          <p:grpSpPr>
            <a:xfrm>
              <a:off x="9573165" y="1886591"/>
              <a:ext cx="1991607" cy="3927978"/>
              <a:chOff x="9573165" y="1789984"/>
              <a:chExt cx="1991607" cy="3927978"/>
            </a:xfrm>
          </p:grpSpPr>
          <p:sp>
            <p:nvSpPr>
              <p:cNvPr id="69" name="TextBox 68">
                <a:extLst>
                  <a:ext uri="{FF2B5EF4-FFF2-40B4-BE49-F238E27FC236}">
                    <a16:creationId xmlns:a16="http://schemas.microsoft.com/office/drawing/2014/main" id="{096D6730-A694-1F0A-8EC2-C56A0C5D3602}"/>
                  </a:ext>
                </a:extLst>
              </p:cNvPr>
              <p:cNvSpPr txBox="1"/>
              <p:nvPr/>
            </p:nvSpPr>
            <p:spPr>
              <a:xfrm>
                <a:off x="9573165"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mn-ea"/>
                    <a:cs typeface="+mn-cs"/>
                  </a:rPr>
                  <a:t>9:00 a.m. CT</a:t>
                </a:r>
              </a:p>
            </p:txBody>
          </p:sp>
          <p:sp>
            <p:nvSpPr>
              <p:cNvPr id="71" name="TextBox 70">
                <a:extLst>
                  <a:ext uri="{FF2B5EF4-FFF2-40B4-BE49-F238E27FC236}">
                    <a16:creationId xmlns:a16="http://schemas.microsoft.com/office/drawing/2014/main" id="{F560D2C0-4F00-E042-F56D-C6ADAEA78556}"/>
                  </a:ext>
                </a:extLst>
              </p:cNvPr>
              <p:cNvSpPr txBox="1"/>
              <p:nvPr/>
            </p:nvSpPr>
            <p:spPr>
              <a:xfrm>
                <a:off x="957316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Calibri" panose="020F0502020204030204"/>
                    <a:ea typeface="+mn-ea"/>
                    <a:cs typeface="+mn-cs"/>
                  </a:rPr>
                  <a:t>SATURDAY</a:t>
                </a:r>
              </a:p>
            </p:txBody>
          </p:sp>
          <p:sp>
            <p:nvSpPr>
              <p:cNvPr id="72" name="TextBox 71">
                <a:extLst>
                  <a:ext uri="{FF2B5EF4-FFF2-40B4-BE49-F238E27FC236}">
                    <a16:creationId xmlns:a16="http://schemas.microsoft.com/office/drawing/2014/main" id="{8DF07757-F5DE-DDA6-5894-BA6A746B0E10}"/>
                  </a:ext>
                </a:extLst>
              </p:cNvPr>
              <p:cNvSpPr txBox="1"/>
              <p:nvPr/>
            </p:nvSpPr>
            <p:spPr>
              <a:xfrm>
                <a:off x="9591436" y="2942428"/>
                <a:ext cx="1973336" cy="20005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3"/>
                    </a:solidFill>
                    <a:effectLst>
                      <a:outerShdw blurRad="50800" dist="38100" dir="2700000" algn="tl" rotWithShape="0">
                        <a:prstClr val="black">
                          <a:alpha val="40000"/>
                        </a:prstClr>
                      </a:outerShdw>
                    </a:effectLst>
                    <a:uLnTx/>
                    <a:uFillTx/>
                    <a:latin typeface="Calibri" panose="020F0502020204030204"/>
                    <a:ea typeface="+mn-ea"/>
                    <a:cs typeface="+mn-cs"/>
                  </a:rPr>
                  <a:t>NEW IBO TRAINING</a:t>
                </a:r>
                <a:endParaRPr kumimoji="0" lang="en-US" sz="1400" b="1" i="0" u="none" strike="noStrike" kern="1200" cap="none" spc="0" normalizeH="0" baseline="0" noProof="0" dirty="0">
                  <a:ln>
                    <a:noFill/>
                  </a:ln>
                  <a:solidFill>
                    <a:schemeClr val="accent3"/>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3"/>
                    </a:solidFill>
                    <a:effectLst>
                      <a:outerShdw blurRad="50800" dist="38100" dir="2700000" algn="tl" rotWithShape="0">
                        <a:prstClr val="black">
                          <a:alpha val="40000"/>
                        </a:prstClr>
                      </a:outerShdw>
                    </a:effectLst>
                    <a:uLnTx/>
                    <a:uFillTx/>
                    <a:latin typeface="Calibri" panose="020F0502020204030204"/>
                    <a:ea typeface="+mn-ea"/>
                    <a:cs typeface="+mn-cs"/>
                  </a:rPr>
                  <a:t>HOW TO:</a:t>
                </a:r>
                <a:endParaRPr kumimoji="0" lang="en-US" b="0" i="0" u="none" strike="noStrike" kern="1200" cap="none" spc="0" normalizeH="0" baseline="0" noProof="0" dirty="0">
                  <a:ln>
                    <a:noFill/>
                  </a:ln>
                  <a:solidFill>
                    <a:schemeClr val="accent3"/>
                  </a:solidFill>
                  <a:effectLst>
                    <a:outerShdw blurRad="50800" dist="38100" dir="2700000" algn="tl" rotWithShape="0">
                      <a:prstClr val="black">
                        <a:alpha val="40000"/>
                      </a:prst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mn-ea"/>
                    <a:cs typeface="+mn-cs"/>
                  </a:rPr>
                  <a:t>Get Qualified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mn-ea"/>
                    <a:cs typeface="+mn-cs"/>
                  </a:rPr>
                  <a:t>Get Paid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mn-ea"/>
                    <a:cs typeface="+mn-cs"/>
                  </a:rPr>
                  <a:t>Build Your Team </a:t>
                </a:r>
                <a:endParaRPr kumimoji="0" lang="en-US"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B219BD2E-1DAB-D2B1-D878-51EDD325EB1C}"/>
                  </a:ext>
                </a:extLst>
              </p:cNvPr>
              <p:cNvSpPr txBox="1"/>
              <p:nvPr/>
            </p:nvSpPr>
            <p:spPr>
              <a:xfrm>
                <a:off x="9591435" y="4979298"/>
                <a:ext cx="1965610"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New IBOs MUST be on this training as soon as they enroll!</a:t>
                </a:r>
              </a:p>
            </p:txBody>
          </p:sp>
        </p:grpSp>
      </p:grpSp>
      <p:grpSp>
        <p:nvGrpSpPr>
          <p:cNvPr id="22" name="Group 21">
            <a:extLst>
              <a:ext uri="{FF2B5EF4-FFF2-40B4-BE49-F238E27FC236}">
                <a16:creationId xmlns:a16="http://schemas.microsoft.com/office/drawing/2014/main" id="{FAFF113E-9D37-C32C-9583-250B29BD1D70}"/>
              </a:ext>
            </a:extLst>
          </p:cNvPr>
          <p:cNvGrpSpPr/>
          <p:nvPr/>
        </p:nvGrpSpPr>
        <p:grpSpPr>
          <a:xfrm>
            <a:off x="2851609" y="1885118"/>
            <a:ext cx="2003708" cy="4030133"/>
            <a:chOff x="2851609" y="1885118"/>
            <a:chExt cx="2003708" cy="4030133"/>
          </a:xfrm>
        </p:grpSpPr>
        <p:sp>
          <p:nvSpPr>
            <p:cNvPr id="17" name="Rectangle 16">
              <a:extLst>
                <a:ext uri="{FF2B5EF4-FFF2-40B4-BE49-F238E27FC236}">
                  <a16:creationId xmlns:a16="http://schemas.microsoft.com/office/drawing/2014/main" id="{B114B2C9-2C42-100B-0DE5-5150A3EB12A1}"/>
                </a:ext>
              </a:extLst>
            </p:cNvPr>
            <p:cNvSpPr/>
            <p:nvPr/>
          </p:nvSpPr>
          <p:spPr>
            <a:xfrm>
              <a:off x="2854868" y="1885118"/>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26266E2E-CC74-E540-0457-5227C2E1727C}"/>
                </a:ext>
              </a:extLst>
            </p:cNvPr>
            <p:cNvGrpSpPr/>
            <p:nvPr/>
          </p:nvGrpSpPr>
          <p:grpSpPr>
            <a:xfrm>
              <a:off x="2851609" y="1886591"/>
              <a:ext cx="2003708" cy="3927978"/>
              <a:chOff x="2851609" y="1789984"/>
              <a:chExt cx="2003708" cy="3927978"/>
            </a:xfrm>
          </p:grpSpPr>
          <p:sp>
            <p:nvSpPr>
              <p:cNvPr id="75" name="TextBox 74">
                <a:extLst>
                  <a:ext uri="{FF2B5EF4-FFF2-40B4-BE49-F238E27FC236}">
                    <a16:creationId xmlns:a16="http://schemas.microsoft.com/office/drawing/2014/main" id="{EFA4EFF7-CF84-8E40-FB64-BE1F67D65D89}"/>
                  </a:ext>
                </a:extLst>
              </p:cNvPr>
              <p:cNvSpPr txBox="1"/>
              <p:nvPr/>
            </p:nvSpPr>
            <p:spPr>
              <a:xfrm>
                <a:off x="2851609"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77" name="TextBox 76">
                <a:extLst>
                  <a:ext uri="{FF2B5EF4-FFF2-40B4-BE49-F238E27FC236}">
                    <a16:creationId xmlns:a16="http://schemas.microsoft.com/office/drawing/2014/main" id="{166701BB-8E58-6443-6219-828739035DC7}"/>
                  </a:ext>
                </a:extLst>
              </p:cNvPr>
              <p:cNvSpPr txBox="1"/>
              <p:nvPr/>
            </p:nvSpPr>
            <p:spPr>
              <a:xfrm>
                <a:off x="286371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MONDAY</a:t>
                </a:r>
              </a:p>
            </p:txBody>
          </p:sp>
          <p:sp>
            <p:nvSpPr>
              <p:cNvPr id="78" name="TextBox 77">
                <a:extLst>
                  <a:ext uri="{FF2B5EF4-FFF2-40B4-BE49-F238E27FC236}">
                    <a16:creationId xmlns:a16="http://schemas.microsoft.com/office/drawing/2014/main" id="{76D10C88-14CA-DB91-8100-422C8FF862F4}"/>
                  </a:ext>
                </a:extLst>
              </p:cNvPr>
              <p:cNvSpPr txBox="1"/>
              <p:nvPr/>
            </p:nvSpPr>
            <p:spPr>
              <a:xfrm>
                <a:off x="2863711" y="3373527"/>
                <a:ext cx="1991606" cy="1107996"/>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uLnTx/>
                    <a:uFillTx/>
                    <a:latin typeface="Calibri" panose="020F0502020204030204"/>
                    <a:ea typeface="+mn-ea"/>
                    <a:cs typeface="+mn-cs"/>
                  </a:rPr>
                  <a:t>BUSINESS PRESENTATION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chemeClr val="accent3"/>
                    </a:solidFill>
                    <a:effectLst/>
                    <a:uLnTx/>
                    <a:uFillTx/>
                    <a:latin typeface="Calibri" panose="020F0502020204030204"/>
                    <a:ea typeface="+mn-ea"/>
                    <a:cs typeface="+mn-cs"/>
                  </a:rPr>
                  <a:t>Invite Your Guests</a:t>
                </a:r>
              </a:p>
            </p:txBody>
          </p:sp>
          <p:sp>
            <p:nvSpPr>
              <p:cNvPr id="74" name="TextBox 73">
                <a:extLst>
                  <a:ext uri="{FF2B5EF4-FFF2-40B4-BE49-F238E27FC236}">
                    <a16:creationId xmlns:a16="http://schemas.microsoft.com/office/drawing/2014/main" id="{7952D50C-EC33-52AE-7546-A4B7D4FA1E60}"/>
                  </a:ext>
                </a:extLst>
              </p:cNvPr>
              <p:cNvSpPr txBox="1"/>
              <p:nvPr/>
            </p:nvSpPr>
            <p:spPr>
              <a:xfrm>
                <a:off x="2863710" y="4979298"/>
                <a:ext cx="1979504"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Have a goal to have at least one guest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each week!</a:t>
                </a:r>
              </a:p>
            </p:txBody>
          </p:sp>
        </p:grpSp>
      </p:grpSp>
      <p:grpSp>
        <p:nvGrpSpPr>
          <p:cNvPr id="21" name="Group 20">
            <a:extLst>
              <a:ext uri="{FF2B5EF4-FFF2-40B4-BE49-F238E27FC236}">
                <a16:creationId xmlns:a16="http://schemas.microsoft.com/office/drawing/2014/main" id="{3AEE04C6-78B1-BCC6-2C44-3BA2A7FADA1E}"/>
              </a:ext>
            </a:extLst>
          </p:cNvPr>
          <p:cNvGrpSpPr/>
          <p:nvPr/>
        </p:nvGrpSpPr>
        <p:grpSpPr>
          <a:xfrm>
            <a:off x="615126" y="1886590"/>
            <a:ext cx="2022569" cy="4030133"/>
            <a:chOff x="615126" y="1886590"/>
            <a:chExt cx="2022569" cy="4030133"/>
          </a:xfrm>
        </p:grpSpPr>
        <p:sp>
          <p:nvSpPr>
            <p:cNvPr id="16" name="Rectangle 15">
              <a:extLst>
                <a:ext uri="{FF2B5EF4-FFF2-40B4-BE49-F238E27FC236}">
                  <a16:creationId xmlns:a16="http://schemas.microsoft.com/office/drawing/2014/main" id="{C6520418-803B-9E3E-542E-2410C8AB60E6}"/>
                </a:ext>
              </a:extLst>
            </p:cNvPr>
            <p:cNvSpPr/>
            <p:nvPr/>
          </p:nvSpPr>
          <p:spPr>
            <a:xfrm>
              <a:off x="624260" y="1886590"/>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nvGrpSpPr>
            <p:cNvPr id="79" name="Group 78">
              <a:extLst>
                <a:ext uri="{FF2B5EF4-FFF2-40B4-BE49-F238E27FC236}">
                  <a16:creationId xmlns:a16="http://schemas.microsoft.com/office/drawing/2014/main" id="{E4735EC6-C2FF-0E99-9BEF-5590F5AB55E2}"/>
                </a:ext>
              </a:extLst>
            </p:cNvPr>
            <p:cNvGrpSpPr/>
            <p:nvPr/>
          </p:nvGrpSpPr>
          <p:grpSpPr>
            <a:xfrm>
              <a:off x="615126" y="1886591"/>
              <a:ext cx="2022569" cy="3927978"/>
              <a:chOff x="615126" y="1789984"/>
              <a:chExt cx="2022569" cy="3927978"/>
            </a:xfrm>
          </p:grpSpPr>
          <p:sp>
            <p:nvSpPr>
              <p:cNvPr id="81" name="TextBox 80">
                <a:extLst>
                  <a:ext uri="{FF2B5EF4-FFF2-40B4-BE49-F238E27FC236}">
                    <a16:creationId xmlns:a16="http://schemas.microsoft.com/office/drawing/2014/main" id="{617F0788-8C04-F53F-8696-B390C27EB1BD}"/>
                  </a:ext>
                </a:extLst>
              </p:cNvPr>
              <p:cNvSpPr txBox="1"/>
              <p:nvPr/>
            </p:nvSpPr>
            <p:spPr>
              <a:xfrm>
                <a:off x="615126"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83" name="TextBox 82">
                <a:extLst>
                  <a:ext uri="{FF2B5EF4-FFF2-40B4-BE49-F238E27FC236}">
                    <a16:creationId xmlns:a16="http://schemas.microsoft.com/office/drawing/2014/main" id="{8535CEAB-707A-8621-6715-B3875BB1699C}"/>
                  </a:ext>
                </a:extLst>
              </p:cNvPr>
              <p:cNvSpPr txBox="1"/>
              <p:nvPr/>
            </p:nvSpPr>
            <p:spPr>
              <a:xfrm>
                <a:off x="627226"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Calibri" panose="020F0502020204030204"/>
                    <a:ea typeface="+mn-ea"/>
                    <a:cs typeface="+mn-cs"/>
                  </a:rPr>
                  <a:t>SUNDAY</a:t>
                </a:r>
              </a:p>
            </p:txBody>
          </p:sp>
          <p:pic>
            <p:nvPicPr>
              <p:cNvPr id="84" name="Picture 83" descr="Blue text on a black background&#10;&#10;Description automatically generated">
                <a:extLst>
                  <a:ext uri="{FF2B5EF4-FFF2-40B4-BE49-F238E27FC236}">
                    <a16:creationId xmlns:a16="http://schemas.microsoft.com/office/drawing/2014/main" id="{70994417-E641-A981-ED55-D5A03C0968DD}"/>
                  </a:ext>
                </a:extLst>
              </p:cNvPr>
              <p:cNvPicPr>
                <a:picLocks noChangeAspect="1"/>
              </p:cNvPicPr>
              <p:nvPr/>
            </p:nvPicPr>
            <p:blipFill>
              <a:blip r:embed="rId4"/>
              <a:stretch>
                <a:fillRect/>
              </a:stretch>
            </p:blipFill>
            <p:spPr>
              <a:xfrm>
                <a:off x="646089" y="3455913"/>
                <a:ext cx="1991606" cy="1073163"/>
              </a:xfrm>
              <a:prstGeom prst="rect">
                <a:avLst/>
              </a:prstGeom>
            </p:spPr>
          </p:pic>
          <p:pic>
            <p:nvPicPr>
              <p:cNvPr id="85" name="Picture 4" descr="Zoom Logo">
                <a:extLst>
                  <a:ext uri="{FF2B5EF4-FFF2-40B4-BE49-F238E27FC236}">
                    <a16:creationId xmlns:a16="http://schemas.microsoft.com/office/drawing/2014/main" id="{6023DAF8-1794-A241-939C-9B03C1F4F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365" y="3544584"/>
                <a:ext cx="564498" cy="317248"/>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28C10034-3592-6453-245A-0A3588909911}"/>
                  </a:ext>
                </a:extLst>
              </p:cNvPr>
              <p:cNvSpPr txBox="1"/>
              <p:nvPr/>
            </p:nvSpPr>
            <p:spPr>
              <a:xfrm>
                <a:off x="634955" y="4979298"/>
                <a:ext cx="1960641"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IBOs Plug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Every Sunday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Also great for guests!</a:t>
                </a:r>
              </a:p>
            </p:txBody>
          </p:sp>
        </p:grpSp>
      </p:grpSp>
      <p:sp>
        <p:nvSpPr>
          <p:cNvPr id="94" name="TextBox 93">
            <a:extLst>
              <a:ext uri="{FF2B5EF4-FFF2-40B4-BE49-F238E27FC236}">
                <a16:creationId xmlns:a16="http://schemas.microsoft.com/office/drawing/2014/main" id="{8A72D37E-6B86-14B9-F5B1-EADCE33BD67C}"/>
              </a:ext>
            </a:extLst>
          </p:cNvPr>
          <p:cNvSpPr txBox="1"/>
          <p:nvPr/>
        </p:nvSpPr>
        <p:spPr>
          <a:xfrm>
            <a:off x="1" y="969524"/>
            <a:ext cx="12192000"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bg1"/>
                </a:solidFill>
                <a:effectLst/>
                <a:uLnTx/>
                <a:uFillTx/>
                <a:latin typeface="Arial"/>
                <a:ea typeface="+mn-ea"/>
                <a:cs typeface="+mn-cs"/>
              </a:rPr>
              <a:t>Guests are welcome for all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bg1"/>
                </a:solidFill>
                <a:effectLst/>
                <a:uLnTx/>
                <a:uFillTx/>
                <a:latin typeface="Arial"/>
                <a:ea typeface="+mn-ea"/>
                <a:cs typeface="+mn-cs"/>
              </a:rPr>
              <a:t>New IBO Trainings are preceded by a short business overview.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chemeClr val="bg1"/>
                </a:solidFill>
                <a:effectLst/>
                <a:uLnTx/>
                <a:uFillTx/>
                <a:latin typeface="Arial"/>
                <a:ea typeface="+mn-ea"/>
                <a:cs typeface="+mn-cs"/>
              </a:rPr>
              <a:t>The Healthcare Coverage informational Zoom will be followed by a short business overview</a:t>
            </a:r>
          </a:p>
        </p:txBody>
      </p:sp>
      <p:grpSp>
        <p:nvGrpSpPr>
          <p:cNvPr id="24" name="Group 23">
            <a:extLst>
              <a:ext uri="{FF2B5EF4-FFF2-40B4-BE49-F238E27FC236}">
                <a16:creationId xmlns:a16="http://schemas.microsoft.com/office/drawing/2014/main" id="{8A0AD85E-B09A-3F3D-915B-16E742C1F668}"/>
              </a:ext>
            </a:extLst>
          </p:cNvPr>
          <p:cNvGrpSpPr/>
          <p:nvPr/>
        </p:nvGrpSpPr>
        <p:grpSpPr>
          <a:xfrm>
            <a:off x="7333653" y="1885118"/>
            <a:ext cx="1997777" cy="4030133"/>
            <a:chOff x="7333653" y="1885118"/>
            <a:chExt cx="1997777" cy="4030133"/>
          </a:xfrm>
        </p:grpSpPr>
        <p:sp>
          <p:nvSpPr>
            <p:cNvPr id="19" name="Rectangle 18">
              <a:extLst>
                <a:ext uri="{FF2B5EF4-FFF2-40B4-BE49-F238E27FC236}">
                  <a16:creationId xmlns:a16="http://schemas.microsoft.com/office/drawing/2014/main" id="{7328B8E9-B5E5-65DD-12A3-82E65F9A7CD7}"/>
                </a:ext>
              </a:extLst>
            </p:cNvPr>
            <p:cNvSpPr/>
            <p:nvPr/>
          </p:nvSpPr>
          <p:spPr>
            <a:xfrm>
              <a:off x="7339824" y="1885118"/>
              <a:ext cx="1991606" cy="4030133"/>
            </a:xfrm>
            <a:prstGeom prst="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8D7A648F-BBB0-D6BE-AEBA-51FFEF7AE88B}"/>
                </a:ext>
              </a:extLst>
            </p:cNvPr>
            <p:cNvGrpSpPr/>
            <p:nvPr/>
          </p:nvGrpSpPr>
          <p:grpSpPr>
            <a:xfrm>
              <a:off x="7333653" y="1886591"/>
              <a:ext cx="1994634" cy="3927978"/>
              <a:chOff x="7333653" y="1886591"/>
              <a:chExt cx="1994634" cy="3927978"/>
            </a:xfrm>
          </p:grpSpPr>
          <p:grpSp>
            <p:nvGrpSpPr>
              <p:cNvPr id="86" name="Group 85">
                <a:extLst>
                  <a:ext uri="{FF2B5EF4-FFF2-40B4-BE49-F238E27FC236}">
                    <a16:creationId xmlns:a16="http://schemas.microsoft.com/office/drawing/2014/main" id="{FBE4277A-D35C-4656-9269-EDC77AC65F85}"/>
                  </a:ext>
                </a:extLst>
              </p:cNvPr>
              <p:cNvGrpSpPr/>
              <p:nvPr/>
            </p:nvGrpSpPr>
            <p:grpSpPr>
              <a:xfrm>
                <a:off x="7333653" y="1886591"/>
                <a:ext cx="1994634" cy="3927978"/>
                <a:chOff x="7333653" y="1789984"/>
                <a:chExt cx="1994634" cy="3927978"/>
              </a:xfrm>
            </p:grpSpPr>
            <p:sp>
              <p:nvSpPr>
                <p:cNvPr id="88" name="TextBox 87">
                  <a:extLst>
                    <a:ext uri="{FF2B5EF4-FFF2-40B4-BE49-F238E27FC236}">
                      <a16:creationId xmlns:a16="http://schemas.microsoft.com/office/drawing/2014/main" id="{C4B064C3-19D4-A7B3-F052-ADB51BEB0C51}"/>
                    </a:ext>
                  </a:extLst>
                </p:cNvPr>
                <p:cNvSpPr txBox="1"/>
                <p:nvPr/>
              </p:nvSpPr>
              <p:spPr>
                <a:xfrm>
                  <a:off x="7336682" y="2427616"/>
                  <a:ext cx="1991605" cy="461665"/>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solidFill>
                      <a:effectLst>
                        <a:outerShdw blurRad="50800" dist="38100" dir="2700000" algn="tl" rotWithShape="0">
                          <a:prstClr val="black">
                            <a:alpha val="40000"/>
                          </a:prstClr>
                        </a:outerShdw>
                      </a:effectLst>
                      <a:uLnTx/>
                      <a:uFillTx/>
                      <a:latin typeface="Calibri" panose="020F0502020204030204"/>
                      <a:ea typeface="+mn-ea"/>
                      <a:cs typeface="+mn-cs"/>
                    </a:rPr>
                    <a:t>7:00 p.m. CT</a:t>
                  </a:r>
                </a:p>
              </p:txBody>
            </p:sp>
            <p:sp>
              <p:nvSpPr>
                <p:cNvPr id="90" name="TextBox 89">
                  <a:extLst>
                    <a:ext uri="{FF2B5EF4-FFF2-40B4-BE49-F238E27FC236}">
                      <a16:creationId xmlns:a16="http://schemas.microsoft.com/office/drawing/2014/main" id="{F14AE829-2211-A7ED-8ADE-73727E2FFC10}"/>
                    </a:ext>
                  </a:extLst>
                </p:cNvPr>
                <p:cNvSpPr txBox="1"/>
                <p:nvPr/>
              </p:nvSpPr>
              <p:spPr>
                <a:xfrm>
                  <a:off x="7336681" y="1789984"/>
                  <a:ext cx="19916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Calibri" panose="020F0502020204030204"/>
                      <a:ea typeface="+mn-ea"/>
                      <a:cs typeface="+mn-cs"/>
                    </a:rPr>
                    <a:t>THURSDAY</a:t>
                  </a:r>
                </a:p>
              </p:txBody>
            </p:sp>
            <p:pic>
              <p:nvPicPr>
                <p:cNvPr id="91" name="Picture 2">
                  <a:extLst>
                    <a:ext uri="{FF2B5EF4-FFF2-40B4-BE49-F238E27FC236}">
                      <a16:creationId xmlns:a16="http://schemas.microsoft.com/office/drawing/2014/main" id="{B2178E60-A275-BE97-AE01-1AC4A36E3D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153"/>
                <a:stretch/>
              </p:blipFill>
              <p:spPr bwMode="auto">
                <a:xfrm>
                  <a:off x="7511551" y="3862814"/>
                  <a:ext cx="1641866" cy="523220"/>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24592DF0-E0D5-EAE3-83B7-0CEC7863EE73}"/>
                    </a:ext>
                  </a:extLst>
                </p:cNvPr>
                <p:cNvSpPr txBox="1"/>
                <p:nvPr/>
              </p:nvSpPr>
              <p:spPr>
                <a:xfrm>
                  <a:off x="7333653" y="4430268"/>
                  <a:ext cx="1991607"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0D2D51"/>
                      </a:solidFill>
                      <a:effectLst>
                        <a:outerShdw blurRad="50800" dist="38100" dir="2700000" algn="tl" rotWithShape="0">
                          <a:prstClr val="black">
                            <a:alpha val="40000"/>
                          </a:prstClr>
                        </a:outerShdw>
                      </a:effectLst>
                      <a:uLnTx/>
                      <a:uFillTx/>
                      <a:latin typeface="Calibri" panose="020F0502020204030204"/>
                      <a:ea typeface="+mn-ea"/>
                      <a:cs typeface="+mn-cs"/>
                    </a:rPr>
                    <a:t>Guests can register to attend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srgbClr val="003AC0"/>
                      </a:solidFill>
                      <a:effectLst/>
                      <a:uLnTx/>
                      <a:uFillTx/>
                      <a:latin typeface="Calibri" panose="020F0502020204030204"/>
                      <a:ea typeface="+mn-ea"/>
                      <a:cs typeface="+mn-cs"/>
                    </a:rPr>
                    <a:t>HealthCoverageRedefined.com</a:t>
                  </a:r>
                  <a:endParaRPr kumimoji="0" lang="en-US" sz="1100" b="0" i="1" u="none" strike="noStrike" kern="1200" cap="none" spc="0" normalizeH="0" baseline="0" noProof="0" dirty="0">
                    <a:ln>
                      <a:noFill/>
                    </a:ln>
                    <a:solidFill>
                      <a:srgbClr val="003AC0"/>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9E9E8869-E80C-1A6D-E275-2C524258FD46}"/>
                    </a:ext>
                  </a:extLst>
                </p:cNvPr>
                <p:cNvSpPr txBox="1"/>
                <p:nvPr/>
              </p:nvSpPr>
              <p:spPr>
                <a:xfrm>
                  <a:off x="7336680" y="4979298"/>
                  <a:ext cx="1985554" cy="738664"/>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Perfect for potential Impact customers.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FFFF"/>
                      </a:solidFill>
                      <a:effectLst/>
                      <a:uLnTx/>
                      <a:uFillTx/>
                      <a:latin typeface="Calibri" panose="020F0502020204030204"/>
                      <a:ea typeface="+mn-ea"/>
                      <a:cs typeface="+mn-cs"/>
                    </a:rPr>
                    <a:t>Includes Q&amp;A</a:t>
                  </a:r>
                </a:p>
              </p:txBody>
            </p:sp>
          </p:grpSp>
          <p:pic>
            <p:nvPicPr>
              <p:cNvPr id="1026" name="Picture 2">
                <a:extLst>
                  <a:ext uri="{FF2B5EF4-FFF2-40B4-BE49-F238E27FC236}">
                    <a16:creationId xmlns:a16="http://schemas.microsoft.com/office/drawing/2014/main" id="{776BCA8F-B9A5-7318-ACCB-923794116E5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93" t="7173" r="75069" b="6185"/>
              <a:stretch/>
            </p:blipFill>
            <p:spPr bwMode="auto">
              <a:xfrm>
                <a:off x="7913686" y="3073333"/>
                <a:ext cx="831539" cy="84112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8" name="TextBox 7">
            <a:extLst>
              <a:ext uri="{FF2B5EF4-FFF2-40B4-BE49-F238E27FC236}">
                <a16:creationId xmlns:a16="http://schemas.microsoft.com/office/drawing/2014/main" id="{09691BFE-15B6-1742-735D-6BE20EA5B816}"/>
              </a:ext>
            </a:extLst>
          </p:cNvPr>
          <p:cNvSpPr txBox="1"/>
          <p:nvPr/>
        </p:nvSpPr>
        <p:spPr>
          <a:xfrm>
            <a:off x="186764" y="6050130"/>
            <a:ext cx="20807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chemeClr val="bg1"/>
                </a:solidFill>
                <a:effectLst/>
                <a:uLnTx/>
                <a:uFillTx/>
                <a:latin typeface="Calibri Light" panose="020F0302020204030204" pitchFamily="34" charset="0"/>
                <a:cs typeface="Calibri Light" panose="020F0302020204030204" pitchFamily="34" charset="0"/>
              </a:rPr>
              <a:t>LegacyPartners.biz</a:t>
            </a:r>
            <a:endParaRPr kumimoji="0" lang="en-US" sz="1800" i="1" u="none" strike="noStrike" kern="120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1" u="none" strike="noStrike" kern="1200" cap="none" spc="0" normalizeH="0" baseline="0" noProof="0" dirty="0" err="1">
                <a:ln>
                  <a:noFill/>
                </a:ln>
                <a:solidFill>
                  <a:schemeClr val="bg1"/>
                </a:solidFill>
                <a:effectLst/>
                <a:uLnTx/>
                <a:uFillTx/>
                <a:latin typeface="Calibri Light" panose="020F0302020204030204" pitchFamily="34" charset="0"/>
                <a:cs typeface="Calibri Light" panose="020F0302020204030204" pitchFamily="34" charset="0"/>
              </a:rPr>
              <a:t>TheSVPSystem.com</a:t>
            </a:r>
            <a:endParaRPr kumimoji="0" lang="en-US" sz="1800" i="1" u="none" strike="noStrike" kern="120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endParaRPr>
          </a:p>
        </p:txBody>
      </p:sp>
      <p:pic>
        <p:nvPicPr>
          <p:cNvPr id="15" name="Picture 14" descr="A blue and yellow sign with a white circle in the middle&#10;&#10;Description automatically generated">
            <a:extLst>
              <a:ext uri="{FF2B5EF4-FFF2-40B4-BE49-F238E27FC236}">
                <a16:creationId xmlns:a16="http://schemas.microsoft.com/office/drawing/2014/main" id="{E0876A0F-6FD4-D11E-4D71-4C0076A3F4B2}"/>
              </a:ext>
            </a:extLst>
          </p:cNvPr>
          <p:cNvPicPr>
            <a:picLocks noChangeAspect="1"/>
          </p:cNvPicPr>
          <p:nvPr/>
        </p:nvPicPr>
        <p:blipFill>
          <a:blip r:embed="rId8"/>
          <a:stretch>
            <a:fillRect/>
          </a:stretch>
        </p:blipFill>
        <p:spPr>
          <a:xfrm>
            <a:off x="3847155" y="-4186"/>
            <a:ext cx="4497690" cy="1324901"/>
          </a:xfrm>
          <a:prstGeom prst="rect">
            <a:avLst/>
          </a:prstGeom>
        </p:spPr>
      </p:pic>
      <p:pic>
        <p:nvPicPr>
          <p:cNvPr id="26" name="Picture 25">
            <a:extLst>
              <a:ext uri="{FF2B5EF4-FFF2-40B4-BE49-F238E27FC236}">
                <a16:creationId xmlns:a16="http://schemas.microsoft.com/office/drawing/2014/main" id="{CB0589D1-7D1F-25CE-E804-2471914D138E}"/>
              </a:ext>
            </a:extLst>
          </p:cNvPr>
          <p:cNvPicPr>
            <a:picLocks noChangeAspect="1"/>
          </p:cNvPicPr>
          <p:nvPr/>
        </p:nvPicPr>
        <p:blipFill rotWithShape="1">
          <a:blip r:embed="rId9"/>
          <a:srcRect l="-3732" r="-8168"/>
          <a:stretch/>
        </p:blipFill>
        <p:spPr>
          <a:xfrm>
            <a:off x="10038299" y="6438550"/>
            <a:ext cx="2067322" cy="245835"/>
          </a:xfrm>
          <a:prstGeom prst="rect">
            <a:avLst/>
          </a:prstGeom>
        </p:spPr>
      </p:pic>
      <p:pic>
        <p:nvPicPr>
          <p:cNvPr id="27" name="Picture 26">
            <a:extLst>
              <a:ext uri="{FF2B5EF4-FFF2-40B4-BE49-F238E27FC236}">
                <a16:creationId xmlns:a16="http://schemas.microsoft.com/office/drawing/2014/main" id="{35742AD6-79DC-BBA7-B45D-01C87CD5632A}"/>
              </a:ext>
            </a:extLst>
          </p:cNvPr>
          <p:cNvPicPr>
            <a:picLocks noChangeAspect="1"/>
          </p:cNvPicPr>
          <p:nvPr/>
        </p:nvPicPr>
        <p:blipFill>
          <a:blip r:embed="rId10"/>
          <a:srcRect/>
          <a:stretch/>
        </p:blipFill>
        <p:spPr>
          <a:xfrm>
            <a:off x="10038299" y="6145009"/>
            <a:ext cx="2067322" cy="288376"/>
          </a:xfrm>
          <a:prstGeom prst="rect">
            <a:avLst/>
          </a:prstGeom>
        </p:spPr>
      </p:pic>
    </p:spTree>
    <p:extLst>
      <p:ext uri="{BB962C8B-B14F-4D97-AF65-F5344CB8AC3E}">
        <p14:creationId xmlns:p14="http://schemas.microsoft.com/office/powerpoint/2010/main" val="401092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up)">
                                      <p:cBhvr>
                                        <p:cTn id="13" dur="500"/>
                                        <p:tgtEl>
                                          <p:spTgt spid="22"/>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p:tgtEl>
                                          <p:spTgt spid="23"/>
                                        </p:tgtEl>
                                        <p:attrNameLst>
                                          <p:attrName>ppt_y</p:attrName>
                                        </p:attrNameLst>
                                      </p:cBhvr>
                                      <p:tavLst>
                                        <p:tav tm="0">
                                          <p:val>
                                            <p:strVal val="#ppt_y+#ppt_h*1.125000"/>
                                          </p:val>
                                        </p:tav>
                                        <p:tav tm="100000">
                                          <p:val>
                                            <p:strVal val="#ppt_y"/>
                                          </p:val>
                                        </p:tav>
                                      </p:tavLst>
                                    </p:anim>
                                    <p:animEffect transition="in" filter="wipe(up)">
                                      <p:cBhvr>
                                        <p:cTn id="18" dur="500"/>
                                        <p:tgtEl>
                                          <p:spTgt spid="23"/>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p:tgtEl>
                                          <p:spTgt spid="24"/>
                                        </p:tgtEl>
                                        <p:attrNameLst>
                                          <p:attrName>ppt_y</p:attrName>
                                        </p:attrNameLst>
                                      </p:cBhvr>
                                      <p:tavLst>
                                        <p:tav tm="0">
                                          <p:val>
                                            <p:strVal val="#ppt_y+#ppt_h*1.125000"/>
                                          </p:val>
                                        </p:tav>
                                        <p:tav tm="100000">
                                          <p:val>
                                            <p:strVal val="#ppt_y"/>
                                          </p:val>
                                        </p:tav>
                                      </p:tavLst>
                                    </p:anim>
                                    <p:animEffect transition="in" filter="wipe(up)">
                                      <p:cBhvr>
                                        <p:cTn id="23" dur="500"/>
                                        <p:tgtEl>
                                          <p:spTgt spid="24"/>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p:tgtEl>
                                          <p:spTgt spid="25"/>
                                        </p:tgtEl>
                                        <p:attrNameLst>
                                          <p:attrName>ppt_y</p:attrName>
                                        </p:attrNameLst>
                                      </p:cBhvr>
                                      <p:tavLst>
                                        <p:tav tm="0">
                                          <p:val>
                                            <p:strVal val="#ppt_y+#ppt_h*1.125000"/>
                                          </p:val>
                                        </p:tav>
                                        <p:tav tm="100000">
                                          <p:val>
                                            <p:strVal val="#ppt_y"/>
                                          </p:val>
                                        </p:tav>
                                      </p:tavLst>
                                    </p:anim>
                                    <p:animEffect transition="in" filter="wipe(up)">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E6F01E9F-6B0E-4CF9-87AF-27ECD8D46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Omni Orlando Resort at ChampionsGate | Orlando Hotels">
            <a:extLst>
              <a:ext uri="{FF2B5EF4-FFF2-40B4-BE49-F238E27FC236}">
                <a16:creationId xmlns:a16="http://schemas.microsoft.com/office/drawing/2014/main" id="{16BCBF5E-D404-B0EB-0EC8-870D885F7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31" r="7692" b="3"/>
          <a:stretch/>
        </p:blipFill>
        <p:spPr bwMode="auto">
          <a:xfrm>
            <a:off x="20" y="10"/>
            <a:ext cx="4635480" cy="34289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rlando Water Parks &amp; Pools | Omni Orlando Resort in FL">
            <a:extLst>
              <a:ext uri="{FF2B5EF4-FFF2-40B4-BE49-F238E27FC236}">
                <a16:creationId xmlns:a16="http://schemas.microsoft.com/office/drawing/2014/main" id="{DB4723C3-6FD4-2B82-825A-5E22649727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07" r="10646" b="2"/>
          <a:stretch/>
        </p:blipFill>
        <p:spPr bwMode="auto">
          <a:xfrm>
            <a:off x="20" y="3548987"/>
            <a:ext cx="4635480" cy="330901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10 BEST Orlando Theme Parks (Updated 2024) - Tripadvisor">
            <a:extLst>
              <a:ext uri="{FF2B5EF4-FFF2-40B4-BE49-F238E27FC236}">
                <a16:creationId xmlns:a16="http://schemas.microsoft.com/office/drawing/2014/main" id="{FF28E4C6-D48B-8A4C-9CBA-F723AE4A04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04" r="6" b="6"/>
          <a:stretch/>
        </p:blipFill>
        <p:spPr bwMode="auto">
          <a:xfrm>
            <a:off x="4735912" y="4526276"/>
            <a:ext cx="2430949" cy="233172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ow Many Disney Parks Are There?">
            <a:extLst>
              <a:ext uri="{FF2B5EF4-FFF2-40B4-BE49-F238E27FC236}">
                <a16:creationId xmlns:a16="http://schemas.microsoft.com/office/drawing/2014/main" id="{6E7BA0C9-1D4B-5E14-6D84-57CDB358F0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59" r="22888" b="-1"/>
          <a:stretch/>
        </p:blipFill>
        <p:spPr bwMode="auto">
          <a:xfrm>
            <a:off x="7267272" y="4526276"/>
            <a:ext cx="2412157" cy="23317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mni Orlando Resort at ChampionsGate | Orlando Hotels">
            <a:extLst>
              <a:ext uri="{FF2B5EF4-FFF2-40B4-BE49-F238E27FC236}">
                <a16:creationId xmlns:a16="http://schemas.microsoft.com/office/drawing/2014/main" id="{4B36ABF1-1C96-ECEB-F94E-1B505CE325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772" r="15777" b="-4"/>
          <a:stretch/>
        </p:blipFill>
        <p:spPr bwMode="auto">
          <a:xfrm>
            <a:off x="9779836" y="4526274"/>
            <a:ext cx="2412157" cy="23317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mni Orlando Resort at ChampionsGate | Condé Nast Traveler">
            <a:extLst>
              <a:ext uri="{FF2B5EF4-FFF2-40B4-BE49-F238E27FC236}">
                <a16:creationId xmlns:a16="http://schemas.microsoft.com/office/drawing/2014/main" id="{5342DEEC-C8BC-1DE0-8EDB-E17949FA260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211" b="1"/>
          <a:stretch/>
        </p:blipFill>
        <p:spPr bwMode="auto">
          <a:xfrm>
            <a:off x="4738959" y="10"/>
            <a:ext cx="7453039" cy="442280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5091D6BE-192C-FE58-07F0-77948DE12FD0}"/>
              </a:ext>
            </a:extLst>
          </p:cNvPr>
          <p:cNvGrpSpPr/>
          <p:nvPr/>
        </p:nvGrpSpPr>
        <p:grpSpPr>
          <a:xfrm>
            <a:off x="8799156" y="2449493"/>
            <a:ext cx="1857599" cy="1845101"/>
            <a:chOff x="10057114" y="2344739"/>
            <a:chExt cx="1857599" cy="1845101"/>
          </a:xfrm>
        </p:grpSpPr>
        <p:grpSp>
          <p:nvGrpSpPr>
            <p:cNvPr id="12" name="Group 11">
              <a:extLst>
                <a:ext uri="{FF2B5EF4-FFF2-40B4-BE49-F238E27FC236}">
                  <a16:creationId xmlns:a16="http://schemas.microsoft.com/office/drawing/2014/main" id="{65AB8065-FE9C-FD28-586B-940C10C07863}"/>
                </a:ext>
              </a:extLst>
            </p:cNvPr>
            <p:cNvGrpSpPr/>
            <p:nvPr/>
          </p:nvGrpSpPr>
          <p:grpSpPr>
            <a:xfrm>
              <a:off x="10057114" y="2344739"/>
              <a:ext cx="1857599" cy="1845101"/>
              <a:chOff x="10057114" y="2344739"/>
              <a:chExt cx="1857599" cy="1845101"/>
            </a:xfrm>
          </p:grpSpPr>
          <p:pic>
            <p:nvPicPr>
              <p:cNvPr id="10" name="Picture 9" descr="A qr code with orange squares&#10;&#10;Description automatically generated">
                <a:extLst>
                  <a:ext uri="{FF2B5EF4-FFF2-40B4-BE49-F238E27FC236}">
                    <a16:creationId xmlns:a16="http://schemas.microsoft.com/office/drawing/2014/main" id="{A24814B2-26F2-EBBE-662B-F90A0866449A}"/>
                  </a:ext>
                </a:extLst>
              </p:cNvPr>
              <p:cNvPicPr>
                <a:picLocks noChangeAspect="1"/>
              </p:cNvPicPr>
              <p:nvPr/>
            </p:nvPicPr>
            <p:blipFill rotWithShape="1">
              <a:blip r:embed="rId9"/>
              <a:srcRect l="5763" t="5571" r="5872" b="6659"/>
              <a:stretch/>
            </p:blipFill>
            <p:spPr>
              <a:xfrm>
                <a:off x="10057114" y="2344739"/>
                <a:ext cx="1857599" cy="1845101"/>
              </a:xfrm>
              <a:prstGeom prst="rect">
                <a:avLst/>
              </a:prstGeom>
            </p:spPr>
          </p:pic>
          <p:sp>
            <p:nvSpPr>
              <p:cNvPr id="11" name="Rectangle 10">
                <a:extLst>
                  <a:ext uri="{FF2B5EF4-FFF2-40B4-BE49-F238E27FC236}">
                    <a16:creationId xmlns:a16="http://schemas.microsoft.com/office/drawing/2014/main" id="{F08EFA5E-5FA5-6199-A483-DBD5A70304BC}"/>
                  </a:ext>
                </a:extLst>
              </p:cNvPr>
              <p:cNvSpPr/>
              <p:nvPr/>
            </p:nvSpPr>
            <p:spPr>
              <a:xfrm>
                <a:off x="11537949" y="4000922"/>
                <a:ext cx="327026" cy="1488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A logo with a black background&#10;&#10;Description automatically generated">
              <a:extLst>
                <a:ext uri="{FF2B5EF4-FFF2-40B4-BE49-F238E27FC236}">
                  <a16:creationId xmlns:a16="http://schemas.microsoft.com/office/drawing/2014/main" id="{FD0E299B-3CF0-29AE-D693-B1BCF51B7962}"/>
                </a:ext>
              </a:extLst>
            </p:cNvPr>
            <p:cNvPicPr>
              <a:picLocks noChangeAspect="1"/>
            </p:cNvPicPr>
            <p:nvPr/>
          </p:nvPicPr>
          <p:blipFill>
            <a:blip r:embed="rId10"/>
            <a:stretch>
              <a:fillRect/>
            </a:stretch>
          </p:blipFill>
          <p:spPr>
            <a:xfrm>
              <a:off x="11508703" y="3999317"/>
              <a:ext cx="356272" cy="148803"/>
            </a:xfrm>
            <a:prstGeom prst="rect">
              <a:avLst/>
            </a:prstGeom>
          </p:spPr>
        </p:pic>
      </p:grpSp>
      <p:grpSp>
        <p:nvGrpSpPr>
          <p:cNvPr id="3" name="Group 2">
            <a:extLst>
              <a:ext uri="{FF2B5EF4-FFF2-40B4-BE49-F238E27FC236}">
                <a16:creationId xmlns:a16="http://schemas.microsoft.com/office/drawing/2014/main" id="{4AF01042-6929-41FB-C8EB-905801DC7826}"/>
              </a:ext>
            </a:extLst>
          </p:cNvPr>
          <p:cNvGrpSpPr/>
          <p:nvPr/>
        </p:nvGrpSpPr>
        <p:grpSpPr>
          <a:xfrm>
            <a:off x="2203922" y="1464340"/>
            <a:ext cx="4474204" cy="3929311"/>
            <a:chOff x="3858898" y="1388824"/>
            <a:chExt cx="4474204" cy="3929311"/>
          </a:xfrm>
        </p:grpSpPr>
        <p:grpSp>
          <p:nvGrpSpPr>
            <p:cNvPr id="9" name="Group 8">
              <a:extLst>
                <a:ext uri="{FF2B5EF4-FFF2-40B4-BE49-F238E27FC236}">
                  <a16:creationId xmlns:a16="http://schemas.microsoft.com/office/drawing/2014/main" id="{1DA00CB1-F622-8525-978D-A61BAF9C231A}"/>
                </a:ext>
              </a:extLst>
            </p:cNvPr>
            <p:cNvGrpSpPr/>
            <p:nvPr/>
          </p:nvGrpSpPr>
          <p:grpSpPr>
            <a:xfrm>
              <a:off x="3858898" y="1388824"/>
              <a:ext cx="4474204" cy="3929311"/>
              <a:chOff x="3938022" y="1363772"/>
              <a:chExt cx="4474204" cy="3929311"/>
            </a:xfrm>
          </p:grpSpPr>
          <p:sp>
            <p:nvSpPr>
              <p:cNvPr id="8" name="Rectangle 7">
                <a:extLst>
                  <a:ext uri="{FF2B5EF4-FFF2-40B4-BE49-F238E27FC236}">
                    <a16:creationId xmlns:a16="http://schemas.microsoft.com/office/drawing/2014/main" id="{ADD3AAC7-BFD7-F81E-FA5B-51EE9C2347EB}"/>
                  </a:ext>
                </a:extLst>
              </p:cNvPr>
              <p:cNvSpPr/>
              <p:nvPr/>
            </p:nvSpPr>
            <p:spPr>
              <a:xfrm>
                <a:off x="3938022" y="1363772"/>
                <a:ext cx="4474204" cy="3929311"/>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E9170CD-76C2-25D6-6F44-572ECBCA94CB}"/>
                  </a:ext>
                </a:extLst>
              </p:cNvPr>
              <p:cNvGrpSpPr/>
              <p:nvPr/>
            </p:nvGrpSpPr>
            <p:grpSpPr>
              <a:xfrm>
                <a:off x="4142236" y="1514812"/>
                <a:ext cx="3994160" cy="2756577"/>
                <a:chOff x="4097396" y="2141113"/>
                <a:chExt cx="3994160" cy="2756577"/>
              </a:xfrm>
            </p:grpSpPr>
            <p:pic>
              <p:nvPicPr>
                <p:cNvPr id="5" name="Picture 4" descr="A logo with a black background&#10;&#10;Description automatically generated">
                  <a:extLst>
                    <a:ext uri="{FF2B5EF4-FFF2-40B4-BE49-F238E27FC236}">
                      <a16:creationId xmlns:a16="http://schemas.microsoft.com/office/drawing/2014/main" id="{9144F4E5-4183-D80B-041A-1D14FEED959B}"/>
                    </a:ext>
                  </a:extLst>
                </p:cNvPr>
                <p:cNvPicPr>
                  <a:picLocks noChangeAspect="1"/>
                </p:cNvPicPr>
                <p:nvPr/>
              </p:nvPicPr>
              <p:blipFill>
                <a:blip r:embed="rId10"/>
                <a:stretch>
                  <a:fillRect/>
                </a:stretch>
              </p:blipFill>
              <p:spPr>
                <a:xfrm>
                  <a:off x="4097396" y="2141113"/>
                  <a:ext cx="3994160" cy="1668227"/>
                </a:xfrm>
                <a:prstGeom prst="rect">
                  <a:avLst/>
                </a:prstGeom>
              </p:spPr>
            </p:pic>
            <p:sp>
              <p:nvSpPr>
                <p:cNvPr id="6" name="TextBox 5">
                  <a:extLst>
                    <a:ext uri="{FF2B5EF4-FFF2-40B4-BE49-F238E27FC236}">
                      <a16:creationId xmlns:a16="http://schemas.microsoft.com/office/drawing/2014/main" id="{D334E3E9-3254-3479-2867-465A9F506155}"/>
                    </a:ext>
                  </a:extLst>
                </p:cNvPr>
                <p:cNvSpPr txBox="1"/>
                <p:nvPr/>
              </p:nvSpPr>
              <p:spPr>
                <a:xfrm>
                  <a:off x="4097396" y="3912805"/>
                  <a:ext cx="3994160" cy="984885"/>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800" b="0" i="0" u="none" strike="noStrike" kern="1200" cap="none" spc="600" normalizeH="0" baseline="0" noProof="0" dirty="0">
                      <a:ln>
                        <a:noFill/>
                      </a:ln>
                      <a:solidFill>
                        <a:srgbClr val="ED7D31"/>
                      </a:solidFill>
                      <a:effectLst>
                        <a:outerShdw blurRad="50800" dist="38100" dir="2700000" algn="tl" rotWithShape="0">
                          <a:prstClr val="black">
                            <a:alpha val="40000"/>
                          </a:prstClr>
                        </a:outerShdw>
                      </a:effectLst>
                      <a:uLnTx/>
                      <a:uFillTx/>
                      <a:latin typeface="Roboto Light" panose="02000000000000000000" pitchFamily="2" charset="0"/>
                      <a:ea typeface="Roboto Light" panose="02000000000000000000" pitchFamily="2" charset="0"/>
                      <a:cs typeface="+mn-cs"/>
                    </a:rPr>
                    <a:t>ORLANDO</a:t>
                  </a:r>
                </a:p>
              </p:txBody>
            </p:sp>
          </p:grpSp>
        </p:grpSp>
        <p:sp>
          <p:nvSpPr>
            <p:cNvPr id="2" name="TextBox 1">
              <a:extLst>
                <a:ext uri="{FF2B5EF4-FFF2-40B4-BE49-F238E27FC236}">
                  <a16:creationId xmlns:a16="http://schemas.microsoft.com/office/drawing/2014/main" id="{6203CFA8-C9E6-5DD3-5F85-2BAC211C9962}"/>
                </a:ext>
              </a:extLst>
            </p:cNvPr>
            <p:cNvSpPr txBox="1"/>
            <p:nvPr/>
          </p:nvSpPr>
          <p:spPr>
            <a:xfrm>
              <a:off x="3858898" y="4177079"/>
              <a:ext cx="44742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2D51"/>
                  </a:solidFill>
                  <a:effectLst/>
                  <a:uLnTx/>
                  <a:uFillTx/>
                  <a:latin typeface="Roboto Medium" panose="02000000000000000000" pitchFamily="2" charset="0"/>
                  <a:ea typeface="Roboto Medium" panose="02000000000000000000" pitchFamily="2" charset="0"/>
                  <a:cs typeface="+mn-cs"/>
                </a:rPr>
                <a:t>October 12 – 13,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ED7D31"/>
                  </a:solidFill>
                  <a:effectLst/>
                  <a:uLnTx/>
                  <a:uFillTx/>
                  <a:latin typeface="Roboto Light" panose="02000000000000000000" pitchFamily="2" charset="0"/>
                  <a:ea typeface="Roboto Light" panose="02000000000000000000" pitchFamily="2" charset="0"/>
                  <a:cs typeface="+mn-cs"/>
                </a:rPr>
                <a:t>www.ACNElevate.com</a:t>
              </a:r>
              <a:endParaRPr kumimoji="0" lang="en-US" sz="2800" b="0" i="1" u="none" strike="noStrike" kern="1200" cap="none" spc="0" normalizeH="0" baseline="0" noProof="0" dirty="0">
                <a:ln>
                  <a:noFill/>
                </a:ln>
                <a:solidFill>
                  <a:srgbClr val="ED7D31"/>
                </a:solidFill>
                <a:effectLst/>
                <a:uLnTx/>
                <a:uFillTx/>
                <a:latin typeface="Roboto Light" panose="02000000000000000000" pitchFamily="2" charset="0"/>
                <a:ea typeface="Roboto Light" panose="02000000000000000000" pitchFamily="2" charset="0"/>
                <a:cs typeface="+mn-cs"/>
              </a:endParaRPr>
            </a:p>
          </p:txBody>
        </p:sp>
      </p:grpSp>
      <p:pic>
        <p:nvPicPr>
          <p:cNvPr id="19" name="Picture 18" descr="A collage of images of a city&#10;&#10;Description automatically generated">
            <a:extLst>
              <a:ext uri="{FF2B5EF4-FFF2-40B4-BE49-F238E27FC236}">
                <a16:creationId xmlns:a16="http://schemas.microsoft.com/office/drawing/2014/main" id="{BD54F271-858B-63F5-E68C-22EED67B5ADE}"/>
              </a:ext>
            </a:extLst>
          </p:cNvPr>
          <p:cNvPicPr>
            <a:picLocks noChangeAspect="1"/>
          </p:cNvPicPr>
          <p:nvPr/>
        </p:nvPicPr>
        <p:blipFill>
          <a:blip r:embed="rId11"/>
          <a:stretch>
            <a:fillRect/>
          </a:stretch>
        </p:blipFill>
        <p:spPr>
          <a:xfrm>
            <a:off x="0" y="0"/>
            <a:ext cx="12191982" cy="6857990"/>
          </a:xfrm>
          <a:prstGeom prst="rect">
            <a:avLst/>
          </a:prstGeom>
        </p:spPr>
      </p:pic>
    </p:spTree>
    <p:extLst>
      <p:ext uri="{BB962C8B-B14F-4D97-AF65-F5344CB8AC3E}">
        <p14:creationId xmlns:p14="http://schemas.microsoft.com/office/powerpoint/2010/main" val="711688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5" name="Picture 4" descr="A blue and grey color palette&#10;&#10;Description automatically generated">
            <a:extLst>
              <a:ext uri="{FF2B5EF4-FFF2-40B4-BE49-F238E27FC236}">
                <a16:creationId xmlns:a16="http://schemas.microsoft.com/office/drawing/2014/main" id="{37056220-FBC1-554A-A590-72BE549A5586}"/>
              </a:ext>
            </a:extLst>
          </p:cNvPr>
          <p:cNvPicPr>
            <a:picLocks noChangeAspect="1"/>
          </p:cNvPicPr>
          <p:nvPr/>
        </p:nvPicPr>
        <p:blipFill>
          <a:blip r:embed="rId3"/>
          <a:stretch>
            <a:fillRect/>
          </a:stretch>
        </p:blipFill>
        <p:spPr>
          <a:xfrm rot="16200000">
            <a:off x="-1681171" y="3696354"/>
            <a:ext cx="2427832" cy="753017"/>
          </a:xfrm>
          <a:prstGeom prst="rect">
            <a:avLst/>
          </a:prstGeom>
          <a:gradFill>
            <a:gsLst>
              <a:gs pos="0">
                <a:srgbClr val="75BF43"/>
              </a:gs>
              <a:gs pos="100000">
                <a:srgbClr val="63C7C8"/>
              </a:gs>
            </a:gsLst>
            <a:lin ang="5400000" scaled="1"/>
          </a:gradFill>
        </p:spPr>
      </p:pic>
      <p:pic>
        <p:nvPicPr>
          <p:cNvPr id="14" name="Picture 13" descr="A white letter on a black background&#10;&#10;Description automatically generated">
            <a:extLst>
              <a:ext uri="{FF2B5EF4-FFF2-40B4-BE49-F238E27FC236}">
                <a16:creationId xmlns:a16="http://schemas.microsoft.com/office/drawing/2014/main" id="{9632A71D-0FB3-5E57-5A6D-021FFCF0E57D}"/>
              </a:ext>
            </a:extLst>
          </p:cNvPr>
          <p:cNvPicPr>
            <a:picLocks noChangeAspect="1"/>
          </p:cNvPicPr>
          <p:nvPr/>
        </p:nvPicPr>
        <p:blipFill>
          <a:blip r:embed="rId4"/>
          <a:stretch>
            <a:fillRect/>
          </a:stretch>
        </p:blipFill>
        <p:spPr>
          <a:xfrm>
            <a:off x="3776353" y="5186884"/>
            <a:ext cx="4639288" cy="617324"/>
          </a:xfrm>
          <a:prstGeom prst="rect">
            <a:avLst/>
          </a:prstGeom>
        </p:spPr>
      </p:pic>
      <p:pic>
        <p:nvPicPr>
          <p:cNvPr id="3" name="Picture 2" descr="A yellow logo with a shield and handshake&#10;&#10;Description automatically generated">
            <a:extLst>
              <a:ext uri="{FF2B5EF4-FFF2-40B4-BE49-F238E27FC236}">
                <a16:creationId xmlns:a16="http://schemas.microsoft.com/office/drawing/2014/main" id="{7A0F02FC-6D3C-BBB5-C379-0392B93C1232}"/>
              </a:ext>
            </a:extLst>
          </p:cNvPr>
          <p:cNvPicPr>
            <a:picLocks noChangeAspect="1"/>
          </p:cNvPicPr>
          <p:nvPr/>
        </p:nvPicPr>
        <p:blipFill>
          <a:blip r:embed="rId5"/>
          <a:stretch>
            <a:fillRect/>
          </a:stretch>
        </p:blipFill>
        <p:spPr>
          <a:xfrm>
            <a:off x="3465482" y="4314332"/>
            <a:ext cx="5344160" cy="972447"/>
          </a:xfrm>
          <a:prstGeom prst="rect">
            <a:avLst/>
          </a:prstGeom>
        </p:spPr>
      </p:pic>
      <p:pic>
        <p:nvPicPr>
          <p:cNvPr id="6" name="Picture 5" descr="Yellow letters on a black background&#10;&#10;Description automatically generated">
            <a:extLst>
              <a:ext uri="{FF2B5EF4-FFF2-40B4-BE49-F238E27FC236}">
                <a16:creationId xmlns:a16="http://schemas.microsoft.com/office/drawing/2014/main" id="{7BA6831F-DE55-A9CC-832D-B67CA0FDE933}"/>
              </a:ext>
            </a:extLst>
          </p:cNvPr>
          <p:cNvPicPr>
            <a:picLocks noChangeAspect="1"/>
          </p:cNvPicPr>
          <p:nvPr/>
        </p:nvPicPr>
        <p:blipFill>
          <a:blip r:embed="rId6"/>
          <a:stretch>
            <a:fillRect/>
          </a:stretch>
        </p:blipFill>
        <p:spPr>
          <a:xfrm>
            <a:off x="1322784" y="1365762"/>
            <a:ext cx="9546426" cy="2986368"/>
          </a:xfrm>
          <a:prstGeom prst="rect">
            <a:avLst/>
          </a:prstGeom>
        </p:spPr>
      </p:pic>
    </p:spTree>
    <p:extLst>
      <p:ext uri="{BB962C8B-B14F-4D97-AF65-F5344CB8AC3E}">
        <p14:creationId xmlns:p14="http://schemas.microsoft.com/office/powerpoint/2010/main" val="102075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27" name="Picture 2" descr="ACN Inc.">
            <a:extLst>
              <a:ext uri="{FF2B5EF4-FFF2-40B4-BE49-F238E27FC236}">
                <a16:creationId xmlns:a16="http://schemas.microsoft.com/office/drawing/2014/main" id="{945C7FF9-7AB0-EB2E-347F-D31EACDA8E3E}"/>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t="6516" b="2269"/>
          <a:stretch/>
        </p:blipFill>
        <p:spPr bwMode="auto">
          <a:xfrm>
            <a:off x="0" y="0"/>
            <a:ext cx="12192000" cy="6858000"/>
          </a:xfrm>
          <a:prstGeom prst="rect">
            <a:avLst/>
          </a:prstGeom>
          <a:noFill/>
          <a:ln w="76200">
            <a:noFill/>
          </a:ln>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8C64A13D-C16B-526A-CEF6-72BBA221416E}"/>
              </a:ext>
            </a:extLst>
          </p:cNvPr>
          <p:cNvGrpSpPr/>
          <p:nvPr/>
        </p:nvGrpSpPr>
        <p:grpSpPr>
          <a:xfrm>
            <a:off x="-2" y="1564767"/>
            <a:ext cx="5481459" cy="5080789"/>
            <a:chOff x="738403" y="3126440"/>
            <a:chExt cx="10962918" cy="10161578"/>
          </a:xfrm>
        </p:grpSpPr>
        <p:sp>
          <p:nvSpPr>
            <p:cNvPr id="7" name="Oval 6">
              <a:extLst>
                <a:ext uri="{FF2B5EF4-FFF2-40B4-BE49-F238E27FC236}">
                  <a16:creationId xmlns:a16="http://schemas.microsoft.com/office/drawing/2014/main" id="{F806B502-B4E4-0513-3FE9-1F7038DFA7D1}"/>
                </a:ext>
              </a:extLst>
            </p:cNvPr>
            <p:cNvSpPr/>
            <p:nvPr/>
          </p:nvSpPr>
          <p:spPr>
            <a:xfrm>
              <a:off x="1821335" y="3640662"/>
              <a:ext cx="8665353" cy="8665353"/>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roup 31">
              <a:extLst>
                <a:ext uri="{FF2B5EF4-FFF2-40B4-BE49-F238E27FC236}">
                  <a16:creationId xmlns:a16="http://schemas.microsoft.com/office/drawing/2014/main" id="{016B861E-2F0D-75CC-9F63-64B2B9F7EEF6}"/>
                </a:ext>
              </a:extLst>
            </p:cNvPr>
            <p:cNvGrpSpPr>
              <a:grpSpLocks noChangeAspect="1"/>
            </p:cNvGrpSpPr>
            <p:nvPr/>
          </p:nvGrpSpPr>
          <p:grpSpPr>
            <a:xfrm>
              <a:off x="2457988" y="10717283"/>
              <a:ext cx="2319348" cy="1808927"/>
              <a:chOff x="19598105" y="4002670"/>
              <a:chExt cx="2048256" cy="1535462"/>
            </a:xfrm>
          </p:grpSpPr>
          <p:pic>
            <p:nvPicPr>
              <p:cNvPr id="53" name="Picture 52" descr="A blue dollar sign and a person's head&#10;&#10;Description automatically generated">
                <a:extLst>
                  <a:ext uri="{FF2B5EF4-FFF2-40B4-BE49-F238E27FC236}">
                    <a16:creationId xmlns:a16="http://schemas.microsoft.com/office/drawing/2014/main" id="{0DAAEBFD-F4B4-BE81-A98D-5F84F7F0F6EC}"/>
                  </a:ext>
                </a:extLst>
              </p:cNvPr>
              <p:cNvPicPr>
                <a:picLocks noChangeAspect="1"/>
              </p:cNvPicPr>
              <p:nvPr/>
            </p:nvPicPr>
            <p:blipFill>
              <a:blip r:embed="rId4"/>
              <a:stretch>
                <a:fillRect/>
              </a:stretch>
            </p:blipFill>
            <p:spPr>
              <a:xfrm>
                <a:off x="20185911" y="4002670"/>
                <a:ext cx="872645" cy="767792"/>
              </a:xfrm>
              <a:prstGeom prst="rect">
                <a:avLst/>
              </a:prstGeom>
            </p:spPr>
          </p:pic>
          <p:sp>
            <p:nvSpPr>
              <p:cNvPr id="56" name="TextBox 55">
                <a:extLst>
                  <a:ext uri="{FF2B5EF4-FFF2-40B4-BE49-F238E27FC236}">
                    <a16:creationId xmlns:a16="http://schemas.microsoft.com/office/drawing/2014/main" id="{EC7770C7-6627-B32A-B59F-95A12B3B4BEC}"/>
                  </a:ext>
                </a:extLst>
              </p:cNvPr>
              <p:cNvSpPr txBox="1"/>
              <p:nvPr/>
            </p:nvSpPr>
            <p:spPr>
              <a:xfrm>
                <a:off x="19598105" y="4754387"/>
                <a:ext cx="2048256" cy="7837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PAYROLL</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SOLUTIONS</a:t>
                </a:r>
              </a:p>
            </p:txBody>
          </p:sp>
        </p:grpSp>
        <p:grpSp>
          <p:nvGrpSpPr>
            <p:cNvPr id="34" name="Group 33">
              <a:extLst>
                <a:ext uri="{FF2B5EF4-FFF2-40B4-BE49-F238E27FC236}">
                  <a16:creationId xmlns:a16="http://schemas.microsoft.com/office/drawing/2014/main" id="{FCF2376C-6472-FDA7-6CAE-7C122532ADFD}"/>
                </a:ext>
              </a:extLst>
            </p:cNvPr>
            <p:cNvGrpSpPr>
              <a:grpSpLocks noChangeAspect="1"/>
            </p:cNvGrpSpPr>
            <p:nvPr/>
          </p:nvGrpSpPr>
          <p:grpSpPr>
            <a:xfrm>
              <a:off x="4765890" y="11512490"/>
              <a:ext cx="2365739" cy="1775528"/>
              <a:chOff x="17495464" y="4016555"/>
              <a:chExt cx="2048256" cy="1537254"/>
            </a:xfrm>
          </p:grpSpPr>
          <p:pic>
            <p:nvPicPr>
              <p:cNvPr id="16" name="Google Shape;86;p3">
                <a:extLst>
                  <a:ext uri="{FF2B5EF4-FFF2-40B4-BE49-F238E27FC236}">
                    <a16:creationId xmlns:a16="http://schemas.microsoft.com/office/drawing/2014/main" id="{9CE95F9E-F59A-93A8-C01A-DF8ED7477909}"/>
                  </a:ext>
                </a:extLst>
              </p:cNvPr>
              <p:cNvPicPr preferRelativeResize="0"/>
              <p:nvPr/>
            </p:nvPicPr>
            <p:blipFill rotWithShape="1">
              <a:blip r:embed="rId5">
                <a:alphaModFix/>
              </a:blip>
              <a:srcRect l="94267" t="9760" r="1889" b="50043"/>
              <a:stretch/>
            </p:blipFill>
            <p:spPr>
              <a:xfrm>
                <a:off x="18103958" y="4016555"/>
                <a:ext cx="831268" cy="821590"/>
              </a:xfrm>
              <a:prstGeom prst="rect">
                <a:avLst/>
              </a:prstGeom>
              <a:noFill/>
              <a:ln>
                <a:noFill/>
              </a:ln>
            </p:spPr>
          </p:pic>
          <p:sp>
            <p:nvSpPr>
              <p:cNvPr id="57" name="TextBox 56">
                <a:extLst>
                  <a:ext uri="{FF2B5EF4-FFF2-40B4-BE49-F238E27FC236}">
                    <a16:creationId xmlns:a16="http://schemas.microsoft.com/office/drawing/2014/main" id="{2884A5C7-6484-7252-D46B-B97B67C8B523}"/>
                  </a:ext>
                </a:extLst>
              </p:cNvPr>
              <p:cNvSpPr txBox="1"/>
              <p:nvPr/>
            </p:nvSpPr>
            <p:spPr>
              <a:xfrm>
                <a:off x="17495464" y="4754389"/>
                <a:ext cx="2048256" cy="7994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ID THEFT</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PROTECTION</a:t>
                </a:r>
              </a:p>
            </p:txBody>
          </p:sp>
        </p:grpSp>
        <p:grpSp>
          <p:nvGrpSpPr>
            <p:cNvPr id="36" name="Group 35">
              <a:extLst>
                <a:ext uri="{FF2B5EF4-FFF2-40B4-BE49-F238E27FC236}">
                  <a16:creationId xmlns:a16="http://schemas.microsoft.com/office/drawing/2014/main" id="{18643032-AAC7-31D4-D1DB-48BF210A0235}"/>
                </a:ext>
              </a:extLst>
            </p:cNvPr>
            <p:cNvGrpSpPr>
              <a:grpSpLocks noChangeAspect="1"/>
            </p:cNvGrpSpPr>
            <p:nvPr/>
          </p:nvGrpSpPr>
          <p:grpSpPr>
            <a:xfrm>
              <a:off x="7173420" y="10917899"/>
              <a:ext cx="2319348" cy="1715130"/>
              <a:chOff x="15392823" y="3768790"/>
              <a:chExt cx="2048256" cy="1455845"/>
            </a:xfrm>
          </p:grpSpPr>
          <p:pic>
            <p:nvPicPr>
              <p:cNvPr id="11" name="Google Shape;86;p3">
                <a:extLst>
                  <a:ext uri="{FF2B5EF4-FFF2-40B4-BE49-F238E27FC236}">
                    <a16:creationId xmlns:a16="http://schemas.microsoft.com/office/drawing/2014/main" id="{A75AD999-81B6-372C-6B58-14D711A953D9}"/>
                  </a:ext>
                </a:extLst>
              </p:cNvPr>
              <p:cNvPicPr preferRelativeResize="0"/>
              <p:nvPr/>
            </p:nvPicPr>
            <p:blipFill rotWithShape="1">
              <a:blip r:embed="rId5">
                <a:alphaModFix/>
              </a:blip>
              <a:srcRect l="83325" t="-1" r="12397" b="46688"/>
              <a:stretch/>
            </p:blipFill>
            <p:spPr>
              <a:xfrm>
                <a:off x="15963669" y="3768790"/>
                <a:ext cx="924832" cy="1089674"/>
              </a:xfrm>
              <a:prstGeom prst="rect">
                <a:avLst/>
              </a:prstGeom>
              <a:noFill/>
              <a:ln>
                <a:noFill/>
              </a:ln>
            </p:spPr>
          </p:pic>
          <p:sp>
            <p:nvSpPr>
              <p:cNvPr id="58" name="TextBox 57">
                <a:extLst>
                  <a:ext uri="{FF2B5EF4-FFF2-40B4-BE49-F238E27FC236}">
                    <a16:creationId xmlns:a16="http://schemas.microsoft.com/office/drawing/2014/main" id="{CF3D494F-FEED-A53A-56C9-1B27128AF232}"/>
                  </a:ext>
                </a:extLst>
              </p:cNvPr>
              <p:cNvSpPr txBox="1"/>
              <p:nvPr/>
            </p:nvSpPr>
            <p:spPr>
              <a:xfrm>
                <a:off x="15392823" y="4754388"/>
                <a:ext cx="2048256" cy="47024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TRAVEL</a:t>
                </a:r>
              </a:p>
            </p:txBody>
          </p:sp>
        </p:grpSp>
        <p:grpSp>
          <p:nvGrpSpPr>
            <p:cNvPr id="28" name="Group 27">
              <a:extLst>
                <a:ext uri="{FF2B5EF4-FFF2-40B4-BE49-F238E27FC236}">
                  <a16:creationId xmlns:a16="http://schemas.microsoft.com/office/drawing/2014/main" id="{8935D04F-624D-AE12-D612-265CC426DB20}"/>
                </a:ext>
              </a:extLst>
            </p:cNvPr>
            <p:cNvGrpSpPr>
              <a:grpSpLocks noChangeAspect="1"/>
            </p:cNvGrpSpPr>
            <p:nvPr/>
          </p:nvGrpSpPr>
          <p:grpSpPr>
            <a:xfrm>
              <a:off x="8997938" y="9066946"/>
              <a:ext cx="2319348" cy="1953491"/>
              <a:chOff x="13290182" y="3879963"/>
              <a:chExt cx="2048256" cy="1658170"/>
            </a:xfrm>
          </p:grpSpPr>
          <p:pic>
            <p:nvPicPr>
              <p:cNvPr id="13" name="Google Shape;86;p3">
                <a:extLst>
                  <a:ext uri="{FF2B5EF4-FFF2-40B4-BE49-F238E27FC236}">
                    <a16:creationId xmlns:a16="http://schemas.microsoft.com/office/drawing/2014/main" id="{34283553-25DC-07AC-5C72-A4DA67D46EFE}"/>
                  </a:ext>
                </a:extLst>
              </p:cNvPr>
              <p:cNvPicPr preferRelativeResize="0"/>
              <p:nvPr/>
            </p:nvPicPr>
            <p:blipFill rotWithShape="1">
              <a:blip r:embed="rId5">
                <a:alphaModFix/>
              </a:blip>
              <a:srcRect l="72714" t="5078" r="22198" b="48043"/>
              <a:stretch/>
            </p:blipFill>
            <p:spPr>
              <a:xfrm>
                <a:off x="13764338" y="3879963"/>
                <a:ext cx="1099944" cy="958182"/>
              </a:xfrm>
              <a:prstGeom prst="rect">
                <a:avLst/>
              </a:prstGeom>
              <a:noFill/>
              <a:ln>
                <a:noFill/>
              </a:ln>
            </p:spPr>
          </p:pic>
          <p:sp>
            <p:nvSpPr>
              <p:cNvPr id="59" name="TextBox 58">
                <a:extLst>
                  <a:ext uri="{FF2B5EF4-FFF2-40B4-BE49-F238E27FC236}">
                    <a16:creationId xmlns:a16="http://schemas.microsoft.com/office/drawing/2014/main" id="{F300EDFF-B7C2-D2DA-A1A0-0DDFF33A74A6}"/>
                  </a:ext>
                </a:extLst>
              </p:cNvPr>
              <p:cNvSpPr txBox="1"/>
              <p:nvPr/>
            </p:nvSpPr>
            <p:spPr>
              <a:xfrm>
                <a:off x="13290182" y="4754389"/>
                <a:ext cx="2048256" cy="7837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PAYMENT</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PROCESSING</a:t>
                </a:r>
              </a:p>
            </p:txBody>
          </p:sp>
        </p:grpSp>
        <p:grpSp>
          <p:nvGrpSpPr>
            <p:cNvPr id="23" name="Group 22">
              <a:extLst>
                <a:ext uri="{FF2B5EF4-FFF2-40B4-BE49-F238E27FC236}">
                  <a16:creationId xmlns:a16="http://schemas.microsoft.com/office/drawing/2014/main" id="{9FEAE070-A6D2-C66E-C3F4-24342E733B6F}"/>
                </a:ext>
              </a:extLst>
            </p:cNvPr>
            <p:cNvGrpSpPr/>
            <p:nvPr/>
          </p:nvGrpSpPr>
          <p:grpSpPr>
            <a:xfrm>
              <a:off x="9447897" y="6816616"/>
              <a:ext cx="2253424" cy="2034118"/>
              <a:chOff x="11187230" y="3792665"/>
              <a:chExt cx="2048567" cy="1761141"/>
            </a:xfrm>
          </p:grpSpPr>
          <p:pic>
            <p:nvPicPr>
              <p:cNvPr id="14" name="Google Shape;86;p3">
                <a:extLst>
                  <a:ext uri="{FF2B5EF4-FFF2-40B4-BE49-F238E27FC236}">
                    <a16:creationId xmlns:a16="http://schemas.microsoft.com/office/drawing/2014/main" id="{589E4A07-229A-95CD-0404-F7B4378FFCD2}"/>
                  </a:ext>
                </a:extLst>
              </p:cNvPr>
              <p:cNvPicPr preferRelativeResize="0"/>
              <p:nvPr/>
            </p:nvPicPr>
            <p:blipFill rotWithShape="1">
              <a:blip r:embed="rId5">
                <a:alphaModFix/>
              </a:blip>
              <a:srcRect l="62007" r="33830" b="49732"/>
              <a:stretch/>
            </p:blipFill>
            <p:spPr>
              <a:xfrm>
                <a:off x="11761403" y="3792665"/>
                <a:ext cx="900220" cy="1027443"/>
              </a:xfrm>
              <a:prstGeom prst="rect">
                <a:avLst/>
              </a:prstGeom>
              <a:noFill/>
              <a:ln>
                <a:noFill/>
              </a:ln>
            </p:spPr>
          </p:pic>
          <p:sp>
            <p:nvSpPr>
              <p:cNvPr id="60" name="TextBox 59">
                <a:extLst>
                  <a:ext uri="{FF2B5EF4-FFF2-40B4-BE49-F238E27FC236}">
                    <a16:creationId xmlns:a16="http://schemas.microsoft.com/office/drawing/2014/main" id="{33C0B484-3EAB-B696-F5B5-E91275029422}"/>
                  </a:ext>
                </a:extLst>
              </p:cNvPr>
              <p:cNvSpPr txBox="1"/>
              <p:nvPr/>
            </p:nvSpPr>
            <p:spPr>
              <a:xfrm>
                <a:off x="11187230" y="4754387"/>
                <a:ext cx="2048567" cy="7994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SECURITY &amp;</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AUTOMATION</a:t>
                </a:r>
              </a:p>
            </p:txBody>
          </p:sp>
        </p:grpSp>
        <p:grpSp>
          <p:nvGrpSpPr>
            <p:cNvPr id="21" name="Group 20">
              <a:extLst>
                <a:ext uri="{FF2B5EF4-FFF2-40B4-BE49-F238E27FC236}">
                  <a16:creationId xmlns:a16="http://schemas.microsoft.com/office/drawing/2014/main" id="{EAA1E197-3EAA-96A2-7C12-C63E01629B0C}"/>
                </a:ext>
              </a:extLst>
            </p:cNvPr>
            <p:cNvGrpSpPr>
              <a:grpSpLocks noChangeAspect="1"/>
            </p:cNvGrpSpPr>
            <p:nvPr/>
          </p:nvGrpSpPr>
          <p:grpSpPr>
            <a:xfrm>
              <a:off x="8550574" y="4527794"/>
              <a:ext cx="2319700" cy="2078267"/>
              <a:chOff x="9084278" y="3774048"/>
              <a:chExt cx="2048567" cy="1764085"/>
            </a:xfrm>
          </p:grpSpPr>
          <p:pic>
            <p:nvPicPr>
              <p:cNvPr id="19" name="Google Shape;86;p3">
                <a:extLst>
                  <a:ext uri="{FF2B5EF4-FFF2-40B4-BE49-F238E27FC236}">
                    <a16:creationId xmlns:a16="http://schemas.microsoft.com/office/drawing/2014/main" id="{1B37EBB2-E6DF-8E15-438F-3275DF8E18A1}"/>
                  </a:ext>
                </a:extLst>
              </p:cNvPr>
              <p:cNvPicPr preferRelativeResize="0">
                <a:picLocks noChangeAspect="1"/>
              </p:cNvPicPr>
              <p:nvPr/>
            </p:nvPicPr>
            <p:blipFill rotWithShape="1">
              <a:blip r:embed="rId5">
                <a:alphaModFix/>
              </a:blip>
              <a:srcRect l="50159" r="44114" b="54284"/>
              <a:stretch/>
            </p:blipFill>
            <p:spPr>
              <a:xfrm>
                <a:off x="9448340" y="3774048"/>
                <a:ext cx="1320442" cy="996414"/>
              </a:xfrm>
              <a:prstGeom prst="rect">
                <a:avLst/>
              </a:prstGeom>
              <a:noFill/>
              <a:ln>
                <a:noFill/>
              </a:ln>
            </p:spPr>
          </p:pic>
          <p:sp>
            <p:nvSpPr>
              <p:cNvPr id="61" name="TextBox 60">
                <a:extLst>
                  <a:ext uri="{FF2B5EF4-FFF2-40B4-BE49-F238E27FC236}">
                    <a16:creationId xmlns:a16="http://schemas.microsoft.com/office/drawing/2014/main" id="{4AAE0455-765C-A324-7B12-941B19D72371}"/>
                  </a:ext>
                </a:extLst>
              </p:cNvPr>
              <p:cNvSpPr txBox="1"/>
              <p:nvPr/>
            </p:nvSpPr>
            <p:spPr>
              <a:xfrm>
                <a:off x="9084278" y="4754388"/>
                <a:ext cx="2048567" cy="7837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HEALTH</a:t>
                </a:r>
              </a:p>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COVERAGE</a:t>
                </a:r>
              </a:p>
            </p:txBody>
          </p:sp>
        </p:grpSp>
        <p:grpSp>
          <p:nvGrpSpPr>
            <p:cNvPr id="20" name="Group 19">
              <a:extLst>
                <a:ext uri="{FF2B5EF4-FFF2-40B4-BE49-F238E27FC236}">
                  <a16:creationId xmlns:a16="http://schemas.microsoft.com/office/drawing/2014/main" id="{1FFF3360-1041-B5D3-2A99-D726B9F80198}"/>
                </a:ext>
              </a:extLst>
            </p:cNvPr>
            <p:cNvGrpSpPr>
              <a:grpSpLocks noChangeAspect="1"/>
            </p:cNvGrpSpPr>
            <p:nvPr/>
          </p:nvGrpSpPr>
          <p:grpSpPr>
            <a:xfrm>
              <a:off x="6463445" y="3126440"/>
              <a:ext cx="2319700" cy="1693719"/>
              <a:chOff x="6981326" y="3786967"/>
              <a:chExt cx="2048567" cy="1437668"/>
            </a:xfrm>
          </p:grpSpPr>
          <p:pic>
            <p:nvPicPr>
              <p:cNvPr id="15" name="Google Shape;86;p3">
                <a:extLst>
                  <a:ext uri="{FF2B5EF4-FFF2-40B4-BE49-F238E27FC236}">
                    <a16:creationId xmlns:a16="http://schemas.microsoft.com/office/drawing/2014/main" id="{9D9044D6-DAE8-2FBB-CD63-3F36B1BF21D1}"/>
                  </a:ext>
                </a:extLst>
              </p:cNvPr>
              <p:cNvPicPr preferRelativeResize="0"/>
              <p:nvPr/>
            </p:nvPicPr>
            <p:blipFill rotWithShape="1">
              <a:blip r:embed="rId5">
                <a:alphaModFix/>
              </a:blip>
              <a:srcRect l="40737" t="1" r="54739" b="48465"/>
              <a:stretch/>
            </p:blipFill>
            <p:spPr>
              <a:xfrm>
                <a:off x="7516511" y="3786967"/>
                <a:ext cx="978197" cy="1053320"/>
              </a:xfrm>
              <a:prstGeom prst="rect">
                <a:avLst/>
              </a:prstGeom>
              <a:noFill/>
              <a:ln>
                <a:noFill/>
              </a:ln>
            </p:spPr>
          </p:pic>
          <p:sp>
            <p:nvSpPr>
              <p:cNvPr id="62" name="TextBox 61">
                <a:extLst>
                  <a:ext uri="{FF2B5EF4-FFF2-40B4-BE49-F238E27FC236}">
                    <a16:creationId xmlns:a16="http://schemas.microsoft.com/office/drawing/2014/main" id="{A71C4736-804D-92B0-1FC5-B9027BC7F328}"/>
                  </a:ext>
                </a:extLst>
              </p:cNvPr>
              <p:cNvSpPr txBox="1"/>
              <p:nvPr/>
            </p:nvSpPr>
            <p:spPr>
              <a:xfrm>
                <a:off x="6981326" y="4754389"/>
                <a:ext cx="2048567" cy="4702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ENERGY</a:t>
                </a:r>
              </a:p>
            </p:txBody>
          </p:sp>
        </p:grpSp>
        <p:grpSp>
          <p:nvGrpSpPr>
            <p:cNvPr id="18" name="Group 17">
              <a:extLst>
                <a:ext uri="{FF2B5EF4-FFF2-40B4-BE49-F238E27FC236}">
                  <a16:creationId xmlns:a16="http://schemas.microsoft.com/office/drawing/2014/main" id="{CD0E0E2C-AA92-DC08-CA76-A9D280D7810E}"/>
                </a:ext>
              </a:extLst>
            </p:cNvPr>
            <p:cNvGrpSpPr>
              <a:grpSpLocks noChangeAspect="1"/>
            </p:cNvGrpSpPr>
            <p:nvPr/>
          </p:nvGrpSpPr>
          <p:grpSpPr>
            <a:xfrm>
              <a:off x="4142390" y="3199330"/>
              <a:ext cx="2319700" cy="1395879"/>
              <a:chOff x="4878374" y="4039780"/>
              <a:chExt cx="2048567" cy="1184852"/>
            </a:xfrm>
          </p:grpSpPr>
          <p:pic>
            <p:nvPicPr>
              <p:cNvPr id="22" name="Google Shape;86;p3">
                <a:extLst>
                  <a:ext uri="{FF2B5EF4-FFF2-40B4-BE49-F238E27FC236}">
                    <a16:creationId xmlns:a16="http://schemas.microsoft.com/office/drawing/2014/main" id="{DFD57DC7-2C7E-B966-7A3C-9261AE2CFC4F}"/>
                  </a:ext>
                </a:extLst>
              </p:cNvPr>
              <p:cNvPicPr preferRelativeResize="0"/>
              <p:nvPr/>
            </p:nvPicPr>
            <p:blipFill rotWithShape="1">
              <a:blip r:embed="rId5">
                <a:alphaModFix/>
              </a:blip>
              <a:srcRect l="30612" t="12090" r="64863" b="51250"/>
              <a:stretch/>
            </p:blipFill>
            <p:spPr>
              <a:xfrm>
                <a:off x="5413559" y="4039780"/>
                <a:ext cx="978197" cy="749301"/>
              </a:xfrm>
              <a:prstGeom prst="rect">
                <a:avLst/>
              </a:prstGeom>
              <a:noFill/>
              <a:ln>
                <a:noFill/>
              </a:ln>
            </p:spPr>
          </p:pic>
          <p:sp>
            <p:nvSpPr>
              <p:cNvPr id="63" name="TextBox 62">
                <a:extLst>
                  <a:ext uri="{FF2B5EF4-FFF2-40B4-BE49-F238E27FC236}">
                    <a16:creationId xmlns:a16="http://schemas.microsoft.com/office/drawing/2014/main" id="{859BA376-A2AF-B1C3-6E77-E2A56A1AB495}"/>
                  </a:ext>
                </a:extLst>
              </p:cNvPr>
              <p:cNvSpPr txBox="1"/>
              <p:nvPr/>
            </p:nvSpPr>
            <p:spPr>
              <a:xfrm>
                <a:off x="4878374" y="4754387"/>
                <a:ext cx="2048567" cy="4702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TELEVISION</a:t>
                </a:r>
              </a:p>
            </p:txBody>
          </p:sp>
        </p:grpSp>
        <p:grpSp>
          <p:nvGrpSpPr>
            <p:cNvPr id="17" name="Group 16">
              <a:extLst>
                <a:ext uri="{FF2B5EF4-FFF2-40B4-BE49-F238E27FC236}">
                  <a16:creationId xmlns:a16="http://schemas.microsoft.com/office/drawing/2014/main" id="{1A5EB201-B5D6-3180-9903-C20CA3C089DB}"/>
                </a:ext>
              </a:extLst>
            </p:cNvPr>
            <p:cNvGrpSpPr>
              <a:grpSpLocks noChangeAspect="1"/>
            </p:cNvGrpSpPr>
            <p:nvPr/>
          </p:nvGrpSpPr>
          <p:grpSpPr>
            <a:xfrm>
              <a:off x="1931103" y="4190639"/>
              <a:ext cx="2319700" cy="1891233"/>
              <a:chOff x="2775422" y="3932808"/>
              <a:chExt cx="2048567" cy="1605323"/>
            </a:xfrm>
          </p:grpSpPr>
          <p:pic>
            <p:nvPicPr>
              <p:cNvPr id="10" name="Google Shape;86;p3">
                <a:extLst>
                  <a:ext uri="{FF2B5EF4-FFF2-40B4-BE49-F238E27FC236}">
                    <a16:creationId xmlns:a16="http://schemas.microsoft.com/office/drawing/2014/main" id="{A18F6411-AFD5-3388-F302-B1EBE2141552}"/>
                  </a:ext>
                </a:extLst>
              </p:cNvPr>
              <p:cNvPicPr preferRelativeResize="0"/>
              <p:nvPr/>
            </p:nvPicPr>
            <p:blipFill rotWithShape="1">
              <a:blip r:embed="rId5">
                <a:alphaModFix/>
              </a:blip>
              <a:srcRect l="9952" t="8545" r="84731" b="49924"/>
              <a:stretch/>
            </p:blipFill>
            <p:spPr>
              <a:xfrm>
                <a:off x="3240043" y="3932808"/>
                <a:ext cx="1119324" cy="848853"/>
              </a:xfrm>
              <a:prstGeom prst="rect">
                <a:avLst/>
              </a:prstGeom>
              <a:noFill/>
              <a:ln>
                <a:noFill/>
              </a:ln>
            </p:spPr>
          </p:pic>
          <p:sp>
            <p:nvSpPr>
              <p:cNvPr id="64" name="TextBox 63">
                <a:extLst>
                  <a:ext uri="{FF2B5EF4-FFF2-40B4-BE49-F238E27FC236}">
                    <a16:creationId xmlns:a16="http://schemas.microsoft.com/office/drawing/2014/main" id="{B2655017-AF39-420E-77CD-12071328B27E}"/>
                  </a:ext>
                </a:extLst>
              </p:cNvPr>
              <p:cNvSpPr txBox="1"/>
              <p:nvPr/>
            </p:nvSpPr>
            <p:spPr>
              <a:xfrm>
                <a:off x="2775422" y="4754387"/>
                <a:ext cx="2048567" cy="7837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HIGH SPEED</a:t>
                </a:r>
                <a:b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b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INTERNET</a:t>
                </a:r>
              </a:p>
            </p:txBody>
          </p:sp>
        </p:grpSp>
        <p:grpSp>
          <p:nvGrpSpPr>
            <p:cNvPr id="12" name="Group 11">
              <a:extLst>
                <a:ext uri="{FF2B5EF4-FFF2-40B4-BE49-F238E27FC236}">
                  <a16:creationId xmlns:a16="http://schemas.microsoft.com/office/drawing/2014/main" id="{A477107C-0DB6-3779-7CEC-3012BF6AEB70}"/>
                </a:ext>
              </a:extLst>
            </p:cNvPr>
            <p:cNvGrpSpPr>
              <a:grpSpLocks noChangeAspect="1"/>
            </p:cNvGrpSpPr>
            <p:nvPr/>
          </p:nvGrpSpPr>
          <p:grpSpPr>
            <a:xfrm>
              <a:off x="738403" y="6339126"/>
              <a:ext cx="2319700" cy="1951763"/>
              <a:chOff x="672470" y="3567933"/>
              <a:chExt cx="2048567" cy="1656702"/>
            </a:xfrm>
          </p:grpSpPr>
          <p:pic>
            <p:nvPicPr>
              <p:cNvPr id="9" name="Google Shape;86;p3">
                <a:extLst>
                  <a:ext uri="{FF2B5EF4-FFF2-40B4-BE49-F238E27FC236}">
                    <a16:creationId xmlns:a16="http://schemas.microsoft.com/office/drawing/2014/main" id="{A1695ECC-DB16-C19A-2694-00033AC3B006}"/>
                  </a:ext>
                </a:extLst>
              </p:cNvPr>
              <p:cNvPicPr preferRelativeResize="0"/>
              <p:nvPr/>
            </p:nvPicPr>
            <p:blipFill rotWithShape="1">
              <a:blip r:embed="rId5">
                <a:alphaModFix/>
              </a:blip>
              <a:srcRect l="928" t="4657" r="95718" b="48464"/>
              <a:stretch/>
            </p:blipFill>
            <p:spPr>
              <a:xfrm>
                <a:off x="1187944" y="3567933"/>
                <a:ext cx="1050514" cy="1198977"/>
              </a:xfrm>
              <a:prstGeom prst="rect">
                <a:avLst/>
              </a:prstGeom>
              <a:noFill/>
              <a:ln>
                <a:noFill/>
              </a:ln>
            </p:spPr>
          </p:pic>
          <p:sp>
            <p:nvSpPr>
              <p:cNvPr id="65" name="TextBox 64">
                <a:extLst>
                  <a:ext uri="{FF2B5EF4-FFF2-40B4-BE49-F238E27FC236}">
                    <a16:creationId xmlns:a16="http://schemas.microsoft.com/office/drawing/2014/main" id="{EC6A03FF-9963-0F0F-8015-983206028E8E}"/>
                  </a:ext>
                </a:extLst>
              </p:cNvPr>
              <p:cNvSpPr txBox="1"/>
              <p:nvPr/>
            </p:nvSpPr>
            <p:spPr>
              <a:xfrm>
                <a:off x="672470" y="4754389"/>
                <a:ext cx="2048567" cy="47024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MOBILE</a:t>
                </a:r>
              </a:p>
            </p:txBody>
          </p:sp>
        </p:grpSp>
        <p:grpSp>
          <p:nvGrpSpPr>
            <p:cNvPr id="30" name="Group 29">
              <a:extLst>
                <a:ext uri="{FF2B5EF4-FFF2-40B4-BE49-F238E27FC236}">
                  <a16:creationId xmlns:a16="http://schemas.microsoft.com/office/drawing/2014/main" id="{E06CE7EF-85F4-E962-C065-81C5C4CE0CB3}"/>
                </a:ext>
              </a:extLst>
            </p:cNvPr>
            <p:cNvGrpSpPr>
              <a:grpSpLocks noChangeAspect="1"/>
            </p:cNvGrpSpPr>
            <p:nvPr/>
          </p:nvGrpSpPr>
          <p:grpSpPr>
            <a:xfrm>
              <a:off x="1048011" y="9032371"/>
              <a:ext cx="2319348" cy="1772231"/>
              <a:chOff x="21700749" y="4033820"/>
              <a:chExt cx="2048256" cy="1504310"/>
            </a:xfrm>
          </p:grpSpPr>
          <p:pic>
            <p:nvPicPr>
              <p:cNvPr id="55" name="Picture 54" descr="A black and orange cloud with connected lines&#10;&#10;Description automatically generated">
                <a:extLst>
                  <a:ext uri="{FF2B5EF4-FFF2-40B4-BE49-F238E27FC236}">
                    <a16:creationId xmlns:a16="http://schemas.microsoft.com/office/drawing/2014/main" id="{15167223-DF92-B2C2-EC21-39F0C29C0E07}"/>
                  </a:ext>
                </a:extLst>
              </p:cNvPr>
              <p:cNvPicPr>
                <a:picLocks noChangeAspect="1"/>
              </p:cNvPicPr>
              <p:nvPr/>
            </p:nvPicPr>
            <p:blipFill>
              <a:blip r:embed="rId6"/>
              <a:stretch>
                <a:fillRect/>
              </a:stretch>
            </p:blipFill>
            <p:spPr>
              <a:xfrm>
                <a:off x="22347247" y="4033820"/>
                <a:ext cx="755261" cy="755261"/>
              </a:xfrm>
              <a:prstGeom prst="rect">
                <a:avLst/>
              </a:prstGeom>
            </p:spPr>
          </p:pic>
          <p:sp>
            <p:nvSpPr>
              <p:cNvPr id="66" name="TextBox 65">
                <a:extLst>
                  <a:ext uri="{FF2B5EF4-FFF2-40B4-BE49-F238E27FC236}">
                    <a16:creationId xmlns:a16="http://schemas.microsoft.com/office/drawing/2014/main" id="{50A4E239-2264-EEFB-5F46-7A3F2A51D883}"/>
                  </a:ext>
                </a:extLst>
              </p:cNvPr>
              <p:cNvSpPr txBox="1"/>
              <p:nvPr/>
            </p:nvSpPr>
            <p:spPr>
              <a:xfrm>
                <a:off x="21700749" y="4754387"/>
                <a:ext cx="2048256" cy="7837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rPr>
                  <a:t>CLOUD SOLUTIONS</a:t>
                </a:r>
              </a:p>
            </p:txBody>
          </p:sp>
        </p:grpSp>
      </p:grpSp>
      <p:sp>
        <p:nvSpPr>
          <p:cNvPr id="2" name="Rectangle 1">
            <a:extLst>
              <a:ext uri="{FF2B5EF4-FFF2-40B4-BE49-F238E27FC236}">
                <a16:creationId xmlns:a16="http://schemas.microsoft.com/office/drawing/2014/main" id="{A6627EF7-2901-D972-4953-71D0AE10E1B8}"/>
              </a:ext>
            </a:extLst>
          </p:cNvPr>
          <p:cNvSpPr/>
          <p:nvPr/>
        </p:nvSpPr>
        <p:spPr>
          <a:xfrm>
            <a:off x="0" y="39115"/>
            <a:ext cx="12192000" cy="6858000"/>
          </a:xfrm>
          <a:prstGeom prst="rect">
            <a:avLst/>
          </a:prstGeom>
          <a:noFill/>
          <a:ln w="7620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solidFill>
                  <a:srgbClr val="0D2D53"/>
                </a:solidFill>
              </a:ln>
              <a:noFill/>
              <a:effectLst/>
              <a:uLnTx/>
              <a:uFillTx/>
              <a:latin typeface="Arial"/>
              <a:ea typeface="+mn-ea"/>
              <a:cs typeface="+mn-cs"/>
              <a:sym typeface="Arial"/>
            </a:endParaRPr>
          </a:p>
        </p:txBody>
      </p:sp>
      <p:grpSp>
        <p:nvGrpSpPr>
          <p:cNvPr id="26" name="Group 25">
            <a:extLst>
              <a:ext uri="{FF2B5EF4-FFF2-40B4-BE49-F238E27FC236}">
                <a16:creationId xmlns:a16="http://schemas.microsoft.com/office/drawing/2014/main" id="{78032DAF-BEE2-8A3D-0B7F-C1CE3E8A31BE}"/>
              </a:ext>
            </a:extLst>
          </p:cNvPr>
          <p:cNvGrpSpPr/>
          <p:nvPr/>
        </p:nvGrpSpPr>
        <p:grpSpPr>
          <a:xfrm>
            <a:off x="-1" y="305667"/>
            <a:ext cx="12192001" cy="1259100"/>
            <a:chOff x="0" y="750889"/>
            <a:chExt cx="24384001" cy="2518200"/>
          </a:xfrm>
        </p:grpSpPr>
        <p:sp>
          <p:nvSpPr>
            <p:cNvPr id="84" name="Google Shape;84;p3"/>
            <p:cNvSpPr txBox="1"/>
            <p:nvPr/>
          </p:nvSpPr>
          <p:spPr>
            <a:xfrm>
              <a:off x="2" y="750889"/>
              <a:ext cx="24383999" cy="1560020"/>
            </a:xfrm>
            <a:prstGeom prst="rect">
              <a:avLst/>
            </a:prstGeom>
            <a:noFill/>
            <a:ln>
              <a:noFill/>
            </a:ln>
          </p:spPr>
          <p:txBody>
            <a:bodyPr spcFirstLastPara="1" wrap="square" lIns="35713" tIns="35713" rIns="35713" bIns="35713" anchor="ctr" anchorCtr="0">
              <a:spAutoFit/>
            </a:bodyPr>
            <a:lstStyle/>
            <a:p>
              <a:pPr marL="0" marR="0" lvl="0" indent="0" algn="ctr" defTabSz="457200" rtl="0" eaLnBrk="1" fontAlgn="auto" latinLnBrk="0" hangingPunct="1">
                <a:lnSpc>
                  <a:spcPct val="80000"/>
                </a:lnSpc>
                <a:spcBef>
                  <a:spcPts val="0"/>
                </a:spcBef>
                <a:spcAft>
                  <a:spcPts val="0"/>
                </a:spcAft>
                <a:buClr>
                  <a:srgbClr val="4F92D3"/>
                </a:buClr>
                <a:buSzPts val="6700"/>
                <a:buFontTx/>
                <a:buNone/>
                <a:tabLst/>
                <a:defRPr/>
              </a:pPr>
              <a:r>
                <a:rPr kumimoji="0" lang="en-US" sz="5750" b="1" i="0" u="none" strike="noStrike" kern="0" cap="none" spc="0" normalizeH="0" baseline="0" noProof="0" dirty="0">
                  <a:ln>
                    <a:noFill/>
                  </a:ln>
                  <a:solidFill>
                    <a:srgbClr val="ED7D31"/>
                  </a:solidFill>
                  <a:effectLst/>
                  <a:uLnTx/>
                  <a:uFillTx/>
                  <a:latin typeface="Calibri" panose="020F0502020204030204" pitchFamily="34" charset="0"/>
                  <a:ea typeface="Helvetica Neue"/>
                  <a:cs typeface="Calibri" panose="020F0502020204030204" pitchFamily="34" charset="0"/>
                  <a:sym typeface="Helvetica Neue"/>
                </a:rPr>
                <a:t>ESSENTIAL SERVICES</a:t>
              </a:r>
              <a:endParaRPr kumimoji="0" sz="1400" b="0" i="0" u="none" strike="noStrike" kern="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sym typeface="Arial"/>
              </a:endParaRPr>
            </a:p>
          </p:txBody>
        </p:sp>
        <p:sp>
          <p:nvSpPr>
            <p:cNvPr id="25" name="TextBox 24">
              <a:extLst>
                <a:ext uri="{FF2B5EF4-FFF2-40B4-BE49-F238E27FC236}">
                  <a16:creationId xmlns:a16="http://schemas.microsoft.com/office/drawing/2014/main" id="{0893A39E-8CE7-6883-68C7-6C7F69C01BC0}"/>
                </a:ext>
              </a:extLst>
            </p:cNvPr>
            <p:cNvSpPr txBox="1"/>
            <p:nvPr/>
          </p:nvSpPr>
          <p:spPr>
            <a:xfrm>
              <a:off x="0" y="1937511"/>
              <a:ext cx="24384000" cy="1331578"/>
            </a:xfrm>
            <a:prstGeom prst="rect">
              <a:avLst/>
            </a:prstGeom>
            <a:no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
                  <a:srgbClr val="00437E"/>
                </a:buClr>
                <a:buSzPts val="6600"/>
                <a:buFontTx/>
                <a:buNone/>
                <a:tabLst/>
                <a:defRPr/>
              </a:pPr>
              <a:r>
                <a:rPr kumimoji="0" lang="en-US" sz="4000" b="0" i="0" u="none" strike="noStrike" kern="0" cap="none" spc="0" normalizeH="0" baseline="0" noProof="0" dirty="0" err="1">
                  <a:ln>
                    <a:noFill/>
                  </a:ln>
                  <a:solidFill>
                    <a:srgbClr val="00437E"/>
                  </a:solidFill>
                  <a:effectLst/>
                  <a:uLnTx/>
                  <a:uFillTx/>
                  <a:latin typeface="Calibri" panose="020F0502020204030204" pitchFamily="34" charset="0"/>
                  <a:ea typeface="Helvetica Neue"/>
                  <a:cs typeface="Calibri" panose="020F0502020204030204" pitchFamily="34" charset="0"/>
                  <a:sym typeface="Helvetica Neue"/>
                </a:rPr>
                <a:t>Residential</a:t>
              </a:r>
              <a:r>
                <a:rPr kumimoji="0" lang="en-US" sz="4000" b="0" i="0" u="none" strike="noStrike" kern="0" cap="none" spc="0" normalizeH="0" baseline="0" noProof="0" dirty="0" err="1">
                  <a:ln>
                    <a:noFill/>
                  </a:ln>
                  <a:solidFill>
                    <a:srgbClr val="ED7D31"/>
                  </a:solidFill>
                  <a:effectLst/>
                  <a:uLnTx/>
                  <a:uFillTx/>
                  <a:latin typeface="Calibri" panose="020F0502020204030204" pitchFamily="34" charset="0"/>
                  <a:ea typeface="Helvetica Neue"/>
                  <a:cs typeface="Calibri" panose="020F0502020204030204" pitchFamily="34" charset="0"/>
                  <a:sym typeface="Helvetica Neue"/>
                </a:rPr>
                <a:t>|</a:t>
              </a:r>
              <a:r>
                <a:rPr kumimoji="0" lang="en-US" sz="4000" b="0" i="0" u="none" strike="noStrike" kern="0" cap="none" spc="0" normalizeH="0" baseline="0" noProof="0" dirty="0" err="1">
                  <a:ln>
                    <a:noFill/>
                  </a:ln>
                  <a:solidFill>
                    <a:srgbClr val="00437E"/>
                  </a:solidFill>
                  <a:effectLst/>
                  <a:uLnTx/>
                  <a:uFillTx/>
                  <a:latin typeface="Calibri" panose="020F0502020204030204" pitchFamily="34" charset="0"/>
                  <a:ea typeface="Helvetica Neue"/>
                  <a:cs typeface="Calibri" panose="020F0502020204030204" pitchFamily="34" charset="0"/>
                  <a:sym typeface="Helvetica Neue"/>
                </a:rPr>
                <a:t>Business</a:t>
              </a:r>
              <a:endParaRPr kumimoji="0" lang="en-US" sz="2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37" descr="A person in a white shirt&#10;&#10;Description automatically generated with medium confidence">
            <a:extLst>
              <a:ext uri="{FF2B5EF4-FFF2-40B4-BE49-F238E27FC236}">
                <a16:creationId xmlns:a16="http://schemas.microsoft.com/office/drawing/2014/main" id="{B17CAC02-8E90-074A-5F1F-B7E0377BC4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2089" y="2450742"/>
            <a:ext cx="484837" cy="1474909"/>
          </a:xfrm>
          <a:prstGeom prst="rect">
            <a:avLst/>
          </a:prstGeom>
          <a:ln>
            <a:noFill/>
          </a:ln>
          <a:effectLst>
            <a:outerShdw blurRad="292100" dist="139700" dir="2700000" algn="tl" rotWithShape="0">
              <a:srgbClr val="333333">
                <a:alpha val="65000"/>
              </a:srgbClr>
            </a:outerShdw>
          </a:effectLst>
        </p:spPr>
      </p:pic>
      <p:sp>
        <p:nvSpPr>
          <p:cNvPr id="76" name="Rounded Rectangle 75">
            <a:extLst>
              <a:ext uri="{FF2B5EF4-FFF2-40B4-BE49-F238E27FC236}">
                <a16:creationId xmlns:a16="http://schemas.microsoft.com/office/drawing/2014/main" id="{E28C4C9C-0291-9466-266A-91073F66E144}"/>
              </a:ext>
            </a:extLst>
          </p:cNvPr>
          <p:cNvSpPr/>
          <p:nvPr/>
        </p:nvSpPr>
        <p:spPr>
          <a:xfrm>
            <a:off x="5686075" y="2229399"/>
            <a:ext cx="6091397" cy="4127782"/>
          </a:xfrm>
          <a:prstGeom prst="roundRect">
            <a:avLst>
              <a:gd name="adj" fmla="val 4483"/>
            </a:avLst>
          </a:prstGeom>
          <a:solidFill>
            <a:schemeClr val="tx2">
              <a:alpha val="3968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0" name="Picture 39" descr="A red and black logo&#10;&#10;Description automatically generated">
            <a:extLst>
              <a:ext uri="{FF2B5EF4-FFF2-40B4-BE49-F238E27FC236}">
                <a16:creationId xmlns:a16="http://schemas.microsoft.com/office/drawing/2014/main" id="{CA3F39B4-785F-3C5E-A181-DD5CF886D7A9}"/>
              </a:ext>
            </a:extLst>
          </p:cNvPr>
          <p:cNvPicPr>
            <a:picLocks noChangeAspect="1"/>
          </p:cNvPicPr>
          <p:nvPr/>
        </p:nvPicPr>
        <p:blipFill>
          <a:blip r:embed="rId8"/>
          <a:stretch>
            <a:fillRect/>
          </a:stretch>
        </p:blipFill>
        <p:spPr>
          <a:xfrm>
            <a:off x="8138402" y="3683621"/>
            <a:ext cx="1183061" cy="522748"/>
          </a:xfrm>
          <a:prstGeom prst="rect">
            <a:avLst/>
          </a:prstGeom>
        </p:spPr>
      </p:pic>
      <p:pic>
        <p:nvPicPr>
          <p:cNvPr id="42" name="Picture 41" descr="A blue and black logo&#10;&#10;Description automatically generated">
            <a:extLst>
              <a:ext uri="{FF2B5EF4-FFF2-40B4-BE49-F238E27FC236}">
                <a16:creationId xmlns:a16="http://schemas.microsoft.com/office/drawing/2014/main" id="{04AB66CE-1605-1A37-0EFB-94CA35C4AA58}"/>
              </a:ext>
            </a:extLst>
          </p:cNvPr>
          <p:cNvPicPr>
            <a:picLocks noChangeAspect="1"/>
          </p:cNvPicPr>
          <p:nvPr/>
        </p:nvPicPr>
        <p:blipFill>
          <a:blip r:embed="rId9"/>
          <a:stretch>
            <a:fillRect/>
          </a:stretch>
        </p:blipFill>
        <p:spPr>
          <a:xfrm>
            <a:off x="6125117" y="5788550"/>
            <a:ext cx="1517972" cy="278157"/>
          </a:xfrm>
          <a:prstGeom prst="rect">
            <a:avLst/>
          </a:prstGeom>
        </p:spPr>
      </p:pic>
      <p:pic>
        <p:nvPicPr>
          <p:cNvPr id="44" name="Picture 43" descr="A purple logo with black background&#10;&#10;Description automatically generated">
            <a:extLst>
              <a:ext uri="{FF2B5EF4-FFF2-40B4-BE49-F238E27FC236}">
                <a16:creationId xmlns:a16="http://schemas.microsoft.com/office/drawing/2014/main" id="{56D24DB5-B9B6-2D29-3856-ABD4CDDCECBE}"/>
              </a:ext>
            </a:extLst>
          </p:cNvPr>
          <p:cNvPicPr>
            <a:picLocks noChangeAspect="1"/>
          </p:cNvPicPr>
          <p:nvPr/>
        </p:nvPicPr>
        <p:blipFill>
          <a:blip r:embed="rId10"/>
          <a:stretch>
            <a:fillRect/>
          </a:stretch>
        </p:blipFill>
        <p:spPr>
          <a:xfrm>
            <a:off x="6330051" y="3109291"/>
            <a:ext cx="1108105" cy="689040"/>
          </a:xfrm>
          <a:prstGeom prst="rect">
            <a:avLst/>
          </a:prstGeom>
        </p:spPr>
      </p:pic>
      <p:pic>
        <p:nvPicPr>
          <p:cNvPr id="46" name="Picture 45" descr="A red text on a black background&#10;&#10;Description automatically generated">
            <a:extLst>
              <a:ext uri="{FF2B5EF4-FFF2-40B4-BE49-F238E27FC236}">
                <a16:creationId xmlns:a16="http://schemas.microsoft.com/office/drawing/2014/main" id="{CDEAA3C4-31B1-2A93-DECD-8E978CD94DDB}"/>
              </a:ext>
            </a:extLst>
          </p:cNvPr>
          <p:cNvPicPr>
            <a:picLocks noChangeAspect="1"/>
          </p:cNvPicPr>
          <p:nvPr/>
        </p:nvPicPr>
        <p:blipFill>
          <a:blip r:embed="rId11"/>
          <a:stretch>
            <a:fillRect/>
          </a:stretch>
        </p:blipFill>
        <p:spPr>
          <a:xfrm>
            <a:off x="9670700" y="2329791"/>
            <a:ext cx="1911531" cy="689040"/>
          </a:xfrm>
          <a:prstGeom prst="rect">
            <a:avLst/>
          </a:prstGeom>
        </p:spPr>
      </p:pic>
      <p:pic>
        <p:nvPicPr>
          <p:cNvPr id="48" name="Picture 47" descr="A close up of a logo&#10;&#10;Description automatically generated">
            <a:extLst>
              <a:ext uri="{FF2B5EF4-FFF2-40B4-BE49-F238E27FC236}">
                <a16:creationId xmlns:a16="http://schemas.microsoft.com/office/drawing/2014/main" id="{66F969F7-AD52-4B04-254A-599A6717967D}"/>
              </a:ext>
            </a:extLst>
          </p:cNvPr>
          <p:cNvPicPr>
            <a:picLocks noChangeAspect="1"/>
          </p:cNvPicPr>
          <p:nvPr/>
        </p:nvPicPr>
        <p:blipFill>
          <a:blip r:embed="rId12"/>
          <a:stretch>
            <a:fillRect/>
          </a:stretch>
        </p:blipFill>
        <p:spPr>
          <a:xfrm>
            <a:off x="7812475" y="3197541"/>
            <a:ext cx="1790241" cy="411799"/>
          </a:xfrm>
          <a:prstGeom prst="rect">
            <a:avLst/>
          </a:prstGeom>
        </p:spPr>
      </p:pic>
      <p:pic>
        <p:nvPicPr>
          <p:cNvPr id="50" name="Picture 49" descr="A blue and black logo&#10;&#10;Description automatically generated">
            <a:extLst>
              <a:ext uri="{FF2B5EF4-FFF2-40B4-BE49-F238E27FC236}">
                <a16:creationId xmlns:a16="http://schemas.microsoft.com/office/drawing/2014/main" id="{2D8EC756-61E4-7B0D-0DD2-32120911BC73}"/>
              </a:ext>
            </a:extLst>
          </p:cNvPr>
          <p:cNvPicPr>
            <a:picLocks noChangeAspect="1"/>
          </p:cNvPicPr>
          <p:nvPr/>
        </p:nvPicPr>
        <p:blipFill>
          <a:blip r:embed="rId13"/>
          <a:stretch>
            <a:fillRect/>
          </a:stretch>
        </p:blipFill>
        <p:spPr>
          <a:xfrm>
            <a:off x="7880472" y="2469174"/>
            <a:ext cx="1654247" cy="435067"/>
          </a:xfrm>
          <a:prstGeom prst="rect">
            <a:avLst/>
          </a:prstGeom>
        </p:spPr>
      </p:pic>
      <p:pic>
        <p:nvPicPr>
          <p:cNvPr id="52" name="Picture 51" descr="A black background with red and orange squares&#10;&#10;Description automatically generated">
            <a:extLst>
              <a:ext uri="{FF2B5EF4-FFF2-40B4-BE49-F238E27FC236}">
                <a16:creationId xmlns:a16="http://schemas.microsoft.com/office/drawing/2014/main" id="{1011D9A4-745D-B79D-5F1E-8D40A5E80DB8}"/>
              </a:ext>
            </a:extLst>
          </p:cNvPr>
          <p:cNvPicPr>
            <a:picLocks noChangeAspect="1"/>
          </p:cNvPicPr>
          <p:nvPr/>
        </p:nvPicPr>
        <p:blipFill>
          <a:blip r:embed="rId14"/>
          <a:stretch>
            <a:fillRect/>
          </a:stretch>
        </p:blipFill>
        <p:spPr>
          <a:xfrm>
            <a:off x="9793027" y="4775329"/>
            <a:ext cx="1666877" cy="736527"/>
          </a:xfrm>
          <a:prstGeom prst="rect">
            <a:avLst/>
          </a:prstGeom>
        </p:spPr>
      </p:pic>
      <p:pic>
        <p:nvPicPr>
          <p:cNvPr id="54" name="Picture 53" descr="A black and white logo&#10;&#10;Description automatically generated">
            <a:extLst>
              <a:ext uri="{FF2B5EF4-FFF2-40B4-BE49-F238E27FC236}">
                <a16:creationId xmlns:a16="http://schemas.microsoft.com/office/drawing/2014/main" id="{B77D24B6-382E-DFEE-D5E1-27240BF62584}"/>
              </a:ext>
            </a:extLst>
          </p:cNvPr>
          <p:cNvPicPr>
            <a:picLocks noChangeAspect="1"/>
          </p:cNvPicPr>
          <p:nvPr/>
        </p:nvPicPr>
        <p:blipFill>
          <a:blip r:embed="rId15"/>
          <a:stretch>
            <a:fillRect/>
          </a:stretch>
        </p:blipFill>
        <p:spPr>
          <a:xfrm>
            <a:off x="7988816" y="4946095"/>
            <a:ext cx="1437559" cy="472797"/>
          </a:xfrm>
          <a:prstGeom prst="rect">
            <a:avLst/>
          </a:prstGeom>
        </p:spPr>
      </p:pic>
      <p:pic>
        <p:nvPicPr>
          <p:cNvPr id="67" name="Picture 66" descr="A logo with a black background&#10;&#10;Description automatically generated">
            <a:extLst>
              <a:ext uri="{FF2B5EF4-FFF2-40B4-BE49-F238E27FC236}">
                <a16:creationId xmlns:a16="http://schemas.microsoft.com/office/drawing/2014/main" id="{C5B13C62-A642-C0B8-D7B2-DA462A619D24}"/>
              </a:ext>
            </a:extLst>
          </p:cNvPr>
          <p:cNvPicPr>
            <a:picLocks noChangeAspect="1"/>
          </p:cNvPicPr>
          <p:nvPr/>
        </p:nvPicPr>
        <p:blipFill>
          <a:blip r:embed="rId16"/>
          <a:stretch>
            <a:fillRect/>
          </a:stretch>
        </p:blipFill>
        <p:spPr>
          <a:xfrm>
            <a:off x="9808615" y="5590588"/>
            <a:ext cx="1635701" cy="722752"/>
          </a:xfrm>
          <a:prstGeom prst="rect">
            <a:avLst/>
          </a:prstGeom>
        </p:spPr>
      </p:pic>
      <p:pic>
        <p:nvPicPr>
          <p:cNvPr id="68" name="Picture 67" descr="A blue text on a black background&#10;&#10;Description automatically generated">
            <a:extLst>
              <a:ext uri="{FF2B5EF4-FFF2-40B4-BE49-F238E27FC236}">
                <a16:creationId xmlns:a16="http://schemas.microsoft.com/office/drawing/2014/main" id="{0BAC2DF3-66C9-2EDB-63B6-66B4225AE15B}"/>
              </a:ext>
            </a:extLst>
          </p:cNvPr>
          <p:cNvPicPr>
            <a:picLocks noChangeAspect="1"/>
          </p:cNvPicPr>
          <p:nvPr/>
        </p:nvPicPr>
        <p:blipFill>
          <a:blip r:embed="rId17"/>
          <a:stretch>
            <a:fillRect/>
          </a:stretch>
        </p:blipFill>
        <p:spPr>
          <a:xfrm>
            <a:off x="6152973" y="4982725"/>
            <a:ext cx="1462260" cy="472797"/>
          </a:xfrm>
          <a:prstGeom prst="rect">
            <a:avLst/>
          </a:prstGeom>
        </p:spPr>
      </p:pic>
      <p:pic>
        <p:nvPicPr>
          <p:cNvPr id="69" name="Picture 68" descr="A purple logo with a white background&#10;&#10;Description automatically generated">
            <a:extLst>
              <a:ext uri="{FF2B5EF4-FFF2-40B4-BE49-F238E27FC236}">
                <a16:creationId xmlns:a16="http://schemas.microsoft.com/office/drawing/2014/main" id="{ED936A96-08ED-EF58-47C4-8EC1ABD7B776}"/>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7793195" y="5743054"/>
            <a:ext cx="1828800" cy="457200"/>
          </a:xfrm>
          <a:prstGeom prst="rect">
            <a:avLst/>
          </a:prstGeom>
        </p:spPr>
      </p:pic>
      <p:pic>
        <p:nvPicPr>
          <p:cNvPr id="70" name="Picture 69" descr="A logo with blue and purple letters&#10;&#10;Description automatically generated">
            <a:extLst>
              <a:ext uri="{FF2B5EF4-FFF2-40B4-BE49-F238E27FC236}">
                <a16:creationId xmlns:a16="http://schemas.microsoft.com/office/drawing/2014/main" id="{002C6921-FD75-5229-91C1-F7F7E5DB3E6D}"/>
              </a:ext>
            </a:extLst>
          </p:cNvPr>
          <p:cNvPicPr>
            <a:picLocks noChangeAspect="1"/>
          </p:cNvPicPr>
          <p:nvPr/>
        </p:nvPicPr>
        <p:blipFill>
          <a:blip r:embed="rId19"/>
          <a:stretch>
            <a:fillRect/>
          </a:stretch>
        </p:blipFill>
        <p:spPr>
          <a:xfrm>
            <a:off x="6314298" y="4099970"/>
            <a:ext cx="1139610" cy="481647"/>
          </a:xfrm>
          <a:prstGeom prst="rect">
            <a:avLst/>
          </a:prstGeom>
        </p:spPr>
      </p:pic>
      <p:pic>
        <p:nvPicPr>
          <p:cNvPr id="71" name="Picture 70" descr="A close-up of a logo&#10;&#10;Description automatically generated">
            <a:extLst>
              <a:ext uri="{FF2B5EF4-FFF2-40B4-BE49-F238E27FC236}">
                <a16:creationId xmlns:a16="http://schemas.microsoft.com/office/drawing/2014/main" id="{B4902CDC-42CB-B952-879F-0A472C568A87}"/>
              </a:ext>
            </a:extLst>
          </p:cNvPr>
          <p:cNvPicPr>
            <a:picLocks noChangeAspect="1"/>
          </p:cNvPicPr>
          <p:nvPr/>
        </p:nvPicPr>
        <p:blipFill>
          <a:blip r:embed="rId20"/>
          <a:stretch>
            <a:fillRect/>
          </a:stretch>
        </p:blipFill>
        <p:spPr>
          <a:xfrm>
            <a:off x="6183293" y="2548143"/>
            <a:ext cx="1401621" cy="398060"/>
          </a:xfrm>
          <a:prstGeom prst="rect">
            <a:avLst/>
          </a:prstGeom>
        </p:spPr>
      </p:pic>
      <p:pic>
        <p:nvPicPr>
          <p:cNvPr id="72" name="Picture 71" descr="A black background with green and blue text&#10;&#10;Description automatically generated">
            <a:extLst>
              <a:ext uri="{FF2B5EF4-FFF2-40B4-BE49-F238E27FC236}">
                <a16:creationId xmlns:a16="http://schemas.microsoft.com/office/drawing/2014/main" id="{EB70D15B-11BB-405D-3908-E30F08C3950A}"/>
              </a:ext>
            </a:extLst>
          </p:cNvPr>
          <p:cNvPicPr>
            <a:picLocks noChangeAspect="1"/>
          </p:cNvPicPr>
          <p:nvPr/>
        </p:nvPicPr>
        <p:blipFill>
          <a:blip r:embed="rId21"/>
          <a:stretch>
            <a:fillRect/>
          </a:stretch>
        </p:blipFill>
        <p:spPr>
          <a:xfrm>
            <a:off x="9808615" y="4034626"/>
            <a:ext cx="1635701" cy="545234"/>
          </a:xfrm>
          <a:prstGeom prst="rect">
            <a:avLst/>
          </a:prstGeom>
        </p:spPr>
      </p:pic>
      <p:pic>
        <p:nvPicPr>
          <p:cNvPr id="74" name="Picture 73" descr="A blue and black logo&#10;&#10;Description automatically generated">
            <a:extLst>
              <a:ext uri="{FF2B5EF4-FFF2-40B4-BE49-F238E27FC236}">
                <a16:creationId xmlns:a16="http://schemas.microsoft.com/office/drawing/2014/main" id="{BDBA675A-B482-54EF-F6E6-62C49DAF6A7E}"/>
              </a:ext>
            </a:extLst>
          </p:cNvPr>
          <p:cNvPicPr>
            <a:picLocks noChangeAspect="1"/>
          </p:cNvPicPr>
          <p:nvPr/>
        </p:nvPicPr>
        <p:blipFill>
          <a:blip r:embed="rId22"/>
          <a:stretch>
            <a:fillRect/>
          </a:stretch>
        </p:blipFill>
        <p:spPr>
          <a:xfrm>
            <a:off x="9922140" y="3124268"/>
            <a:ext cx="1408651" cy="586938"/>
          </a:xfrm>
          <a:prstGeom prst="rect">
            <a:avLst/>
          </a:prstGeom>
        </p:spPr>
      </p:pic>
      <p:sp>
        <p:nvSpPr>
          <p:cNvPr id="77" name="TextBox 76">
            <a:extLst>
              <a:ext uri="{FF2B5EF4-FFF2-40B4-BE49-F238E27FC236}">
                <a16:creationId xmlns:a16="http://schemas.microsoft.com/office/drawing/2014/main" id="{22CB7D87-72B6-1010-CA55-D2056CD90B35}"/>
              </a:ext>
            </a:extLst>
          </p:cNvPr>
          <p:cNvSpPr txBox="1"/>
          <p:nvPr/>
        </p:nvSpPr>
        <p:spPr>
          <a:xfrm>
            <a:off x="6028192" y="1697620"/>
            <a:ext cx="540716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000000"/>
              </a:buClr>
              <a:buSzTx/>
              <a:buFontTx/>
              <a:buNone/>
              <a:tabLst/>
              <a:defRPr/>
            </a:pPr>
            <a:r>
              <a:rPr kumimoji="0" lang="en-US" sz="4400" b="0" i="1" u="none" strike="noStrike" kern="0" cap="none" spc="0" normalizeH="0" baseline="0" noProof="0" dirty="0">
                <a:ln>
                  <a:noFill/>
                </a:ln>
                <a:solidFill>
                  <a:srgbClr val="ED7D31"/>
                </a:solidFill>
                <a:effectLst/>
                <a:uLnTx/>
                <a:uFillTx/>
                <a:latin typeface="Roboto Light" panose="02000000000000000000" pitchFamily="2" charset="0"/>
                <a:ea typeface="Roboto Light" panose="02000000000000000000" pitchFamily="2" charset="0"/>
                <a:cs typeface="Arial"/>
                <a:sym typeface="Arial"/>
              </a:rPr>
              <a:t>Trusted Partners</a:t>
            </a:r>
          </a:p>
        </p:txBody>
      </p:sp>
      <p:pic>
        <p:nvPicPr>
          <p:cNvPr id="3" name="Image" descr="Image">
            <a:extLst>
              <a:ext uri="{FF2B5EF4-FFF2-40B4-BE49-F238E27FC236}">
                <a16:creationId xmlns:a16="http://schemas.microsoft.com/office/drawing/2014/main" id="{5E275A86-D669-B4ED-04CA-F86843CACFC3}"/>
              </a:ext>
            </a:extLst>
          </p:cNvPr>
          <p:cNvPicPr>
            <a:picLocks noChangeAspect="1"/>
          </p:cNvPicPr>
          <p:nvPr/>
        </p:nvPicPr>
        <p:blipFill>
          <a:blip r:embed="rId23"/>
          <a:stretch>
            <a:fillRect/>
          </a:stretch>
        </p:blipFill>
        <p:spPr>
          <a:xfrm>
            <a:off x="1149916" y="3911464"/>
            <a:ext cx="3107759" cy="1492385"/>
          </a:xfrm>
          <a:prstGeom prst="rect">
            <a:avLst/>
          </a:prstGeom>
          <a:ln w="12700">
            <a:miter lim="400000"/>
          </a:ln>
          <a:effectLst>
            <a:outerShdw blurRad="50800" dist="38100" dir="2700000" algn="tl" rotWithShape="0">
              <a:prstClr val="black">
                <a:alpha val="40000"/>
              </a:prstClr>
            </a:outerShdw>
          </a:effectLst>
        </p:spPr>
      </p:pic>
      <p:pic>
        <p:nvPicPr>
          <p:cNvPr id="5" name="Picture 4" descr="A black and white text&#10;&#10;Description automatically generated">
            <a:extLst>
              <a:ext uri="{FF2B5EF4-FFF2-40B4-BE49-F238E27FC236}">
                <a16:creationId xmlns:a16="http://schemas.microsoft.com/office/drawing/2014/main" id="{920D346A-178A-43FA-B54C-2D0FCB0833EE}"/>
              </a:ext>
            </a:extLst>
          </p:cNvPr>
          <p:cNvPicPr>
            <a:picLocks noChangeAspect="1"/>
          </p:cNvPicPr>
          <p:nvPr/>
        </p:nvPicPr>
        <p:blipFill>
          <a:blip r:embed="rId24"/>
          <a:stretch>
            <a:fillRect/>
          </a:stretch>
        </p:blipFill>
        <p:spPr>
          <a:xfrm>
            <a:off x="8138402" y="4330708"/>
            <a:ext cx="1480862" cy="370956"/>
          </a:xfrm>
          <a:prstGeom prst="rect">
            <a:avLst/>
          </a:prstGeom>
        </p:spPr>
      </p:pic>
    </p:spTree>
    <p:extLst>
      <p:ext uri="{BB962C8B-B14F-4D97-AF65-F5344CB8AC3E}">
        <p14:creationId xmlns:p14="http://schemas.microsoft.com/office/powerpoint/2010/main" val="40556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heel(1)">
                                      <p:cBhvr>
                                        <p:cTn id="12" dur="1000"/>
                                        <p:tgtEl>
                                          <p:spTgt spid="75"/>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500"/>
                                        <p:tgtEl>
                                          <p:spTgt spid="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200"/>
                                        <p:tgtEl>
                                          <p:spTgt spid="71"/>
                                        </p:tgtEl>
                                      </p:cBhvr>
                                    </p:animEffect>
                                  </p:childTnLst>
                                </p:cTn>
                              </p:par>
                            </p:childTnLst>
                          </p:cTn>
                        </p:par>
                        <p:par>
                          <p:cTn id="24" fill="hold">
                            <p:stCondLst>
                              <p:cond delay="2200"/>
                            </p:stCondLst>
                            <p:childTnLst>
                              <p:par>
                                <p:cTn id="25" presetID="10" presetClass="entr" presetSubtype="0" fill="hold"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200"/>
                                        <p:tgtEl>
                                          <p:spTgt spid="50"/>
                                        </p:tgtEl>
                                      </p:cBhvr>
                                    </p:animEffect>
                                  </p:childTnLst>
                                </p:cTn>
                              </p:par>
                            </p:childTnLst>
                          </p:cTn>
                        </p:par>
                        <p:par>
                          <p:cTn id="28" fill="hold">
                            <p:stCondLst>
                              <p:cond delay="24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200"/>
                                        <p:tgtEl>
                                          <p:spTgt spid="46"/>
                                        </p:tgtEl>
                                      </p:cBhvr>
                                    </p:animEffect>
                                  </p:childTnLst>
                                </p:cTn>
                              </p:par>
                            </p:childTnLst>
                          </p:cTn>
                        </p:par>
                        <p:par>
                          <p:cTn id="32" fill="hold">
                            <p:stCondLst>
                              <p:cond delay="2600"/>
                            </p:stCondLst>
                            <p:childTnLst>
                              <p:par>
                                <p:cTn id="33" presetID="10" presetClass="entr" presetSubtype="0"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200"/>
                                        <p:tgtEl>
                                          <p:spTgt spid="74"/>
                                        </p:tgtEl>
                                      </p:cBhvr>
                                    </p:animEffect>
                                  </p:childTnLst>
                                </p:cTn>
                              </p:par>
                            </p:childTnLst>
                          </p:cTn>
                        </p:par>
                        <p:par>
                          <p:cTn id="36" fill="hold">
                            <p:stCondLst>
                              <p:cond delay="2800"/>
                            </p:stCondLst>
                            <p:childTnLst>
                              <p:par>
                                <p:cTn id="37" presetID="10" presetClass="entr" presetSubtype="0" fill="hold"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fade">
                                      <p:cBhvr>
                                        <p:cTn id="39" dur="200"/>
                                        <p:tgtEl>
                                          <p:spTgt spid="72"/>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200"/>
                                        <p:tgtEl>
                                          <p:spTgt spid="52"/>
                                        </p:tgtEl>
                                      </p:cBhvr>
                                    </p:animEffect>
                                  </p:childTnLst>
                                </p:cTn>
                              </p:par>
                            </p:childTnLst>
                          </p:cTn>
                        </p:par>
                        <p:par>
                          <p:cTn id="44" fill="hold">
                            <p:stCondLst>
                              <p:cond delay="3200"/>
                            </p:stCondLst>
                            <p:childTnLst>
                              <p:par>
                                <p:cTn id="45" presetID="10" presetClass="entr" presetSubtype="0" fill="hold"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200"/>
                                        <p:tgtEl>
                                          <p:spTgt spid="67"/>
                                        </p:tgtEl>
                                      </p:cBhvr>
                                    </p:animEffect>
                                  </p:childTnLst>
                                </p:cTn>
                              </p:par>
                            </p:childTnLst>
                          </p:cTn>
                        </p:par>
                        <p:par>
                          <p:cTn id="48" fill="hold">
                            <p:stCondLst>
                              <p:cond delay="3400"/>
                            </p:stCondLst>
                            <p:childTnLst>
                              <p:par>
                                <p:cTn id="49" presetID="10" presetClass="entr" presetSubtype="0" fill="hold" nodeType="after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200"/>
                                        <p:tgtEl>
                                          <p:spTgt spid="69"/>
                                        </p:tgtEl>
                                      </p:cBhvr>
                                    </p:animEffect>
                                  </p:childTnLst>
                                </p:cTn>
                              </p:par>
                            </p:childTnLst>
                          </p:cTn>
                        </p:par>
                        <p:par>
                          <p:cTn id="52" fill="hold">
                            <p:stCondLst>
                              <p:cond delay="36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200"/>
                                        <p:tgtEl>
                                          <p:spTgt spid="42"/>
                                        </p:tgtEl>
                                      </p:cBhvr>
                                    </p:animEffect>
                                  </p:childTnLst>
                                </p:cTn>
                              </p:par>
                            </p:childTnLst>
                          </p:cTn>
                        </p:par>
                        <p:par>
                          <p:cTn id="56" fill="hold">
                            <p:stCondLst>
                              <p:cond delay="3800"/>
                            </p:stCondLst>
                            <p:childTnLst>
                              <p:par>
                                <p:cTn id="57" presetID="10" presetClass="entr" presetSubtype="0" fill="hold" nodeType="after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200"/>
                                        <p:tgtEl>
                                          <p:spTgt spid="6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fade">
                                      <p:cBhvr>
                                        <p:cTn id="63" dur="200"/>
                                        <p:tgtEl>
                                          <p:spTgt spid="70"/>
                                        </p:tgtEl>
                                      </p:cBhvr>
                                    </p:animEffect>
                                  </p:childTnLst>
                                </p:cTn>
                              </p:par>
                            </p:childTnLst>
                          </p:cTn>
                        </p:par>
                        <p:par>
                          <p:cTn id="64" fill="hold">
                            <p:stCondLst>
                              <p:cond delay="4200"/>
                            </p:stCondLst>
                            <p:childTnLst>
                              <p:par>
                                <p:cTn id="65" presetID="10" presetClass="entr" presetSubtype="0" fill="hold"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200"/>
                                        <p:tgtEl>
                                          <p:spTgt spid="44"/>
                                        </p:tgtEl>
                                      </p:cBhvr>
                                    </p:animEffect>
                                  </p:childTnLst>
                                </p:cTn>
                              </p:par>
                            </p:childTnLst>
                          </p:cTn>
                        </p:par>
                        <p:par>
                          <p:cTn id="68" fill="hold">
                            <p:stCondLst>
                              <p:cond delay="4400"/>
                            </p:stCondLst>
                            <p:childTnLst>
                              <p:par>
                                <p:cTn id="69" presetID="10" presetClass="entr" presetSubtype="0" fill="hold"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200"/>
                                        <p:tgtEl>
                                          <p:spTgt spid="48"/>
                                        </p:tgtEl>
                                      </p:cBhvr>
                                    </p:animEffect>
                                  </p:childTnLst>
                                </p:cTn>
                              </p:par>
                            </p:childTnLst>
                          </p:cTn>
                        </p:par>
                        <p:par>
                          <p:cTn id="72" fill="hold">
                            <p:stCondLst>
                              <p:cond delay="4600"/>
                            </p:stCondLst>
                            <p:childTnLst>
                              <p:par>
                                <p:cTn id="73" presetID="10" presetClass="entr" presetSubtype="0" fill="hold" nodeType="after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200"/>
                                        <p:tgtEl>
                                          <p:spTgt spid="40"/>
                                        </p:tgtEl>
                                      </p:cBhvr>
                                    </p:animEffect>
                                  </p:childTnLst>
                                </p:cTn>
                              </p:par>
                            </p:childTnLst>
                          </p:cTn>
                        </p:par>
                        <p:par>
                          <p:cTn id="76" fill="hold">
                            <p:stCondLst>
                              <p:cond delay="4800"/>
                            </p:stCondLst>
                            <p:childTnLst>
                              <p:par>
                                <p:cTn id="77" presetID="10" presetClass="entr" presetSubtype="0" fill="hold"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00"/>
                                        <p:tgtEl>
                                          <p:spTgt spid="5"/>
                                        </p:tgtEl>
                                      </p:cBhvr>
                                    </p:animEffect>
                                  </p:childTnLst>
                                </p:cTn>
                              </p:par>
                            </p:childTnLst>
                          </p:cTn>
                        </p:par>
                        <p:par>
                          <p:cTn id="80" fill="hold">
                            <p:stCondLst>
                              <p:cond delay="5000"/>
                            </p:stCondLst>
                            <p:childTnLst>
                              <p:par>
                                <p:cTn id="81" presetID="10" presetClass="entr" presetSubtype="0" fill="hold" nodeType="after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200"/>
                                        <p:tgtEl>
                                          <p:spTgt spid="54"/>
                                        </p:tgtEl>
                                      </p:cBhvr>
                                    </p:animEffect>
                                  </p:childTnLst>
                                </p:cTn>
                              </p:par>
                            </p:childTnLst>
                          </p:cTn>
                        </p:par>
                        <p:par>
                          <p:cTn id="84" fill="hold">
                            <p:stCondLst>
                              <p:cond delay="5200"/>
                            </p:stCondLst>
                            <p:childTnLst>
                              <p:par>
                                <p:cTn id="85" presetID="53" presetClass="entr" presetSubtype="16" fill="hold" nodeType="afterEffect">
                                  <p:stCondLst>
                                    <p:cond delay="0"/>
                                  </p:stCondLst>
                                  <p:childTnLst>
                                    <p:set>
                                      <p:cBhvr>
                                        <p:cTn id="86" dur="1" fill="hold">
                                          <p:stCondLst>
                                            <p:cond delay="0"/>
                                          </p:stCondLst>
                                        </p:cTn>
                                        <p:tgtEl>
                                          <p:spTgt spid="38"/>
                                        </p:tgtEl>
                                        <p:attrNameLst>
                                          <p:attrName>style.visibility</p:attrName>
                                        </p:attrNameLst>
                                      </p:cBhvr>
                                      <p:to>
                                        <p:strVal val="visible"/>
                                      </p:to>
                                    </p:set>
                                    <p:anim calcmode="lin" valueType="num">
                                      <p:cBhvr>
                                        <p:cTn id="87" dur="1000" fill="hold"/>
                                        <p:tgtEl>
                                          <p:spTgt spid="38"/>
                                        </p:tgtEl>
                                        <p:attrNameLst>
                                          <p:attrName>ppt_w</p:attrName>
                                        </p:attrNameLst>
                                      </p:cBhvr>
                                      <p:tavLst>
                                        <p:tav tm="0">
                                          <p:val>
                                            <p:fltVal val="0"/>
                                          </p:val>
                                        </p:tav>
                                        <p:tav tm="100000">
                                          <p:val>
                                            <p:strVal val="#ppt_w"/>
                                          </p:val>
                                        </p:tav>
                                      </p:tavLst>
                                    </p:anim>
                                    <p:anim calcmode="lin" valueType="num">
                                      <p:cBhvr>
                                        <p:cTn id="88" dur="1000" fill="hold"/>
                                        <p:tgtEl>
                                          <p:spTgt spid="38"/>
                                        </p:tgtEl>
                                        <p:attrNameLst>
                                          <p:attrName>ppt_h</p:attrName>
                                        </p:attrNameLst>
                                      </p:cBhvr>
                                      <p:tavLst>
                                        <p:tav tm="0">
                                          <p:val>
                                            <p:fltVal val="0"/>
                                          </p:val>
                                        </p:tav>
                                        <p:tav tm="100000">
                                          <p:val>
                                            <p:strVal val="#ppt_h"/>
                                          </p:val>
                                        </p:tav>
                                      </p:tavLst>
                                    </p:anim>
                                    <p:animEffect transition="in" filter="fade">
                                      <p:cBhvr>
                                        <p:cTn id="89" dur="1000"/>
                                        <p:tgtEl>
                                          <p:spTgt spid="38"/>
                                        </p:tgtEl>
                                      </p:cBhvr>
                                    </p:animEffect>
                                  </p:childTnLst>
                                </p:cTn>
                              </p:par>
                            </p:childTnLst>
                          </p:cTn>
                        </p:par>
                        <p:par>
                          <p:cTn id="90" fill="hold">
                            <p:stCondLst>
                              <p:cond delay="6200"/>
                            </p:stCondLst>
                            <p:childTnLst>
                              <p:par>
                                <p:cTn id="91" presetID="53" presetClass="entr" presetSubtype="16" fill="hold" nodeType="afterEffect">
                                  <p:stCondLst>
                                    <p:cond delay="0"/>
                                  </p:stCondLst>
                                  <p:childTnLst>
                                    <p:set>
                                      <p:cBhvr>
                                        <p:cTn id="92" dur="1" fill="hold">
                                          <p:stCondLst>
                                            <p:cond delay="0"/>
                                          </p:stCondLst>
                                        </p:cTn>
                                        <p:tgtEl>
                                          <p:spTgt spid="3"/>
                                        </p:tgtEl>
                                        <p:attrNameLst>
                                          <p:attrName>style.visibility</p:attrName>
                                        </p:attrNameLst>
                                      </p:cBhvr>
                                      <p:to>
                                        <p:strVal val="visible"/>
                                      </p:to>
                                    </p:set>
                                    <p:anim calcmode="lin" valueType="num">
                                      <p:cBhvr>
                                        <p:cTn id="93" dur="1000" fill="hold"/>
                                        <p:tgtEl>
                                          <p:spTgt spid="3"/>
                                        </p:tgtEl>
                                        <p:attrNameLst>
                                          <p:attrName>ppt_w</p:attrName>
                                        </p:attrNameLst>
                                      </p:cBhvr>
                                      <p:tavLst>
                                        <p:tav tm="0">
                                          <p:val>
                                            <p:fltVal val="0"/>
                                          </p:val>
                                        </p:tav>
                                        <p:tav tm="100000">
                                          <p:val>
                                            <p:strVal val="#ppt_w"/>
                                          </p:val>
                                        </p:tav>
                                      </p:tavLst>
                                    </p:anim>
                                    <p:anim calcmode="lin" valueType="num">
                                      <p:cBhvr>
                                        <p:cTn id="94" dur="1000" fill="hold"/>
                                        <p:tgtEl>
                                          <p:spTgt spid="3"/>
                                        </p:tgtEl>
                                        <p:attrNameLst>
                                          <p:attrName>ppt_h</p:attrName>
                                        </p:attrNameLst>
                                      </p:cBhvr>
                                      <p:tavLst>
                                        <p:tav tm="0">
                                          <p:val>
                                            <p:fltVal val="0"/>
                                          </p:val>
                                        </p:tav>
                                        <p:tav tm="100000">
                                          <p:val>
                                            <p:strVal val="#ppt_h"/>
                                          </p:val>
                                        </p:tav>
                                      </p:tavLst>
                                    </p:anim>
                                    <p:animEffect transition="in" filter="fade">
                                      <p:cBhvr>
                                        <p:cTn id="95" dur="1000"/>
                                        <p:tgtEl>
                                          <p:spTgt spid="3"/>
                                        </p:tgtEl>
                                      </p:cBhvr>
                                    </p:animEffect>
                                  </p:childTnLst>
                                </p:cTn>
                              </p:par>
                            </p:childTnLst>
                          </p:cTn>
                        </p:par>
                        <p:par>
                          <p:cTn id="96" fill="hold">
                            <p:stCondLst>
                              <p:cond delay="7200"/>
                            </p:stCondLst>
                            <p:childTnLst>
                              <p:par>
                                <p:cTn id="97" presetID="26" presetClass="emph" presetSubtype="0" fill="hold" nodeType="afterEffect">
                                  <p:stCondLst>
                                    <p:cond delay="0"/>
                                  </p:stCondLst>
                                  <p:childTnLst>
                                    <p:animEffect transition="out" filter="fade">
                                      <p:cBhvr>
                                        <p:cTn id="98" dur="1000" tmFilter="0, 0; .2, .5; .8, .5; 1, 0"/>
                                        <p:tgtEl>
                                          <p:spTgt spid="3"/>
                                        </p:tgtEl>
                                      </p:cBhvr>
                                    </p:animEffect>
                                    <p:animScale>
                                      <p:cBhvr>
                                        <p:cTn id="99"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2D53"/>
        </a:solidFill>
        <a:effectLst/>
      </p:bgPr>
    </p:bg>
    <p:spTree>
      <p:nvGrpSpPr>
        <p:cNvPr id="1" name="Shape 79"/>
        <p:cNvGrpSpPr/>
        <p:nvPr/>
      </p:nvGrpSpPr>
      <p:grpSpPr>
        <a:xfrm>
          <a:off x="0" y="0"/>
          <a:ext cx="0" cy="0"/>
          <a:chOff x="0" y="0"/>
          <a:chExt cx="0" cy="0"/>
        </a:xfrm>
      </p:grpSpPr>
      <p:sp>
        <p:nvSpPr>
          <p:cNvPr id="32" name="Rectangle 31">
            <a:extLst>
              <a:ext uri="{FF2B5EF4-FFF2-40B4-BE49-F238E27FC236}">
                <a16:creationId xmlns:a16="http://schemas.microsoft.com/office/drawing/2014/main" id="{E6882596-C8C0-642F-E703-87DA745FB55A}"/>
              </a:ext>
            </a:extLst>
          </p:cNvPr>
          <p:cNvSpPr/>
          <p:nvPr/>
        </p:nvSpPr>
        <p:spPr>
          <a:xfrm>
            <a:off x="6539099" y="914061"/>
            <a:ext cx="4895284" cy="5274866"/>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Google Shape;80;p17"/>
          <p:cNvSpPr txBox="1"/>
          <p:nvPr/>
        </p:nvSpPr>
        <p:spPr>
          <a:xfrm>
            <a:off x="417891" y="212214"/>
            <a:ext cx="11229892" cy="800179"/>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90000"/>
              </a:lnSpc>
              <a:spcBef>
                <a:spcPts val="0"/>
              </a:spcBef>
              <a:spcAft>
                <a:spcPts val="0"/>
              </a:spcAft>
              <a:buClr>
                <a:srgbClr val="000000"/>
              </a:buClr>
              <a:buSzPts val="5400"/>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a:ea typeface="Raleway"/>
                <a:cs typeface="Raleway"/>
                <a:sym typeface="Raleway"/>
              </a:rPr>
              <a:t>COMPARE THE DIFFERENCE</a:t>
            </a:r>
            <a:endParaRPr kumimoji="0" sz="100" b="1" i="0" u="none" strike="noStrike" kern="1200" cap="none" spc="0" normalizeH="0" baseline="0" noProof="0" dirty="0">
              <a:ln>
                <a:noFill/>
              </a:ln>
              <a:solidFill>
                <a:prstClr val="white"/>
              </a:solidFill>
              <a:effectLst/>
              <a:highlight>
                <a:srgbClr val="1F3946"/>
              </a:highlight>
              <a:uLnTx/>
              <a:uFillTx/>
              <a:latin typeface="Calibri" panose="020F0502020204030204"/>
              <a:ea typeface="Raleway"/>
              <a:cs typeface="Raleway"/>
              <a:sym typeface="Raleway"/>
            </a:endParaRPr>
          </a:p>
        </p:txBody>
      </p:sp>
      <p:pic>
        <p:nvPicPr>
          <p:cNvPr id="2" name="Picture 2">
            <a:extLst>
              <a:ext uri="{FF2B5EF4-FFF2-40B4-BE49-F238E27FC236}">
                <a16:creationId xmlns:a16="http://schemas.microsoft.com/office/drawing/2014/main" id="{B685259F-0130-71E5-D8C2-218413783614}"/>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8110776" y="1053125"/>
            <a:ext cx="1612578" cy="408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3255E61-2364-1E07-5275-CCA149A71781}"/>
              </a:ext>
            </a:extLst>
          </p:cNvPr>
          <p:cNvSpPr txBox="1"/>
          <p:nvPr/>
        </p:nvSpPr>
        <p:spPr>
          <a:xfrm>
            <a:off x="767471" y="914062"/>
            <a:ext cx="4961412" cy="54498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Traditional Health Insurance</a:t>
            </a:r>
          </a:p>
        </p:txBody>
      </p:sp>
      <p:sp>
        <p:nvSpPr>
          <p:cNvPr id="12" name="TextBox 11">
            <a:extLst>
              <a:ext uri="{FF2B5EF4-FFF2-40B4-BE49-F238E27FC236}">
                <a16:creationId xmlns:a16="http://schemas.microsoft.com/office/drawing/2014/main" id="{7E129996-FAA6-140D-4AE2-C2EC776B3992}"/>
              </a:ext>
            </a:extLst>
          </p:cNvPr>
          <p:cNvSpPr txBox="1"/>
          <p:nvPr/>
        </p:nvSpPr>
        <p:spPr>
          <a:xfrm>
            <a:off x="616593" y="2076764"/>
            <a:ext cx="4743039" cy="73866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High Deductible </a:t>
            </a: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Per Family</a:t>
            </a:r>
            <a:b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b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Member</a:t>
            </a:r>
          </a:p>
        </p:txBody>
      </p:sp>
      <p:cxnSp>
        <p:nvCxnSpPr>
          <p:cNvPr id="13" name="Straight Connector 12">
            <a:extLst>
              <a:ext uri="{FF2B5EF4-FFF2-40B4-BE49-F238E27FC236}">
                <a16:creationId xmlns:a16="http://schemas.microsoft.com/office/drawing/2014/main" id="{F6BBEC1C-F06E-A9D4-5783-660338FEC676}"/>
              </a:ext>
            </a:extLst>
          </p:cNvPr>
          <p:cNvCxnSpPr>
            <a:cxnSpLocks/>
          </p:cNvCxnSpPr>
          <p:nvPr/>
        </p:nvCxnSpPr>
        <p:spPr>
          <a:xfrm>
            <a:off x="6096000" y="1215621"/>
            <a:ext cx="0" cy="468403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163E41F-62F1-DFB6-F5F0-7CE211AB033E}"/>
              </a:ext>
            </a:extLst>
          </p:cNvPr>
          <p:cNvSpPr txBox="1"/>
          <p:nvPr/>
        </p:nvSpPr>
        <p:spPr>
          <a:xfrm>
            <a:off x="616593" y="1611550"/>
            <a:ext cx="3192284" cy="41549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High</a:t>
            </a:r>
            <a:r>
              <a:rPr kumimoji="0" lang="en-US" sz="2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a:t>
            </a: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Monthly Premiums</a:t>
            </a:r>
          </a:p>
        </p:txBody>
      </p:sp>
      <p:sp>
        <p:nvSpPr>
          <p:cNvPr id="11" name="TextBox 10">
            <a:extLst>
              <a:ext uri="{FF2B5EF4-FFF2-40B4-BE49-F238E27FC236}">
                <a16:creationId xmlns:a16="http://schemas.microsoft.com/office/drawing/2014/main" id="{63E3C06F-AFC7-F9C5-76AA-48C804E34C03}"/>
              </a:ext>
            </a:extLst>
          </p:cNvPr>
          <p:cNvSpPr txBox="1"/>
          <p:nvPr/>
        </p:nvSpPr>
        <p:spPr>
          <a:xfrm>
            <a:off x="6680124" y="1611550"/>
            <a:ext cx="4504182" cy="430887"/>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5"/>
              </a:buBlip>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Up to 30%-50% </a:t>
            </a: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Savings</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Per Month</a:t>
            </a:r>
          </a:p>
        </p:txBody>
      </p:sp>
      <p:sp>
        <p:nvSpPr>
          <p:cNvPr id="14" name="TextBox 13">
            <a:extLst>
              <a:ext uri="{FF2B5EF4-FFF2-40B4-BE49-F238E27FC236}">
                <a16:creationId xmlns:a16="http://schemas.microsoft.com/office/drawing/2014/main" id="{F360C83E-F210-7C37-1610-3E3E61DB1D1B}"/>
              </a:ext>
            </a:extLst>
          </p:cNvPr>
          <p:cNvSpPr txBox="1"/>
          <p:nvPr/>
        </p:nvSpPr>
        <p:spPr>
          <a:xfrm>
            <a:off x="6680124" y="2067530"/>
            <a:ext cx="4895284"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5"/>
              </a:buBlip>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Annual PRA as low as $2,500 </a:t>
            </a: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Per Household</a:t>
            </a:r>
          </a:p>
        </p:txBody>
      </p:sp>
      <p:sp>
        <p:nvSpPr>
          <p:cNvPr id="18" name="TextBox 17">
            <a:extLst>
              <a:ext uri="{FF2B5EF4-FFF2-40B4-BE49-F238E27FC236}">
                <a16:creationId xmlns:a16="http://schemas.microsoft.com/office/drawing/2014/main" id="{1869F063-1DB1-6BE9-B76F-B0C598DAB977}"/>
              </a:ext>
            </a:extLst>
          </p:cNvPr>
          <p:cNvSpPr txBox="1"/>
          <p:nvPr/>
        </p:nvSpPr>
        <p:spPr>
          <a:xfrm>
            <a:off x="6680125" y="2862065"/>
            <a:ext cx="3998531" cy="769441"/>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5"/>
              </a:buBlip>
              <a:tabLst/>
              <a:defRPr/>
            </a:pP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Choose</a:t>
            </a: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Your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Physician/Facility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a:t>
            </a:r>
            <a:r>
              <a:rPr kumimoji="0" lang="en-US" sz="2200" b="0"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(Not Stuck with a Network)</a:t>
            </a:r>
          </a:p>
        </p:txBody>
      </p:sp>
      <p:sp>
        <p:nvSpPr>
          <p:cNvPr id="20" name="TextBox 19">
            <a:extLst>
              <a:ext uri="{FF2B5EF4-FFF2-40B4-BE49-F238E27FC236}">
                <a16:creationId xmlns:a16="http://schemas.microsoft.com/office/drawing/2014/main" id="{5DCE2793-ED9F-4DFF-3B91-5DB44010FD2D}"/>
              </a:ext>
            </a:extLst>
          </p:cNvPr>
          <p:cNvSpPr txBox="1"/>
          <p:nvPr/>
        </p:nvSpPr>
        <p:spPr>
          <a:xfrm>
            <a:off x="6680125" y="3656600"/>
            <a:ext cx="4967659"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5"/>
              </a:buBlip>
              <a:tabLst/>
              <a:defRPr/>
            </a:pP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Lower</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RX Pricing + Portal</a:t>
            </a:r>
          </a:p>
        </p:txBody>
      </p:sp>
      <p:sp>
        <p:nvSpPr>
          <p:cNvPr id="22" name="TextBox 21">
            <a:extLst>
              <a:ext uri="{FF2B5EF4-FFF2-40B4-BE49-F238E27FC236}">
                <a16:creationId xmlns:a16="http://schemas.microsoft.com/office/drawing/2014/main" id="{03C29237-E520-0561-FDD2-FAD5C6495623}"/>
              </a:ext>
            </a:extLst>
          </p:cNvPr>
          <p:cNvSpPr txBox="1"/>
          <p:nvPr/>
        </p:nvSpPr>
        <p:spPr>
          <a:xfrm>
            <a:off x="616593" y="2865143"/>
            <a:ext cx="4436214" cy="738664"/>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Must Choose From a </a:t>
            </a: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Specified </a:t>
            </a:r>
            <a:b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b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Network</a:t>
            </a: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of Physicians and Facilities</a:t>
            </a:r>
          </a:p>
        </p:txBody>
      </p:sp>
      <p:sp>
        <p:nvSpPr>
          <p:cNvPr id="23" name="TextBox 22">
            <a:extLst>
              <a:ext uri="{FF2B5EF4-FFF2-40B4-BE49-F238E27FC236}">
                <a16:creationId xmlns:a16="http://schemas.microsoft.com/office/drawing/2014/main" id="{873B9893-DC30-19D6-846D-18025E99B344}"/>
              </a:ext>
            </a:extLst>
          </p:cNvPr>
          <p:cNvSpPr txBox="1"/>
          <p:nvPr/>
        </p:nvSpPr>
        <p:spPr>
          <a:xfrm>
            <a:off x="616593" y="3653523"/>
            <a:ext cx="1648208" cy="41549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RX Pricing</a:t>
            </a:r>
          </a:p>
        </p:txBody>
      </p:sp>
      <p:sp>
        <p:nvSpPr>
          <p:cNvPr id="4" name="TextBox 3">
            <a:extLst>
              <a:ext uri="{FF2B5EF4-FFF2-40B4-BE49-F238E27FC236}">
                <a16:creationId xmlns:a16="http://schemas.microsoft.com/office/drawing/2014/main" id="{7E459A3C-E511-0AFB-7130-177E688BD8DC}"/>
              </a:ext>
            </a:extLst>
          </p:cNvPr>
          <p:cNvSpPr txBox="1"/>
          <p:nvPr/>
        </p:nvSpPr>
        <p:spPr>
          <a:xfrm>
            <a:off x="10898662" y="-176701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3" name="TextBox 2">
            <a:extLst>
              <a:ext uri="{FF2B5EF4-FFF2-40B4-BE49-F238E27FC236}">
                <a16:creationId xmlns:a16="http://schemas.microsoft.com/office/drawing/2014/main" id="{E6E27018-6B73-1278-9D34-F4EA4080F746}"/>
              </a:ext>
            </a:extLst>
          </p:cNvPr>
          <p:cNvSpPr txBox="1"/>
          <p:nvPr/>
        </p:nvSpPr>
        <p:spPr>
          <a:xfrm>
            <a:off x="616594" y="4118737"/>
            <a:ext cx="5297944" cy="73866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Higher</a:t>
            </a: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Co-shares, Co-Pays and</a:t>
            </a:r>
            <a:b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b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Provider Fees</a:t>
            </a:r>
          </a:p>
        </p:txBody>
      </p:sp>
      <p:sp>
        <p:nvSpPr>
          <p:cNvPr id="9" name="TextBox 8">
            <a:extLst>
              <a:ext uri="{FF2B5EF4-FFF2-40B4-BE49-F238E27FC236}">
                <a16:creationId xmlns:a16="http://schemas.microsoft.com/office/drawing/2014/main" id="{6E0A998C-B643-56D5-F54D-827067CA1099}"/>
              </a:ext>
            </a:extLst>
          </p:cNvPr>
          <p:cNvSpPr txBox="1"/>
          <p:nvPr/>
        </p:nvSpPr>
        <p:spPr>
          <a:xfrm>
            <a:off x="620489" y="4907116"/>
            <a:ext cx="5032788" cy="41549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Extra Cost</a:t>
            </a:r>
            <a:r>
              <a:rPr kumimoji="0" lang="en-US" sz="21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a:t>
            </a: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for Telehealth or Not Available</a:t>
            </a:r>
          </a:p>
        </p:txBody>
      </p:sp>
      <p:sp>
        <p:nvSpPr>
          <p:cNvPr id="25" name="TextBox 24">
            <a:extLst>
              <a:ext uri="{FF2B5EF4-FFF2-40B4-BE49-F238E27FC236}">
                <a16:creationId xmlns:a16="http://schemas.microsoft.com/office/drawing/2014/main" id="{1F87CC46-9F99-B63A-B76A-107EAED7C776}"/>
              </a:ext>
            </a:extLst>
          </p:cNvPr>
          <p:cNvSpPr txBox="1"/>
          <p:nvPr/>
        </p:nvSpPr>
        <p:spPr>
          <a:xfrm>
            <a:off x="6680124" y="4112581"/>
            <a:ext cx="4967655"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5"/>
              </a:buBlip>
              <a:tabLst/>
              <a:defRPr/>
            </a:pP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Lower</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Co-Pays, Co-Shares and</a:t>
            </a:r>
            <a:b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b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Provider Fees</a:t>
            </a:r>
          </a:p>
        </p:txBody>
      </p:sp>
      <p:sp>
        <p:nvSpPr>
          <p:cNvPr id="26" name="TextBox 25">
            <a:extLst>
              <a:ext uri="{FF2B5EF4-FFF2-40B4-BE49-F238E27FC236}">
                <a16:creationId xmlns:a16="http://schemas.microsoft.com/office/drawing/2014/main" id="{E4E38F59-D25E-82C8-4075-061A767E38B5}"/>
              </a:ext>
            </a:extLst>
          </p:cNvPr>
          <p:cNvSpPr txBox="1"/>
          <p:nvPr/>
        </p:nvSpPr>
        <p:spPr>
          <a:xfrm>
            <a:off x="6680125" y="4907116"/>
            <a:ext cx="4364977" cy="430887"/>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5"/>
              </a:buBlip>
              <a:tabLst/>
              <a:defRPr/>
            </a:pP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Included</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24/7 Telehealth - $0 Fee</a:t>
            </a:r>
          </a:p>
        </p:txBody>
      </p:sp>
      <p:sp>
        <p:nvSpPr>
          <p:cNvPr id="29" name="TextBox 28">
            <a:extLst>
              <a:ext uri="{FF2B5EF4-FFF2-40B4-BE49-F238E27FC236}">
                <a16:creationId xmlns:a16="http://schemas.microsoft.com/office/drawing/2014/main" id="{65A87D18-51F4-CA0F-56DA-04B281B0D383}"/>
              </a:ext>
            </a:extLst>
          </p:cNvPr>
          <p:cNvSpPr txBox="1"/>
          <p:nvPr/>
        </p:nvSpPr>
        <p:spPr>
          <a:xfrm>
            <a:off x="620489" y="5372330"/>
            <a:ext cx="4285147" cy="415498"/>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sym typeface="Arial"/>
              </a:rPr>
              <a:t>Does not cover </a:t>
            </a:r>
            <a:r>
              <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Migrants in the US</a:t>
            </a:r>
          </a:p>
        </p:txBody>
      </p:sp>
      <p:sp>
        <p:nvSpPr>
          <p:cNvPr id="30" name="TextBox 29">
            <a:extLst>
              <a:ext uri="{FF2B5EF4-FFF2-40B4-BE49-F238E27FC236}">
                <a16:creationId xmlns:a16="http://schemas.microsoft.com/office/drawing/2014/main" id="{4A00D999-8C3B-B670-82D2-361536CB3FC4}"/>
              </a:ext>
            </a:extLst>
          </p:cNvPr>
          <p:cNvSpPr txBox="1"/>
          <p:nvPr/>
        </p:nvSpPr>
        <p:spPr>
          <a:xfrm>
            <a:off x="6680124" y="5372330"/>
            <a:ext cx="4967652"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Blip>
                <a:blip r:embed="rId5"/>
              </a:buBlip>
              <a:tabLst/>
              <a:defRPr/>
            </a:pP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Mexico, Guatemala and Canada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with</a:t>
            </a:r>
            <a:b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br>
            <a:r>
              <a:rPr kumimoji="0" lang="en-US" sz="2200" b="1"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no SSN</a:t>
            </a:r>
            <a:r>
              <a:rPr kumimoji="0" lang="en-US" sz="2200" b="0" i="0" u="none" strike="noStrike" kern="1200" cap="none" spc="0" normalizeH="0" baseline="0" noProof="0" dirty="0">
                <a:ln>
                  <a:noFill/>
                </a:ln>
                <a:solidFill>
                  <a:srgbClr val="F47359"/>
                </a:solidFill>
                <a:effectLst/>
                <a:uLnTx/>
                <a:uFillTx/>
                <a:latin typeface="Calibri" panose="020F0502020204030204"/>
                <a:ea typeface="+mn-ea"/>
                <a:cs typeface="Arial" panose="020B0604020202020204" pitchFamily="34" charset="0"/>
                <a:sym typeface="Arial"/>
              </a:rPr>
              <a:t> </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sym typeface="Arial"/>
              </a:rPr>
              <a:t>– millions of people</a:t>
            </a:r>
          </a:p>
        </p:txBody>
      </p:sp>
      <p:sp>
        <p:nvSpPr>
          <p:cNvPr id="33" name="TextBox 32">
            <a:extLst>
              <a:ext uri="{FF2B5EF4-FFF2-40B4-BE49-F238E27FC236}">
                <a16:creationId xmlns:a16="http://schemas.microsoft.com/office/drawing/2014/main" id="{550ECB5A-F66E-14AD-BC26-4624680017A2}"/>
              </a:ext>
            </a:extLst>
          </p:cNvPr>
          <p:cNvSpPr txBox="1"/>
          <p:nvPr/>
        </p:nvSpPr>
        <p:spPr>
          <a:xfrm>
            <a:off x="3016250" y="6303008"/>
            <a:ext cx="61595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Arial"/>
                <a:sym typeface="Arial"/>
              </a:rPr>
              <a:t>*See Impact Website, Pricing and Guidelines for Full Details</a:t>
            </a:r>
          </a:p>
        </p:txBody>
      </p:sp>
      <p:sp>
        <p:nvSpPr>
          <p:cNvPr id="34" name="TextBox 33">
            <a:extLst>
              <a:ext uri="{FF2B5EF4-FFF2-40B4-BE49-F238E27FC236}">
                <a16:creationId xmlns:a16="http://schemas.microsoft.com/office/drawing/2014/main" id="{DF775BCB-B9A8-A2DD-DECD-424162B7D04D}"/>
              </a:ext>
            </a:extLst>
          </p:cNvPr>
          <p:cNvSpPr txBox="1"/>
          <p:nvPr/>
        </p:nvSpPr>
        <p:spPr>
          <a:xfrm>
            <a:off x="9626972" y="956717"/>
            <a:ext cx="2751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Arial"/>
                <a:sym typeface="Arial"/>
              </a:rPr>
              <a:t>*</a:t>
            </a:r>
          </a:p>
        </p:txBody>
      </p:sp>
      <p:pic>
        <p:nvPicPr>
          <p:cNvPr id="6" name="Picture 5" descr="A blue and grey color palette&#10;&#10;Description automatically generated">
            <a:extLst>
              <a:ext uri="{FF2B5EF4-FFF2-40B4-BE49-F238E27FC236}">
                <a16:creationId xmlns:a16="http://schemas.microsoft.com/office/drawing/2014/main" id="{9F47344E-DFE4-646A-156A-51CAA38EE3FD}"/>
              </a:ext>
            </a:extLst>
          </p:cNvPr>
          <p:cNvPicPr>
            <a:picLocks noChangeAspect="1"/>
          </p:cNvPicPr>
          <p:nvPr/>
        </p:nvPicPr>
        <p:blipFill>
          <a:blip r:embed="rId6"/>
          <a:stretch>
            <a:fillRect/>
          </a:stretch>
        </p:blipFill>
        <p:spPr>
          <a:xfrm rot="16200000">
            <a:off x="-2540291" y="3077238"/>
            <a:ext cx="3562350" cy="1104900"/>
          </a:xfrm>
          <a:prstGeom prst="rect">
            <a:avLst/>
          </a:prstGeom>
        </p:spPr>
      </p:pic>
    </p:spTree>
    <p:extLst>
      <p:ext uri="{BB962C8B-B14F-4D97-AF65-F5344CB8AC3E}">
        <p14:creationId xmlns:p14="http://schemas.microsoft.com/office/powerpoint/2010/main" val="419924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dissolve">
                                      <p:cBhvr>
                                        <p:cTn id="11" dur="750"/>
                                        <p:tgtEl>
                                          <p:spTgt spid="32"/>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left)">
                                      <p:cBhvr>
                                        <p:cTn id="69" dur="500"/>
                                        <p:tgtEl>
                                          <p:spTgt spid="29"/>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wipe(left)">
                                      <p:cBhvr>
                                        <p:cTn id="7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p:bldP spid="15" grpId="0"/>
      <p:bldP spid="11" grpId="0"/>
      <p:bldP spid="14" grpId="0"/>
      <p:bldP spid="18" grpId="0"/>
      <p:bldP spid="20" grpId="0"/>
      <p:bldP spid="22" grpId="0"/>
      <p:bldP spid="23" grpId="0"/>
      <p:bldP spid="3" grpId="0"/>
      <p:bldP spid="9" grpId="0"/>
      <p:bldP spid="25" grpId="0"/>
      <p:bldP spid="26"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52D4C"/>
        </a:solidFill>
        <a:effectLst/>
      </p:bgPr>
    </p:bg>
    <p:spTree>
      <p:nvGrpSpPr>
        <p:cNvPr id="1" name=""/>
        <p:cNvGrpSpPr/>
        <p:nvPr/>
      </p:nvGrpSpPr>
      <p:grpSpPr>
        <a:xfrm>
          <a:off x="0" y="0"/>
          <a:ext cx="0" cy="0"/>
          <a:chOff x="0" y="0"/>
          <a:chExt cx="0" cy="0"/>
        </a:xfrm>
      </p:grpSpPr>
      <p:pic>
        <p:nvPicPr>
          <p:cNvPr id="22532" name="Picture 4" descr="logo-secondary">
            <a:extLst>
              <a:ext uri="{FF2B5EF4-FFF2-40B4-BE49-F238E27FC236}">
                <a16:creationId xmlns:a16="http://schemas.microsoft.com/office/drawing/2014/main" id="{054BAE60-6D66-E554-1785-DA1A14416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364" y="223323"/>
            <a:ext cx="2677272" cy="7084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5FE9608-2BD7-9484-3707-C2CD6F3012C7}"/>
              </a:ext>
            </a:extLst>
          </p:cNvPr>
          <p:cNvSpPr txBox="1"/>
          <p:nvPr/>
        </p:nvSpPr>
        <p:spPr>
          <a:xfrm>
            <a:off x="267751" y="1058924"/>
            <a:ext cx="5831605" cy="156966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7559"/>
                </a:solidFill>
                <a:effectLst/>
                <a:uLnTx/>
                <a:uFillTx/>
                <a:latin typeface="Calibri" panose="020F0502020204030204" pitchFamily="34" charset="0"/>
                <a:ea typeface="+mn-ea"/>
                <a:cs typeface="Calibri" panose="020F0502020204030204" pitchFamily="34" charset="0"/>
                <a:sym typeface="Arial"/>
              </a:rPr>
              <a:t>HEALTH &amp; WHOLENESS CREDIT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$100 </a:t>
            </a:r>
            <a:r>
              <a:rPr kumimoji="0" lang="en-US" sz="2400" b="0" i="1" u="none" strike="noStrike" kern="1200" cap="none" spc="0" normalizeH="0" baseline="0" noProof="0" dirty="0">
                <a:ln>
                  <a:noFill/>
                </a:ln>
                <a:solidFill>
                  <a:srgbClr val="FF7559"/>
                </a:solidFill>
                <a:effectLst/>
                <a:uLnTx/>
                <a:uFillTx/>
                <a:latin typeface="Calibri Light" panose="020F0302020204030204" pitchFamily="34" charset="0"/>
                <a:ea typeface="+mn-ea"/>
                <a:cs typeface="Calibri Light" panose="020F0302020204030204" pitchFamily="34" charset="0"/>
              </a:rPr>
              <a:t>monthly</a:t>
            </a:r>
            <a:r>
              <a:rPr kumimoji="0" lang="en-US" sz="2400" b="0" i="1"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rPr>
              <a:t> credited towards PRA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7559"/>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60C53851-1A23-AA8E-54E9-A0D068696669}"/>
              </a:ext>
            </a:extLst>
          </p:cNvPr>
          <p:cNvSpPr txBox="1"/>
          <p:nvPr/>
        </p:nvSpPr>
        <p:spPr>
          <a:xfrm>
            <a:off x="2787805" y="4259766"/>
            <a:ext cx="184731" cy="2000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endParaRPr kumimoji="0" lang="en-US" sz="7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6" name="Picture 5">
            <a:extLst>
              <a:ext uri="{FF2B5EF4-FFF2-40B4-BE49-F238E27FC236}">
                <a16:creationId xmlns:a16="http://schemas.microsoft.com/office/drawing/2014/main" id="{7B6D767B-2C63-A37C-43BE-B203FAD4E8B4}"/>
              </a:ext>
            </a:extLst>
          </p:cNvPr>
          <p:cNvPicPr>
            <a:picLocks noChangeAspect="1"/>
          </p:cNvPicPr>
          <p:nvPr/>
        </p:nvPicPr>
        <p:blipFill rotWithShape="1">
          <a:blip r:embed="rId3"/>
          <a:srcRect l="11826" t="8878" r="36210" b="48277"/>
          <a:stretch/>
        </p:blipFill>
        <p:spPr>
          <a:xfrm>
            <a:off x="456595" y="4020068"/>
            <a:ext cx="5391431" cy="250206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B14E492-ADF5-841C-2DA4-64A7D85CA335}"/>
              </a:ext>
            </a:extLst>
          </p:cNvPr>
          <p:cNvSpPr txBox="1"/>
          <p:nvPr/>
        </p:nvSpPr>
        <p:spPr>
          <a:xfrm>
            <a:off x="319412" y="1928430"/>
            <a:ext cx="5665795" cy="19466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Blip>
                <a:blip r:embed="rId4"/>
              </a:buBlip>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DPC (Direct Primary Care) memberships</a:t>
            </a:r>
          </a:p>
          <a:p>
            <a:pPr marL="342900" marR="0" lvl="0" indent="-342900" algn="l" defTabSz="914400" rtl="0" eaLnBrk="1" fontAlgn="auto" latinLnBrk="0" hangingPunct="1">
              <a:lnSpc>
                <a:spcPct val="100000"/>
              </a:lnSpc>
              <a:spcBef>
                <a:spcPts val="0"/>
              </a:spcBef>
              <a:spcAft>
                <a:spcPts val="0"/>
              </a:spcAft>
              <a:buClrTx/>
              <a:buSzTx/>
              <a:buFontTx/>
              <a:buBlip>
                <a:blip r:embed="rId4"/>
              </a:buBlip>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Naturopathic Medications/Supplements</a:t>
            </a:r>
          </a:p>
          <a:p>
            <a:pPr marL="342900" marR="0" lvl="0" indent="-342900" algn="l" defTabSz="914400" rtl="0" eaLnBrk="1" fontAlgn="auto" latinLnBrk="0" hangingPunct="1">
              <a:lnSpc>
                <a:spcPct val="100000"/>
              </a:lnSpc>
              <a:spcBef>
                <a:spcPts val="0"/>
              </a:spcBef>
              <a:spcAft>
                <a:spcPts val="0"/>
              </a:spcAft>
              <a:buClrTx/>
              <a:buSzTx/>
              <a:buFontTx/>
              <a:buBlip>
                <a:blip r:embed="rId4"/>
              </a:buBlip>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Acupuncture</a:t>
            </a:r>
          </a:p>
          <a:p>
            <a:pPr marL="342900" marR="0" lvl="0" indent="-342900" algn="l" defTabSz="914400" rtl="0" eaLnBrk="1" fontAlgn="auto" latinLnBrk="0" hangingPunct="1">
              <a:lnSpc>
                <a:spcPct val="100000"/>
              </a:lnSpc>
              <a:spcBef>
                <a:spcPts val="0"/>
              </a:spcBef>
              <a:spcAft>
                <a:spcPts val="0"/>
              </a:spcAft>
              <a:buClrTx/>
              <a:buSzTx/>
              <a:buFontTx/>
              <a:buBlip>
                <a:blip r:embed="rId4"/>
              </a:buBlip>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Services rendered by Naturopathic Providers</a:t>
            </a:r>
          </a:p>
          <a:p>
            <a:pPr marL="342900" marR="0" lvl="0" indent="-342900" algn="l" defTabSz="914400" rtl="0" eaLnBrk="1" fontAlgn="auto" latinLnBrk="0" hangingPunct="1">
              <a:lnSpc>
                <a:spcPct val="100000"/>
              </a:lnSpc>
              <a:spcBef>
                <a:spcPts val="0"/>
              </a:spcBef>
              <a:spcAft>
                <a:spcPts val="0"/>
              </a:spcAft>
              <a:buClrTx/>
              <a:buSzTx/>
              <a:buFontTx/>
              <a:buBlip>
                <a:blip r:embed="rId4"/>
              </a:buBlip>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Gym Memberships</a:t>
            </a:r>
          </a:p>
        </p:txBody>
      </p:sp>
      <p:pic>
        <p:nvPicPr>
          <p:cNvPr id="4" name="Picture 2" descr="Free Dentist Patient photo and picture">
            <a:extLst>
              <a:ext uri="{FF2B5EF4-FFF2-40B4-BE49-F238E27FC236}">
                <a16:creationId xmlns:a16="http://schemas.microsoft.com/office/drawing/2014/main" id="{D779FC2A-56FD-35A2-7B0B-A222151EFF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0" t="15344" r="340" b="15344"/>
          <a:stretch/>
        </p:blipFill>
        <p:spPr bwMode="auto">
          <a:xfrm>
            <a:off x="6309137" y="4020067"/>
            <a:ext cx="5391431" cy="25020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18">
            <a:extLst>
              <a:ext uri="{FF2B5EF4-FFF2-40B4-BE49-F238E27FC236}">
                <a16:creationId xmlns:a16="http://schemas.microsoft.com/office/drawing/2014/main" id="{3E4B7F78-589D-6132-F3F9-B69511FCE43D}"/>
              </a:ext>
            </a:extLst>
          </p:cNvPr>
          <p:cNvSpPr txBox="1"/>
          <p:nvPr/>
        </p:nvSpPr>
        <p:spPr>
          <a:xfrm>
            <a:off x="6080677" y="1058924"/>
            <a:ext cx="5848350" cy="238526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7559"/>
                </a:solidFill>
                <a:effectLst/>
                <a:uLnTx/>
                <a:uFillTx/>
                <a:latin typeface="Calibri" panose="020F0502020204030204" pitchFamily="34" charset="0"/>
                <a:ea typeface="Roboto Black" panose="02000000000000000000" pitchFamily="2" charset="0"/>
                <a:cs typeface="Calibri" panose="020F0502020204030204" pitchFamily="34" charset="0"/>
              </a:rPr>
              <a:t>DENTAL &amp; VISION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7559"/>
                </a:solidFill>
                <a:effectLst/>
                <a:uLnTx/>
                <a:uFillTx/>
                <a:latin typeface="Calibri" panose="020F0502020204030204" pitchFamily="34" charset="0"/>
                <a:ea typeface="Roboto Black" panose="02000000000000000000" pitchFamily="2" charset="0"/>
                <a:cs typeface="Calibri" panose="020F0502020204030204" pitchFamily="34" charset="0"/>
              </a:rPr>
              <a:t>DISCOUNTS</a:t>
            </a:r>
          </a:p>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Calibri" panose="020F0502020204030204" pitchFamily="34" charset="0"/>
              <a:ea typeface="Roboto Black" panose="02000000000000000000" pitchFamily="2" charset="0"/>
              <a:cs typeface="Calibri" panose="020F0502020204030204" pitchFamily="34" charset="0"/>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Roboto Black" panose="02000000000000000000" pitchFamily="2" charset="0"/>
                <a:cs typeface="Calibri" panose="020F0502020204030204" pitchFamily="34" charset="0"/>
              </a:rPr>
              <a:t>Included</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FFFF"/>
                </a:solidFill>
                <a:effectLst/>
                <a:uLnTx/>
                <a:uFillTx/>
                <a:latin typeface="Calibri" panose="020F0502020204030204" pitchFamily="34" charset="0"/>
                <a:ea typeface="Roboto Black" panose="02000000000000000000" pitchFamily="2" charset="0"/>
                <a:cs typeface="Calibri" panose="020F0502020204030204" pitchFamily="34" charset="0"/>
              </a:rPr>
              <a:t>at </a:t>
            </a:r>
            <a:r>
              <a:rPr kumimoji="0" lang="en-US" sz="2400" b="1" i="1" u="none" strike="noStrike" kern="1200" cap="none" spc="0" normalizeH="0" baseline="0" noProof="0" dirty="0">
                <a:ln>
                  <a:noFill/>
                </a:ln>
                <a:solidFill>
                  <a:srgbClr val="FF7559"/>
                </a:solidFill>
                <a:effectLst/>
                <a:uLnTx/>
                <a:uFillTx/>
                <a:latin typeface="Calibri" panose="020F0502020204030204" pitchFamily="34" charset="0"/>
                <a:ea typeface="Roboto Black" panose="02000000000000000000" pitchFamily="2" charset="0"/>
                <a:cs typeface="Calibri" panose="020F0502020204030204" pitchFamily="34" charset="0"/>
              </a:rPr>
              <a:t>No Additional Cost</a:t>
            </a:r>
            <a:endParaRPr kumimoji="0" lang="en-US" sz="2400" b="1" i="1" u="none" strike="noStrike" kern="1200" cap="none" spc="0" normalizeH="0" baseline="0" noProof="0" dirty="0">
              <a:ln>
                <a:noFill/>
              </a:ln>
              <a:solidFill>
                <a:srgbClr val="FF7559"/>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41920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532"/>
                                        </p:tgtEl>
                                        <p:attrNameLst>
                                          <p:attrName>style.visibility</p:attrName>
                                        </p:attrNameLst>
                                      </p:cBhvr>
                                      <p:to>
                                        <p:strVal val="visible"/>
                                      </p:to>
                                    </p:set>
                                    <p:anim calcmode="lin" valueType="num">
                                      <p:cBhvr additive="base">
                                        <p:cTn id="7" dur="500" fill="hold"/>
                                        <p:tgtEl>
                                          <p:spTgt spid="22532"/>
                                        </p:tgtEl>
                                        <p:attrNameLst>
                                          <p:attrName>ppt_x</p:attrName>
                                        </p:attrNameLst>
                                      </p:cBhvr>
                                      <p:tavLst>
                                        <p:tav tm="0">
                                          <p:val>
                                            <p:strVal val="#ppt_x"/>
                                          </p:val>
                                        </p:tav>
                                        <p:tav tm="100000">
                                          <p:val>
                                            <p:strVal val="#ppt_x"/>
                                          </p:val>
                                        </p:tav>
                                      </p:tavLst>
                                    </p:anim>
                                    <p:anim calcmode="lin" valueType="num">
                                      <p:cBhvr additive="base">
                                        <p:cTn id="8" dur="500" fill="hold"/>
                                        <p:tgtEl>
                                          <p:spTgt spid="225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iterate type="wd">
                                    <p:tmPct val="0"/>
                                  </p:iterate>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nodePh="1">
                                  <p:stCondLst>
                                    <p:cond delay="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par>
                                <p:cTn id="26" presetID="9"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8"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2" name="Picture 2" descr="ACN | LinkedIn">
            <a:extLst>
              <a:ext uri="{FF2B5EF4-FFF2-40B4-BE49-F238E27FC236}">
                <a16:creationId xmlns:a16="http://schemas.microsoft.com/office/drawing/2014/main" id="{331F275A-5FE8-71E1-DD80-9152AEC61974}"/>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78032DAF-BEE2-8A3D-0B7F-C1CE3E8A31BE}"/>
              </a:ext>
            </a:extLst>
          </p:cNvPr>
          <p:cNvGrpSpPr/>
          <p:nvPr/>
        </p:nvGrpSpPr>
        <p:grpSpPr>
          <a:xfrm>
            <a:off x="1" y="304657"/>
            <a:ext cx="12192000" cy="1329888"/>
            <a:chOff x="0" y="609313"/>
            <a:chExt cx="24384001" cy="2659776"/>
          </a:xfrm>
        </p:grpSpPr>
        <p:sp>
          <p:nvSpPr>
            <p:cNvPr id="84" name="Google Shape;84;p3"/>
            <p:cNvSpPr txBox="1"/>
            <p:nvPr/>
          </p:nvSpPr>
          <p:spPr>
            <a:xfrm>
              <a:off x="0" y="609313"/>
              <a:ext cx="24384001" cy="1843174"/>
            </a:xfrm>
            <a:prstGeom prst="rect">
              <a:avLst/>
            </a:prstGeom>
            <a:noFill/>
            <a:ln>
              <a:noFill/>
            </a:ln>
          </p:spPr>
          <p:txBody>
            <a:bodyPr spcFirstLastPara="1" wrap="square" lIns="35713" tIns="35713" rIns="35713" bIns="35713" anchor="ctr" anchorCtr="0">
              <a:spAutoFit/>
            </a:bodyPr>
            <a:lstStyle/>
            <a:p>
              <a:pPr marL="0" marR="0" lvl="0" indent="0" algn="ctr" defTabSz="457200" rtl="0" eaLnBrk="1" fontAlgn="auto" latinLnBrk="0" hangingPunct="1">
                <a:lnSpc>
                  <a:spcPct val="80000"/>
                </a:lnSpc>
                <a:spcBef>
                  <a:spcPts val="0"/>
                </a:spcBef>
                <a:spcAft>
                  <a:spcPts val="0"/>
                </a:spcAft>
                <a:buClr>
                  <a:srgbClr val="4F92D3"/>
                </a:buClr>
                <a:buSzPts val="6700"/>
                <a:buFontTx/>
                <a:buNone/>
                <a:tabLst/>
                <a:defRPr/>
              </a:pPr>
              <a:r>
                <a:rPr kumimoji="0" lang="en-US" sz="6900" b="1" i="0" u="none" strike="noStrike" kern="0" cap="none" spc="0" normalizeH="0" baseline="0" noProof="0" dirty="0">
                  <a:ln>
                    <a:noFill/>
                  </a:ln>
                  <a:solidFill>
                    <a:srgbClr val="0D2D51"/>
                  </a:solidFill>
                  <a:effectLst/>
                  <a:uLnTx/>
                  <a:uFillTx/>
                  <a:latin typeface="Calibri" panose="020F0502020204030204" pitchFamily="34" charset="0"/>
                  <a:ea typeface="Helvetica Neue"/>
                  <a:cs typeface="Calibri" panose="020F0502020204030204" pitchFamily="34" charset="0"/>
                  <a:sym typeface="Helvetica Neue"/>
                </a:rPr>
                <a:t>EARN BONUSES</a:t>
              </a:r>
              <a:endParaRPr kumimoji="0" sz="1600" b="0"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endParaRPr>
            </a:p>
          </p:txBody>
        </p:sp>
        <p:sp>
          <p:nvSpPr>
            <p:cNvPr id="25" name="TextBox 24">
              <a:extLst>
                <a:ext uri="{FF2B5EF4-FFF2-40B4-BE49-F238E27FC236}">
                  <a16:creationId xmlns:a16="http://schemas.microsoft.com/office/drawing/2014/main" id="{0893A39E-8CE7-6883-68C7-6C7F69C01BC0}"/>
                </a:ext>
              </a:extLst>
            </p:cNvPr>
            <p:cNvSpPr txBox="1"/>
            <p:nvPr/>
          </p:nvSpPr>
          <p:spPr>
            <a:xfrm>
              <a:off x="0" y="1937511"/>
              <a:ext cx="24384000" cy="1331578"/>
            </a:xfrm>
            <a:prstGeom prst="rect">
              <a:avLst/>
            </a:prstGeom>
            <a:no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
                  <a:srgbClr val="00437E"/>
                </a:buClr>
                <a:buSzPts val="6600"/>
                <a:buFontTx/>
                <a:buNone/>
                <a:tabLst/>
                <a:defRPr/>
              </a:pPr>
              <a:r>
                <a:rPr kumimoji="0" lang="en-US" sz="3600" b="0" i="1" u="none" strike="noStrike" kern="0" cap="none" spc="0" normalizeH="0" baseline="0" noProof="0" dirty="0">
                  <a:ln>
                    <a:noFill/>
                  </a:ln>
                  <a:solidFill>
                    <a:srgbClr val="3A7BC8"/>
                  </a:solidFill>
                  <a:effectLst/>
                  <a:uLnTx/>
                  <a:uFillTx/>
                  <a:latin typeface="Calibri Light" panose="020F0302020204030204" pitchFamily="34" charset="0"/>
                  <a:ea typeface="Helvetica Neue"/>
                  <a:cs typeface="Calibri Light" panose="020F0302020204030204" pitchFamily="34" charset="0"/>
                  <a:sym typeface="Helvetica Neue"/>
                </a:rPr>
                <a:t>To Cover Your Services*</a:t>
              </a:r>
              <a:endParaRPr kumimoji="0" lang="en-US" sz="2000" b="0" i="1" u="none" strike="noStrike" kern="0" cap="none" spc="0" normalizeH="0" baseline="0" noProof="0" dirty="0">
                <a:ln>
                  <a:noFill/>
                </a:ln>
                <a:solidFill>
                  <a:srgbClr val="3A7BC8"/>
                </a:solidFill>
                <a:effectLst/>
                <a:uLnTx/>
                <a:uFillTx/>
                <a:latin typeface="Calibri Light" panose="020F0302020204030204" pitchFamily="34" charset="0"/>
                <a:ea typeface="+mn-ea"/>
                <a:cs typeface="Calibri Light" panose="020F0302020204030204" pitchFamily="34" charset="0"/>
                <a:sym typeface="Arial"/>
              </a:endParaRPr>
            </a:p>
          </p:txBody>
        </p:sp>
      </p:grpSp>
      <p:sp>
        <p:nvSpPr>
          <p:cNvPr id="36" name="Rectangle 35">
            <a:extLst>
              <a:ext uri="{FF2B5EF4-FFF2-40B4-BE49-F238E27FC236}">
                <a16:creationId xmlns:a16="http://schemas.microsoft.com/office/drawing/2014/main" id="{65C6F23E-950C-D8F3-9A14-4618BA7EE346}"/>
              </a:ext>
            </a:extLst>
          </p:cNvPr>
          <p:cNvSpPr>
            <a:spLocks/>
          </p:cNvSpPr>
          <p:nvPr/>
        </p:nvSpPr>
        <p:spPr>
          <a:xfrm>
            <a:off x="0" y="5372183"/>
            <a:ext cx="12192000" cy="533800"/>
          </a:xfrm>
          <a:prstGeom prst="rect">
            <a:avLst/>
          </a:prstGeom>
          <a:solidFill>
            <a:srgbClr val="0D2D5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lvl="0" indent="0" algn="ctr" defTabSz="410766" rtl="0" eaLnBrk="1" fontAlgn="auto" latinLnBrk="0" hangingPunct="0">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FFFF"/>
                </a:solidFill>
                <a:effectLst>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sym typeface="Myriad Pro"/>
              </a:rPr>
              <a:t>IMAGINE HOW MUCH YOU CAN SAVE </a:t>
            </a:r>
            <a:r>
              <a:rPr kumimoji="0" lang="en-US" sz="3000" b="1" i="0" u="none" strike="noStrike" kern="0" cap="none" spc="0" normalizeH="0" baseline="0" noProof="0" dirty="0">
                <a:ln>
                  <a:noFill/>
                </a:ln>
                <a:solidFill>
                  <a:srgbClr val="FFFF00"/>
                </a:solidFill>
                <a:effectLst>
                  <a:outerShdw blurRad="50800" dist="38100" dir="5400000" algn="t" rotWithShape="0">
                    <a:prstClr val="black">
                      <a:alpha val="40000"/>
                    </a:prstClr>
                  </a:outerShdw>
                </a:effectLst>
                <a:uLnTx/>
                <a:uFillTx/>
                <a:latin typeface="Calibri" panose="020F0502020204030204" pitchFamily="34" charset="0"/>
                <a:ea typeface="+mn-ea"/>
                <a:cs typeface="Calibri" panose="020F0502020204030204" pitchFamily="34" charset="0"/>
                <a:sym typeface="Myriad Pro"/>
              </a:rPr>
              <a:t>YEAR AFTER YEAR! </a:t>
            </a:r>
          </a:p>
        </p:txBody>
      </p:sp>
      <p:sp>
        <p:nvSpPr>
          <p:cNvPr id="38" name="TextBox 37">
            <a:extLst>
              <a:ext uri="{FF2B5EF4-FFF2-40B4-BE49-F238E27FC236}">
                <a16:creationId xmlns:a16="http://schemas.microsoft.com/office/drawing/2014/main" id="{1073B5F6-B5D9-74D1-861B-C3FD3EC0ECAB}"/>
              </a:ext>
            </a:extLst>
          </p:cNvPr>
          <p:cNvSpPr txBox="1"/>
          <p:nvPr/>
        </p:nvSpPr>
        <p:spPr>
          <a:xfrm>
            <a:off x="3039139" y="5992278"/>
            <a:ext cx="6113720" cy="5796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rPr>
              <a:t>*</a:t>
            </a:r>
            <a:r>
              <a:rPr kumimoji="0" lang="en-US" sz="1800" b="0" i="1" u="none" strike="noStrike" kern="0" cap="none" spc="0" normalizeH="0" baseline="0" noProof="0" dirty="0">
                <a:ln>
                  <a:noFill/>
                </a:ln>
                <a:solidFill>
                  <a:srgbClr val="FFFFFF">
                    <a:lumMod val="65000"/>
                  </a:srgbClr>
                </a:solidFill>
                <a:effectLst/>
                <a:uLnTx/>
                <a:uFillTx/>
                <a:latin typeface="Calibri" panose="020F0502020204030204" pitchFamily="34" charset="0"/>
                <a:ea typeface="Helvetica Neue"/>
                <a:cs typeface="Calibri" panose="020F0502020204030204" pitchFamily="34" charset="0"/>
                <a:sym typeface="Helvetica Neue"/>
              </a:rPr>
              <a:t>Refer to the ACN Compensation Plan for complete details! </a:t>
            </a:r>
            <a:endParaRPr kumimoji="0" lang="en-US" sz="1800" b="0" i="0" u="none" strike="noStrike" kern="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sym typeface="Myriad Pro"/>
              </a:rPr>
              <a:t>**Excludes taxes and surcharges. Terms and conditions apply. </a:t>
            </a:r>
            <a:endParaRPr kumimoji="0" lang="en-US" sz="1800" b="0" i="0" u="none" strike="noStrike" kern="0" cap="none" spc="0" normalizeH="0" baseline="0" noProof="0" dirty="0">
              <a:ln>
                <a:noFill/>
              </a:ln>
              <a:solidFill>
                <a:srgbClr val="FFFFFF">
                  <a:lumMod val="65000"/>
                </a:srgbClr>
              </a:solidFill>
              <a:effectLst/>
              <a:uLnTx/>
              <a:uFillTx/>
              <a:latin typeface="Calibri" panose="020F0502020204030204" pitchFamily="34" charset="0"/>
              <a:ea typeface="+mn-ea"/>
              <a:cs typeface="Calibri" panose="020F0502020204030204" pitchFamily="34" charset="0"/>
              <a:sym typeface="Myriad Pro"/>
            </a:endParaRPr>
          </a:p>
        </p:txBody>
      </p:sp>
      <p:grpSp>
        <p:nvGrpSpPr>
          <p:cNvPr id="43" name="Group 42">
            <a:extLst>
              <a:ext uri="{FF2B5EF4-FFF2-40B4-BE49-F238E27FC236}">
                <a16:creationId xmlns:a16="http://schemas.microsoft.com/office/drawing/2014/main" id="{63576948-F9BB-66A6-A075-CB9A4E858FC9}"/>
              </a:ext>
            </a:extLst>
          </p:cNvPr>
          <p:cNvGrpSpPr/>
          <p:nvPr/>
        </p:nvGrpSpPr>
        <p:grpSpPr>
          <a:xfrm>
            <a:off x="1054100" y="1879600"/>
            <a:ext cx="2654300" cy="3200400"/>
            <a:chOff x="2108200" y="3759200"/>
            <a:chExt cx="5308600" cy="6400800"/>
          </a:xfrm>
        </p:grpSpPr>
        <p:sp>
          <p:nvSpPr>
            <p:cNvPr id="23" name="TextBox 22">
              <a:extLst>
                <a:ext uri="{FF2B5EF4-FFF2-40B4-BE49-F238E27FC236}">
                  <a16:creationId xmlns:a16="http://schemas.microsoft.com/office/drawing/2014/main" id="{32418241-EFFD-837F-A715-5293B16075E9}"/>
                </a:ext>
              </a:extLst>
            </p:cNvPr>
            <p:cNvSpPr txBox="1"/>
            <p:nvPr/>
          </p:nvSpPr>
          <p:spPr>
            <a:xfrm>
              <a:off x="2463800" y="7086006"/>
              <a:ext cx="4497272" cy="1846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0" rIns="0">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Refer 5+ Flash Mobile customers and earn a FREE** line of service. </a:t>
              </a:r>
            </a:p>
          </p:txBody>
        </p:sp>
        <p:sp>
          <p:nvSpPr>
            <p:cNvPr id="28" name="TextBox 27">
              <a:extLst>
                <a:ext uri="{FF2B5EF4-FFF2-40B4-BE49-F238E27FC236}">
                  <a16:creationId xmlns:a16="http://schemas.microsoft.com/office/drawing/2014/main" id="{78407447-374D-D719-3378-10E61125CC1B}"/>
                </a:ext>
              </a:extLst>
            </p:cNvPr>
            <p:cNvSpPr txBox="1"/>
            <p:nvPr/>
          </p:nvSpPr>
          <p:spPr>
            <a:xfrm>
              <a:off x="2533542" y="5723412"/>
              <a:ext cx="4427530"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marL="0" marR="0" lvl="0" indent="0" algn="ctr" defTabSz="228600" rtl="0" eaLnBrk="1" fontAlgn="auto" latinLnBrk="0" hangingPunct="0">
                <a:lnSpc>
                  <a:spcPts val="104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REFER-A-FRIEND</a:t>
              </a:r>
              <a:endParaRPr kumimoji="0" lang="en-US" sz="14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endParaRPr>
            </a:p>
          </p:txBody>
        </p:sp>
        <p:pic>
          <p:nvPicPr>
            <p:cNvPr id="29" name="Picture 28" descr="A picture containing logo&#10;&#10;Description automatically generated">
              <a:extLst>
                <a:ext uri="{FF2B5EF4-FFF2-40B4-BE49-F238E27FC236}">
                  <a16:creationId xmlns:a16="http://schemas.microsoft.com/office/drawing/2014/main" id="{6B4D734A-08E0-F918-FC1C-B78C623F7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2874" y="4009460"/>
              <a:ext cx="2668863" cy="1659548"/>
            </a:xfrm>
            <a:prstGeom prst="rect">
              <a:avLst/>
            </a:prstGeom>
          </p:spPr>
        </p:pic>
        <p:sp>
          <p:nvSpPr>
            <p:cNvPr id="39" name="Rounded Rectangle 38">
              <a:extLst>
                <a:ext uri="{FF2B5EF4-FFF2-40B4-BE49-F238E27FC236}">
                  <a16:creationId xmlns:a16="http://schemas.microsoft.com/office/drawing/2014/main" id="{A96EAF46-4618-8636-CAA3-D32AB2356C61}"/>
                </a:ext>
              </a:extLst>
            </p:cNvPr>
            <p:cNvSpPr/>
            <p:nvPr/>
          </p:nvSpPr>
          <p:spPr>
            <a:xfrm>
              <a:off x="2108200" y="3759200"/>
              <a:ext cx="5308600"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w="28575">
                  <a:solidFill>
                    <a:srgbClr val="5E5E5E"/>
                  </a:solidFill>
                </a:ln>
                <a:solidFill>
                  <a:srgbClr val="FFFFFF"/>
                </a:solidFill>
                <a:effectLst/>
                <a:uLnTx/>
                <a:uFillTx/>
                <a:latin typeface="Arial"/>
                <a:ea typeface="+mn-ea"/>
                <a:cs typeface="+mn-cs"/>
                <a:sym typeface="Myriad Pro"/>
              </a:endParaRPr>
            </a:p>
          </p:txBody>
        </p:sp>
      </p:grpSp>
      <p:grpSp>
        <p:nvGrpSpPr>
          <p:cNvPr id="45" name="Group 44">
            <a:extLst>
              <a:ext uri="{FF2B5EF4-FFF2-40B4-BE49-F238E27FC236}">
                <a16:creationId xmlns:a16="http://schemas.microsoft.com/office/drawing/2014/main" id="{269D1FCC-CEF5-0082-65CE-C3F5BA573404}"/>
              </a:ext>
            </a:extLst>
          </p:cNvPr>
          <p:cNvGrpSpPr/>
          <p:nvPr/>
        </p:nvGrpSpPr>
        <p:grpSpPr>
          <a:xfrm>
            <a:off x="8494472" y="1879600"/>
            <a:ext cx="2654300" cy="3200400"/>
            <a:chOff x="16988944" y="3759200"/>
            <a:chExt cx="5308600" cy="6400800"/>
          </a:xfrm>
        </p:grpSpPr>
        <p:sp>
          <p:nvSpPr>
            <p:cNvPr id="33" name="TextBox 32">
              <a:extLst>
                <a:ext uri="{FF2B5EF4-FFF2-40B4-BE49-F238E27FC236}">
                  <a16:creationId xmlns:a16="http://schemas.microsoft.com/office/drawing/2014/main" id="{78464486-0CAD-A970-EBF3-D6FA3660DD10}"/>
                </a:ext>
              </a:extLst>
            </p:cNvPr>
            <p:cNvSpPr txBox="1"/>
            <p:nvPr/>
          </p:nvSpPr>
          <p:spPr>
            <a:xfrm>
              <a:off x="17322802" y="6524704"/>
              <a:ext cx="4597400" cy="3508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Enroll &amp; authenticate 5+ customers with an </a:t>
              </a:r>
              <a:r>
                <a:rPr kumimoji="0" lang="en-US" sz="1800" b="0" i="0" u="none" strike="noStrike" kern="0" cap="none" spc="0" normalizeH="0" baseline="0" noProof="0" dirty="0" err="1">
                  <a:ln>
                    <a:noFill/>
                  </a:ln>
                  <a:solidFill>
                    <a:srgbClr val="002554"/>
                  </a:solidFill>
                  <a:effectLst/>
                  <a:uLnTx/>
                  <a:uFillTx/>
                  <a:latin typeface="Calibri" panose="020F0502020204030204" pitchFamily="34" charset="0"/>
                  <a:ea typeface="+mn-ea"/>
                  <a:cs typeface="Calibri" panose="020F0502020204030204" pitchFamily="34" charset="0"/>
                  <a:sym typeface="Myriad Pro"/>
                </a:rPr>
                <a:t>IDSeal</a:t>
              </a: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 Annual plan and receive a bonus equal to the cost of your Annual service.* </a:t>
              </a:r>
            </a:p>
          </p:txBody>
        </p:sp>
        <p:sp>
          <p:nvSpPr>
            <p:cNvPr id="34" name="TextBox 33">
              <a:extLst>
                <a:ext uri="{FF2B5EF4-FFF2-40B4-BE49-F238E27FC236}">
                  <a16:creationId xmlns:a16="http://schemas.microsoft.com/office/drawing/2014/main" id="{0123C379-D841-70C1-8DAC-0E3C911063BD}"/>
                </a:ext>
              </a:extLst>
            </p:cNvPr>
            <p:cNvSpPr txBox="1"/>
            <p:nvPr/>
          </p:nvSpPr>
          <p:spPr>
            <a:xfrm>
              <a:off x="17532564" y="5723412"/>
              <a:ext cx="4208260"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marL="0" marR="0" lvl="0" indent="0" algn="ctr" defTabSz="228600" rtl="0" eaLnBrk="1" fontAlgn="auto" latinLnBrk="0" hangingPunct="0">
                <a:lnSpc>
                  <a:spcPts val="104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REFER-A-FRIEND</a:t>
              </a:r>
              <a:endParaRPr kumimoji="0" lang="en-US" sz="14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endParaRPr>
            </a:p>
          </p:txBody>
        </p:sp>
        <p:pic>
          <p:nvPicPr>
            <p:cNvPr id="35" name="Picture 2">
              <a:extLst>
                <a:ext uri="{FF2B5EF4-FFF2-40B4-BE49-F238E27FC236}">
                  <a16:creationId xmlns:a16="http://schemas.microsoft.com/office/drawing/2014/main" id="{D3A16BF8-B9FB-1899-A03A-E3A95DAE9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7532564" y="4209393"/>
              <a:ext cx="4208260" cy="968001"/>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a:extLst>
                <a:ext uri="{FF2B5EF4-FFF2-40B4-BE49-F238E27FC236}">
                  <a16:creationId xmlns:a16="http://schemas.microsoft.com/office/drawing/2014/main" id="{77A990B4-F1DF-23B4-C934-66549060E755}"/>
                </a:ext>
              </a:extLst>
            </p:cNvPr>
            <p:cNvSpPr/>
            <p:nvPr/>
          </p:nvSpPr>
          <p:spPr>
            <a:xfrm>
              <a:off x="16988944" y="3759200"/>
              <a:ext cx="5308600"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w="28575">
                  <a:solidFill>
                    <a:srgbClr val="5E5E5E"/>
                  </a:solidFill>
                </a:ln>
                <a:solidFill>
                  <a:srgbClr val="FFFFFF"/>
                </a:solidFill>
                <a:effectLst/>
                <a:uLnTx/>
                <a:uFillTx/>
                <a:latin typeface="Arial"/>
                <a:ea typeface="+mn-ea"/>
                <a:cs typeface="+mn-cs"/>
                <a:sym typeface="Myriad Pro"/>
              </a:endParaRPr>
            </a:p>
          </p:txBody>
        </p:sp>
      </p:grpSp>
      <p:grpSp>
        <p:nvGrpSpPr>
          <p:cNvPr id="44" name="Group 43">
            <a:extLst>
              <a:ext uri="{FF2B5EF4-FFF2-40B4-BE49-F238E27FC236}">
                <a16:creationId xmlns:a16="http://schemas.microsoft.com/office/drawing/2014/main" id="{84081962-ACD7-89AB-01E4-65D10885BFE7}"/>
              </a:ext>
            </a:extLst>
          </p:cNvPr>
          <p:cNvGrpSpPr/>
          <p:nvPr/>
        </p:nvGrpSpPr>
        <p:grpSpPr>
          <a:xfrm>
            <a:off x="4167140" y="1879600"/>
            <a:ext cx="3909489" cy="3200400"/>
            <a:chOff x="8334279" y="3759200"/>
            <a:chExt cx="7818978" cy="6400800"/>
          </a:xfrm>
        </p:grpSpPr>
        <p:sp>
          <p:nvSpPr>
            <p:cNvPr id="30" name="TextBox 29">
              <a:extLst>
                <a:ext uri="{FF2B5EF4-FFF2-40B4-BE49-F238E27FC236}">
                  <a16:creationId xmlns:a16="http://schemas.microsoft.com/office/drawing/2014/main" id="{41A7ECAD-6014-54A3-CF42-339B3DD92EC8}"/>
                </a:ext>
              </a:extLst>
            </p:cNvPr>
            <p:cNvSpPr txBox="1"/>
            <p:nvPr/>
          </p:nvSpPr>
          <p:spPr>
            <a:xfrm>
              <a:off x="8676987" y="6524704"/>
              <a:ext cx="7147214" cy="3508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Refer 12+ XOOM Energy Residential</a:t>
              </a:r>
            </a:p>
            <a:p>
              <a:pPr marL="0" marR="0" lvl="0" indent="0" algn="ctr" defTabSz="2286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Natural Gas or 12+ XOOM Energy Electricity customers and receive a bonus equal to the average commodity-only charges of your customers’ bills. </a:t>
              </a:r>
            </a:p>
          </p:txBody>
        </p:sp>
        <p:sp>
          <p:nvSpPr>
            <p:cNvPr id="31" name="TextBox 30">
              <a:extLst>
                <a:ext uri="{FF2B5EF4-FFF2-40B4-BE49-F238E27FC236}">
                  <a16:creationId xmlns:a16="http://schemas.microsoft.com/office/drawing/2014/main" id="{873CA002-809E-D90C-159E-1D7C380E3E64}"/>
                </a:ext>
              </a:extLst>
            </p:cNvPr>
            <p:cNvSpPr txBox="1"/>
            <p:nvPr/>
          </p:nvSpPr>
          <p:spPr>
            <a:xfrm>
              <a:off x="10449215" y="5723412"/>
              <a:ext cx="3485572" cy="802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tIns="182880">
              <a:spAutoFit/>
            </a:bodyPr>
            <a:lstStyle/>
            <a:p>
              <a:pPr marL="0" marR="0" lvl="0" indent="0" algn="ctr" defTabSz="228600" rtl="0" eaLnBrk="1" fontAlgn="auto" latinLnBrk="0" hangingPunct="0">
                <a:lnSpc>
                  <a:spcPts val="104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rPr>
                <a:t>POWERUP</a:t>
              </a:r>
              <a:endParaRPr kumimoji="0" lang="en-US" sz="1400" b="1" i="0" u="none" strike="noStrike" kern="0" cap="none" spc="0" normalizeH="0" baseline="0" noProof="0" dirty="0">
                <a:ln>
                  <a:noFill/>
                </a:ln>
                <a:solidFill>
                  <a:srgbClr val="002554"/>
                </a:solidFill>
                <a:effectLst/>
                <a:uLnTx/>
                <a:uFillTx/>
                <a:latin typeface="Calibri" panose="020F0502020204030204" pitchFamily="34" charset="0"/>
                <a:ea typeface="+mn-ea"/>
                <a:cs typeface="Calibri" panose="020F0502020204030204" pitchFamily="34" charset="0"/>
                <a:sym typeface="Myriad Pro"/>
              </a:endParaRPr>
            </a:p>
          </p:txBody>
        </p:sp>
        <p:pic>
          <p:nvPicPr>
            <p:cNvPr id="32" name="Picture 31" descr="Icon&#10;&#10;Description automatically generated">
              <a:extLst>
                <a:ext uri="{FF2B5EF4-FFF2-40B4-BE49-F238E27FC236}">
                  <a16:creationId xmlns:a16="http://schemas.microsoft.com/office/drawing/2014/main" id="{CBF3F2AA-FAEF-8321-4D03-ABE9863E6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9936" y="4252015"/>
              <a:ext cx="4184129" cy="1188293"/>
            </a:xfrm>
            <a:prstGeom prst="rect">
              <a:avLst/>
            </a:prstGeom>
          </p:spPr>
        </p:pic>
        <p:sp>
          <p:nvSpPr>
            <p:cNvPr id="41" name="Rounded Rectangle 40">
              <a:extLst>
                <a:ext uri="{FF2B5EF4-FFF2-40B4-BE49-F238E27FC236}">
                  <a16:creationId xmlns:a16="http://schemas.microsoft.com/office/drawing/2014/main" id="{C9F223DE-4AC9-165B-98DF-BECC7097DAF2}"/>
                </a:ext>
              </a:extLst>
            </p:cNvPr>
            <p:cNvSpPr/>
            <p:nvPr/>
          </p:nvSpPr>
          <p:spPr>
            <a:xfrm>
              <a:off x="8334279" y="3759200"/>
              <a:ext cx="7818978" cy="6400800"/>
            </a:xfrm>
            <a:prstGeom prst="roundRect">
              <a:avLst/>
            </a:prstGeom>
            <a:noFill/>
            <a:ln w="76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w="28575">
                  <a:solidFill>
                    <a:srgbClr val="5E5E5E"/>
                  </a:solidFill>
                </a:ln>
                <a:solidFill>
                  <a:srgbClr val="FFFFFF"/>
                </a:solidFill>
                <a:effectLst/>
                <a:uLnTx/>
                <a:uFillTx/>
                <a:latin typeface="Arial"/>
                <a:ea typeface="+mn-ea"/>
                <a:cs typeface="+mn-cs"/>
                <a:sym typeface="Myriad Pro"/>
              </a:endParaRPr>
            </a:p>
          </p:txBody>
        </p:sp>
      </p:grpSp>
    </p:spTree>
    <p:extLst>
      <p:ext uri="{BB962C8B-B14F-4D97-AF65-F5344CB8AC3E}">
        <p14:creationId xmlns:p14="http://schemas.microsoft.com/office/powerpoint/2010/main" val="428283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up)">
                                      <p:cBhvr>
                                        <p:cTn id="12" dur="500"/>
                                        <p:tgtEl>
                                          <p:spTgt spid="43"/>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up)">
                                      <p:cBhvr>
                                        <p:cTn id="16" dur="500"/>
                                        <p:tgtEl>
                                          <p:spTgt spid="44"/>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up)">
                                      <p:cBhvr>
                                        <p:cTn id="20" dur="500"/>
                                        <p:tgtEl>
                                          <p:spTgt spid="45"/>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10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82"/>
        <p:cNvGrpSpPr/>
        <p:nvPr/>
      </p:nvGrpSpPr>
      <p:grpSpPr>
        <a:xfrm>
          <a:off x="0" y="0"/>
          <a:ext cx="0" cy="0"/>
          <a:chOff x="0" y="0"/>
          <a:chExt cx="0" cy="0"/>
        </a:xfrm>
      </p:grpSpPr>
      <p:pic>
        <p:nvPicPr>
          <p:cNvPr id="12" name="Picture 2" descr="ACN | LinkedIn">
            <a:extLst>
              <a:ext uri="{FF2B5EF4-FFF2-40B4-BE49-F238E27FC236}">
                <a16:creationId xmlns:a16="http://schemas.microsoft.com/office/drawing/2014/main" id="{2E1F859F-60F5-D84F-7AF8-33FFB3FD74CB}"/>
              </a:ext>
            </a:extLst>
          </p:cNvPr>
          <p:cNvPicPr>
            <a:picLocks noChangeAspect="1" noChangeArrowheads="1"/>
          </p:cNvPicPr>
          <p:nvPr/>
        </p:nvPicPr>
        <p:blipFill rotWithShape="1">
          <a:blip r:embed="rId3">
            <a:alphaModFix amt="8000"/>
            <a:extLst>
              <a:ext uri="{28A0092B-C50C-407E-A947-70E740481C1C}">
                <a14:useLocalDpi xmlns:a14="http://schemas.microsoft.com/office/drawing/2010/main" val="0"/>
              </a:ext>
            </a:extLst>
          </a:blip>
          <a:srcRect b="15625"/>
          <a:stretch/>
        </p:blipFill>
        <p:spPr bwMode="auto">
          <a:xfrm>
            <a:off x="-11328" y="-1"/>
            <a:ext cx="12203327" cy="6864372"/>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Arrow: Straight with solid fill">
            <a:extLst>
              <a:ext uri="{FF2B5EF4-FFF2-40B4-BE49-F238E27FC236}">
                <a16:creationId xmlns:a16="http://schemas.microsoft.com/office/drawing/2014/main" id="{428078AC-E66F-D658-5DE1-1A23F19BF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3482735" y="3174676"/>
            <a:ext cx="1246439" cy="1246439"/>
          </a:xfrm>
          <a:prstGeom prst="rect">
            <a:avLst/>
          </a:prstGeom>
          <a:effectLst>
            <a:outerShdw blurRad="50800" dist="38100" dir="2700000" algn="tl" rotWithShape="0">
              <a:prstClr val="black">
                <a:alpha val="40000"/>
              </a:prstClr>
            </a:outerShdw>
          </a:effectLst>
        </p:spPr>
      </p:pic>
      <p:pic>
        <p:nvPicPr>
          <p:cNvPr id="21" name="Graphic 20" descr="Arrow: Straight with solid fill">
            <a:extLst>
              <a:ext uri="{FF2B5EF4-FFF2-40B4-BE49-F238E27FC236}">
                <a16:creationId xmlns:a16="http://schemas.microsoft.com/office/drawing/2014/main" id="{E2D30B7A-8AE3-BD7D-5C8D-D62E1A5BE0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7450107" y="3216997"/>
            <a:ext cx="1246439" cy="1246439"/>
          </a:xfrm>
          <a:prstGeom prst="rect">
            <a:avLst/>
          </a:prstGeom>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3607F42F-A402-ECA5-F6F7-AD04595BBE66}"/>
              </a:ext>
            </a:extLst>
          </p:cNvPr>
          <p:cNvGrpSpPr/>
          <p:nvPr/>
        </p:nvGrpSpPr>
        <p:grpSpPr>
          <a:xfrm>
            <a:off x="4785683" y="1727774"/>
            <a:ext cx="2620635" cy="3434893"/>
            <a:chOff x="9937770" y="3150748"/>
            <a:chExt cx="5241270" cy="6869786"/>
          </a:xfrm>
        </p:grpSpPr>
        <p:sp>
          <p:nvSpPr>
            <p:cNvPr id="24" name="Oval 23">
              <a:extLst>
                <a:ext uri="{FF2B5EF4-FFF2-40B4-BE49-F238E27FC236}">
                  <a16:creationId xmlns:a16="http://schemas.microsoft.com/office/drawing/2014/main" id="{A37F70BF-B726-F8CD-5793-887F28CDCF83}"/>
                </a:ext>
              </a:extLst>
            </p:cNvPr>
            <p:cNvSpPr>
              <a:spLocks noChangeAspect="1"/>
            </p:cNvSpPr>
            <p:nvPr/>
          </p:nvSpPr>
          <p:spPr>
            <a:xfrm>
              <a:off x="9937770" y="4779264"/>
              <a:ext cx="5241270" cy="5241270"/>
            </a:xfrm>
            <a:prstGeom prst="ellipse">
              <a:avLst/>
            </a:prstGeom>
            <a:noFill/>
            <a:ln w="203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DA6D193-C929-CF6B-7A5E-2CE5B7A6940C}"/>
                </a:ext>
              </a:extLst>
            </p:cNvPr>
            <p:cNvPicPr>
              <a:picLocks noChangeAspect="1"/>
            </p:cNvPicPr>
            <p:nvPr/>
          </p:nvPicPr>
          <p:blipFill rotWithShape="1">
            <a:blip r:embed="rId6">
              <a:extLst>
                <a:ext uri="{28A0092B-C50C-407E-A947-70E740481C1C}">
                  <a14:useLocalDpi xmlns:a14="http://schemas.microsoft.com/office/drawing/2010/main" val="0"/>
                </a:ext>
              </a:extLst>
            </a:blip>
            <a:srcRect l="13938" t="19387" r="77847" b="63857"/>
            <a:stretch/>
          </p:blipFill>
          <p:spPr>
            <a:xfrm rot="636042">
              <a:off x="10775382" y="3150748"/>
              <a:ext cx="4075113" cy="4676192"/>
            </a:xfrm>
            <a:prstGeom prst="rect">
              <a:avLst/>
            </a:prstGeom>
          </p:spPr>
        </p:pic>
        <p:sp>
          <p:nvSpPr>
            <p:cNvPr id="2" name="Rounded Rectangle 1">
              <a:extLst>
                <a:ext uri="{FF2B5EF4-FFF2-40B4-BE49-F238E27FC236}">
                  <a16:creationId xmlns:a16="http://schemas.microsoft.com/office/drawing/2014/main" id="{C47163E1-8D35-C2C2-1EF4-9590BDD9728F}"/>
                </a:ext>
              </a:extLst>
            </p:cNvPr>
            <p:cNvSpPr/>
            <p:nvPr/>
          </p:nvSpPr>
          <p:spPr>
            <a:xfrm>
              <a:off x="10055175" y="7967991"/>
              <a:ext cx="5006460" cy="1308163"/>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264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Media &amp; Online Marketing</a:t>
              </a:r>
            </a:p>
          </p:txBody>
        </p:sp>
      </p:grpSp>
      <p:grpSp>
        <p:nvGrpSpPr>
          <p:cNvPr id="25" name="Group 24">
            <a:extLst>
              <a:ext uri="{FF2B5EF4-FFF2-40B4-BE49-F238E27FC236}">
                <a16:creationId xmlns:a16="http://schemas.microsoft.com/office/drawing/2014/main" id="{CAB32B4A-ADC6-59F9-ACEC-F0297D975B67}"/>
              </a:ext>
            </a:extLst>
          </p:cNvPr>
          <p:cNvGrpSpPr/>
          <p:nvPr/>
        </p:nvGrpSpPr>
        <p:grpSpPr>
          <a:xfrm>
            <a:off x="8767885" y="2001390"/>
            <a:ext cx="2622057" cy="3161277"/>
            <a:chOff x="17089459" y="3697980"/>
            <a:chExt cx="5244113" cy="6322554"/>
          </a:xfrm>
        </p:grpSpPr>
        <p:sp>
          <p:nvSpPr>
            <p:cNvPr id="22" name="Oval 21">
              <a:extLst>
                <a:ext uri="{FF2B5EF4-FFF2-40B4-BE49-F238E27FC236}">
                  <a16:creationId xmlns:a16="http://schemas.microsoft.com/office/drawing/2014/main" id="{5B701120-8648-75BE-3FF1-93DC4A88B63C}"/>
                </a:ext>
              </a:extLst>
            </p:cNvPr>
            <p:cNvSpPr/>
            <p:nvPr/>
          </p:nvSpPr>
          <p:spPr>
            <a:xfrm>
              <a:off x="17089459" y="4776421"/>
              <a:ext cx="5244113" cy="5244113"/>
            </a:xfrm>
            <a:prstGeom prst="ellipse">
              <a:avLst/>
            </a:prstGeom>
            <a:no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1" name="Picture 10" descr="A group of people in a circle&#10;&#10;Description automatically generated">
              <a:extLst>
                <a:ext uri="{FF2B5EF4-FFF2-40B4-BE49-F238E27FC236}">
                  <a16:creationId xmlns:a16="http://schemas.microsoft.com/office/drawing/2014/main" id="{58627DE2-6DF7-0905-04EF-325C7D2576D8}"/>
                </a:ext>
              </a:extLst>
            </p:cNvPr>
            <p:cNvPicPr>
              <a:picLocks noChangeAspect="1"/>
            </p:cNvPicPr>
            <p:nvPr/>
          </p:nvPicPr>
          <p:blipFill rotWithShape="1">
            <a:blip r:embed="rId7">
              <a:extLst>
                <a:ext uri="{28A0092B-C50C-407E-A947-70E740481C1C}">
                  <a14:useLocalDpi xmlns:a14="http://schemas.microsoft.com/office/drawing/2010/main" val="0"/>
                </a:ext>
              </a:extLst>
            </a:blip>
            <a:srcRect l="37255" t="29630" r="35457" b="26217"/>
            <a:stretch/>
          </p:blipFill>
          <p:spPr>
            <a:xfrm>
              <a:off x="17302954" y="3697980"/>
              <a:ext cx="4904405" cy="4463892"/>
            </a:xfrm>
            <a:prstGeom prst="rect">
              <a:avLst/>
            </a:prstGeom>
          </p:spPr>
        </p:pic>
        <p:sp>
          <p:nvSpPr>
            <p:cNvPr id="4" name="Rounded Rectangle 3">
              <a:extLst>
                <a:ext uri="{FF2B5EF4-FFF2-40B4-BE49-F238E27FC236}">
                  <a16:creationId xmlns:a16="http://schemas.microsoft.com/office/drawing/2014/main" id="{CF1B84E0-D815-AB97-AB5B-DF3498F5ADDC}"/>
                </a:ext>
              </a:extLst>
            </p:cNvPr>
            <p:cNvSpPr/>
            <p:nvPr/>
          </p:nvSpPr>
          <p:spPr>
            <a:xfrm>
              <a:off x="17663889" y="7967992"/>
              <a:ext cx="4163743" cy="1308164"/>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2640"/>
                </a:lnSpc>
                <a:spcBef>
                  <a:spcPts val="0"/>
                </a:spcBef>
                <a:spcAft>
                  <a:spcPts val="0"/>
                </a:spcAft>
                <a:buClrTx/>
                <a:buSzTx/>
                <a:buFontTx/>
                <a:buNone/>
                <a:tabLst/>
                <a:defRPr/>
              </a:pPr>
              <a:r>
                <a:rPr kumimoji="0" lang="en-US" sz="27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CUSTOMERS</a:t>
              </a:r>
            </a:p>
          </p:txBody>
        </p:sp>
      </p:grpSp>
      <p:grpSp>
        <p:nvGrpSpPr>
          <p:cNvPr id="19" name="Group 18">
            <a:extLst>
              <a:ext uri="{FF2B5EF4-FFF2-40B4-BE49-F238E27FC236}">
                <a16:creationId xmlns:a16="http://schemas.microsoft.com/office/drawing/2014/main" id="{96865DF2-B16A-EAAF-CE27-2493417F45D3}"/>
              </a:ext>
            </a:extLst>
          </p:cNvPr>
          <p:cNvGrpSpPr/>
          <p:nvPr/>
        </p:nvGrpSpPr>
        <p:grpSpPr>
          <a:xfrm>
            <a:off x="802059" y="2192369"/>
            <a:ext cx="2622057" cy="2970298"/>
            <a:chOff x="1948368" y="4079938"/>
            <a:chExt cx="5244113" cy="5940596"/>
          </a:xfrm>
        </p:grpSpPr>
        <p:sp>
          <p:nvSpPr>
            <p:cNvPr id="43" name="Rounded Rectangle 42">
              <a:extLst>
                <a:ext uri="{FF2B5EF4-FFF2-40B4-BE49-F238E27FC236}">
                  <a16:creationId xmlns:a16="http://schemas.microsoft.com/office/drawing/2014/main" id="{04161DCC-38AE-44B7-87F4-022A9994C10E}"/>
                </a:ext>
              </a:extLst>
            </p:cNvPr>
            <p:cNvSpPr/>
            <p:nvPr/>
          </p:nvSpPr>
          <p:spPr>
            <a:xfrm>
              <a:off x="2555907" y="7967991"/>
              <a:ext cx="4029035" cy="1308163"/>
            </a:xfrm>
            <a:prstGeom prst="roundRect">
              <a:avLst/>
            </a:prstGeom>
            <a:no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2640"/>
                </a:lnSpc>
                <a:spcBef>
                  <a:spcPts val="0"/>
                </a:spcBef>
                <a:spcAft>
                  <a:spcPts val="0"/>
                </a:spcAft>
                <a:buClrTx/>
                <a:buSzTx/>
                <a:buFontTx/>
                <a:buNone/>
                <a:tabLst/>
                <a:defRPr/>
              </a:pPr>
              <a:r>
                <a:rPr kumimoji="0" lang="en-US" sz="26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Most Service Providers</a:t>
              </a:r>
            </a:p>
          </p:txBody>
        </p:sp>
        <p:sp>
          <p:nvSpPr>
            <p:cNvPr id="3" name="Oval 2">
              <a:extLst>
                <a:ext uri="{FF2B5EF4-FFF2-40B4-BE49-F238E27FC236}">
                  <a16:creationId xmlns:a16="http://schemas.microsoft.com/office/drawing/2014/main" id="{9D8E68FF-F99B-C328-BD62-FB4E8214D008}"/>
                </a:ext>
              </a:extLst>
            </p:cNvPr>
            <p:cNvSpPr/>
            <p:nvPr/>
          </p:nvSpPr>
          <p:spPr>
            <a:xfrm>
              <a:off x="1948368" y="4776421"/>
              <a:ext cx="5244113" cy="5244113"/>
            </a:xfrm>
            <a:prstGeom prst="ellipse">
              <a:avLst/>
            </a:prstGeom>
            <a:no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7" name="Picture 6" descr="A group of blue gears&#10;&#10;Description automatically generated">
              <a:extLst>
                <a:ext uri="{FF2B5EF4-FFF2-40B4-BE49-F238E27FC236}">
                  <a16:creationId xmlns:a16="http://schemas.microsoft.com/office/drawing/2014/main" id="{16B83D4C-99D5-3A7D-C59E-650289437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073878">
              <a:off x="2512069" y="4079938"/>
              <a:ext cx="3730877" cy="3929229"/>
            </a:xfrm>
            <a:prstGeom prst="rect">
              <a:avLst/>
            </a:prstGeom>
          </p:spPr>
        </p:pic>
      </p:grpSp>
      <p:sp>
        <p:nvSpPr>
          <p:cNvPr id="5" name="Google Shape;84;p3">
            <a:extLst>
              <a:ext uri="{FF2B5EF4-FFF2-40B4-BE49-F238E27FC236}">
                <a16:creationId xmlns:a16="http://schemas.microsoft.com/office/drawing/2014/main" id="{0E9D101B-511A-C173-2BD5-698671C0F55F}"/>
              </a:ext>
            </a:extLst>
          </p:cNvPr>
          <p:cNvSpPr txBox="1"/>
          <p:nvPr/>
        </p:nvSpPr>
        <p:spPr>
          <a:xfrm>
            <a:off x="26478" y="1052597"/>
            <a:ext cx="12192000" cy="921587"/>
          </a:xfrm>
          <a:prstGeom prst="rect">
            <a:avLst/>
          </a:prstGeom>
          <a:noFill/>
          <a:ln>
            <a:noFill/>
          </a:ln>
        </p:spPr>
        <p:txBody>
          <a:bodyPr spcFirstLastPara="1" wrap="square" lIns="35713" tIns="35713" rIns="35713" bIns="35713" anchor="ctr" anchorCtr="0">
            <a:spAutoFit/>
          </a:bodyPr>
          <a:lstStyle/>
          <a:p>
            <a:pPr marL="0" marR="0" lvl="0" indent="0" algn="ctr" defTabSz="457200" rtl="0" eaLnBrk="1" fontAlgn="auto" latinLnBrk="0" hangingPunct="1">
              <a:lnSpc>
                <a:spcPct val="80000"/>
              </a:lnSpc>
              <a:spcBef>
                <a:spcPts val="0"/>
              </a:spcBef>
              <a:spcAft>
                <a:spcPts val="0"/>
              </a:spcAft>
              <a:buClr>
                <a:srgbClr val="4F92D3"/>
              </a:buClr>
              <a:buSzPts val="6700"/>
              <a:buFontTx/>
              <a:buNone/>
              <a:tabLst/>
              <a:defRPr/>
            </a:pPr>
            <a:r>
              <a:rPr kumimoji="0" lang="en-US" sz="6900" b="1" i="0" u="none" strike="noStrike" kern="0" cap="none" spc="0" normalizeH="0" baseline="0" noProof="0" dirty="0">
                <a:ln>
                  <a:noFill/>
                </a:ln>
                <a:solidFill>
                  <a:srgbClr val="0D2D51"/>
                </a:solidFill>
                <a:effectLst/>
                <a:uLnTx/>
                <a:uFillTx/>
                <a:latin typeface="Calibri" panose="020F0502020204030204" pitchFamily="34" charset="0"/>
                <a:ea typeface="Helvetica Neue"/>
                <a:cs typeface="Calibri" panose="020F0502020204030204" pitchFamily="34" charset="0"/>
                <a:sym typeface="Helvetica Neue"/>
              </a:rPr>
              <a:t>BUSINESS MODEL</a:t>
            </a:r>
            <a:endParaRPr kumimoji="0" sz="1600" b="0"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Arial"/>
            </a:endParaRPr>
          </a:p>
        </p:txBody>
      </p:sp>
      <p:grpSp>
        <p:nvGrpSpPr>
          <p:cNvPr id="8" name="Group 7">
            <a:extLst>
              <a:ext uri="{FF2B5EF4-FFF2-40B4-BE49-F238E27FC236}">
                <a16:creationId xmlns:a16="http://schemas.microsoft.com/office/drawing/2014/main" id="{832E0B89-620C-F32A-80C0-CDAECF392128}"/>
              </a:ext>
            </a:extLst>
          </p:cNvPr>
          <p:cNvGrpSpPr/>
          <p:nvPr/>
        </p:nvGrpSpPr>
        <p:grpSpPr>
          <a:xfrm>
            <a:off x="4785682" y="2551176"/>
            <a:ext cx="2620635" cy="2620635"/>
            <a:chOff x="6207488" y="8688554"/>
            <a:chExt cx="5241270" cy="5241270"/>
          </a:xfrm>
        </p:grpSpPr>
        <p:sp>
          <p:nvSpPr>
            <p:cNvPr id="6" name="Oval 5">
              <a:extLst>
                <a:ext uri="{FF2B5EF4-FFF2-40B4-BE49-F238E27FC236}">
                  <a16:creationId xmlns:a16="http://schemas.microsoft.com/office/drawing/2014/main" id="{3648DBF9-B2F9-FCF1-700E-6B82A6CF97B9}"/>
                </a:ext>
              </a:extLst>
            </p:cNvPr>
            <p:cNvSpPr>
              <a:spLocks noChangeAspect="1"/>
            </p:cNvSpPr>
            <p:nvPr/>
          </p:nvSpPr>
          <p:spPr>
            <a:xfrm>
              <a:off x="6207488" y="8688554"/>
              <a:ext cx="5241270" cy="5241270"/>
            </a:xfrm>
            <a:prstGeom prst="ellipse">
              <a:avLst/>
            </a:prstGeom>
            <a:solidFill>
              <a:srgbClr val="F2682A"/>
            </a:solidFill>
            <a:ln w="203200">
              <a:solidFill>
                <a:srgbClr val="0D2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3" name="Picture 12" descr="A close up of a logo&#10;&#10;Description automatically generated">
              <a:extLst>
                <a:ext uri="{FF2B5EF4-FFF2-40B4-BE49-F238E27FC236}">
                  <a16:creationId xmlns:a16="http://schemas.microsoft.com/office/drawing/2014/main" id="{FAECD6AB-5754-FDA3-13D9-17A699DE0A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7363" y="9335247"/>
              <a:ext cx="1949958" cy="3652532"/>
            </a:xfrm>
            <a:prstGeom prst="rect">
              <a:avLst/>
            </a:prstGeom>
          </p:spPr>
        </p:pic>
        <p:sp>
          <p:nvSpPr>
            <p:cNvPr id="17" name="TextBox 16">
              <a:extLst>
                <a:ext uri="{FF2B5EF4-FFF2-40B4-BE49-F238E27FC236}">
                  <a16:creationId xmlns:a16="http://schemas.microsoft.com/office/drawing/2014/main" id="{67E17BF9-F5C6-B7E2-A580-8E1316552490}"/>
                </a:ext>
              </a:extLst>
            </p:cNvPr>
            <p:cNvSpPr txBox="1"/>
            <p:nvPr/>
          </p:nvSpPr>
          <p:spPr>
            <a:xfrm>
              <a:off x="8032918" y="11448818"/>
              <a:ext cx="3398050" cy="939488"/>
            </a:xfrm>
            <a:prstGeom prst="rect">
              <a:avLst/>
            </a:prstGeom>
            <a:noFill/>
          </p:spPr>
          <p:txBody>
            <a:bodyPr wrap="square" rtlCol="0">
              <a:spAutoFit/>
            </a:bodyPr>
            <a:lstStyle/>
            <a:p>
              <a:pPr marL="0" marR="0" lvl="0" indent="0" algn="ctr" defTabSz="228600" rtl="0" eaLnBrk="1" fontAlgn="auto" latinLnBrk="0" hangingPunct="0">
                <a:lnSpc>
                  <a:spcPts val="1850"/>
                </a:lnSpc>
                <a:spcBef>
                  <a:spcPts val="0"/>
                </a:spcBef>
                <a:spcAft>
                  <a:spcPts val="0"/>
                </a:spcAft>
                <a:buClrTx/>
                <a:buSzTx/>
                <a:buFontTx/>
                <a:buNone/>
                <a:tabLst/>
                <a:defRPr/>
              </a:pPr>
              <a:r>
                <a:rPr kumimoji="0" lang="en-US" sz="575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Myriad Pro"/>
                </a:rPr>
                <a:t>YOU</a:t>
              </a:r>
            </a:p>
          </p:txBody>
        </p:sp>
      </p:grpSp>
      <p:grpSp>
        <p:nvGrpSpPr>
          <p:cNvPr id="18" name="Group 17">
            <a:extLst>
              <a:ext uri="{FF2B5EF4-FFF2-40B4-BE49-F238E27FC236}">
                <a16:creationId xmlns:a16="http://schemas.microsoft.com/office/drawing/2014/main" id="{845A68CB-69A5-6CC2-76E2-A69D009AEB81}"/>
              </a:ext>
            </a:extLst>
          </p:cNvPr>
          <p:cNvGrpSpPr/>
          <p:nvPr/>
        </p:nvGrpSpPr>
        <p:grpSpPr>
          <a:xfrm>
            <a:off x="787416" y="2540611"/>
            <a:ext cx="2622057" cy="2622057"/>
            <a:chOff x="2226998" y="9091039"/>
            <a:chExt cx="5244113" cy="5244113"/>
          </a:xfrm>
        </p:grpSpPr>
        <p:sp>
          <p:nvSpPr>
            <p:cNvPr id="10" name="Oval 9">
              <a:extLst>
                <a:ext uri="{FF2B5EF4-FFF2-40B4-BE49-F238E27FC236}">
                  <a16:creationId xmlns:a16="http://schemas.microsoft.com/office/drawing/2014/main" id="{BEB0F85E-3D2B-1691-8D7A-1CEFD460C522}"/>
                </a:ext>
              </a:extLst>
            </p:cNvPr>
            <p:cNvSpPr/>
            <p:nvPr/>
          </p:nvSpPr>
          <p:spPr>
            <a:xfrm>
              <a:off x="2226998" y="9091039"/>
              <a:ext cx="5244113" cy="5244113"/>
            </a:xfrm>
            <a:prstGeom prst="ellipse">
              <a:avLst/>
            </a:prstGeom>
            <a:solidFill>
              <a:srgbClr val="0D2D51"/>
            </a:solidFill>
            <a:ln w="203200">
              <a:solidFill>
                <a:srgbClr val="F26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0">
                <a:lnSpc>
                  <a:spcPts val="1850"/>
                </a:lnSpc>
                <a:spcBef>
                  <a:spcPts val="0"/>
                </a:spcBef>
                <a:spcAft>
                  <a:spcPts val="0"/>
                </a:spcAft>
                <a:buClrTx/>
                <a:buSzTx/>
                <a:buFontTx/>
                <a:buNone/>
                <a:tabLst/>
                <a:defRPr/>
              </a:pPr>
              <a:endParaRPr kumimoji="0" lang="en-US" sz="950" b="0" i="0" u="none" strike="noStrike" kern="0" cap="none" spc="0" normalizeH="0" baseline="0" noProof="0">
                <a:ln>
                  <a:noFill/>
                </a:ln>
                <a:solidFill>
                  <a:srgbClr val="FFFFFF"/>
                </a:solidFill>
                <a:effectLst/>
                <a:uLnTx/>
                <a:uFillTx/>
                <a:latin typeface="Arial"/>
                <a:ea typeface="+mn-ea"/>
                <a:cs typeface="+mn-cs"/>
                <a:sym typeface="Myriad Pro"/>
              </a:endParaRPr>
            </a:p>
          </p:txBody>
        </p:sp>
        <p:pic>
          <p:nvPicPr>
            <p:cNvPr id="16" name="Picture 15" descr="A white letters on a black background&#10;&#10;Description automatically generated">
              <a:extLst>
                <a:ext uri="{FF2B5EF4-FFF2-40B4-BE49-F238E27FC236}">
                  <a16:creationId xmlns:a16="http://schemas.microsoft.com/office/drawing/2014/main" id="{4C139B50-3F23-4A6A-5C4E-D10AF97C2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5870" y="10841807"/>
              <a:ext cx="4728193" cy="1780676"/>
            </a:xfrm>
            <a:prstGeom prst="rect">
              <a:avLst/>
            </a:prstGeom>
          </p:spPr>
        </p:pic>
      </p:grpSp>
      <p:pic>
        <p:nvPicPr>
          <p:cNvPr id="29" name="Picture 28" descr="A blue letter c on a black background&#10;&#10;Description automatically generated">
            <a:extLst>
              <a:ext uri="{FF2B5EF4-FFF2-40B4-BE49-F238E27FC236}">
                <a16:creationId xmlns:a16="http://schemas.microsoft.com/office/drawing/2014/main" id="{2F3F329A-43A9-4B1E-85E1-BECDF54342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5318" y="386793"/>
            <a:ext cx="2141365" cy="596860"/>
          </a:xfrm>
          <a:prstGeom prst="rect">
            <a:avLst/>
          </a:prstGeom>
        </p:spPr>
      </p:pic>
      <p:sp>
        <p:nvSpPr>
          <p:cNvPr id="30" name="TextBox 29">
            <a:extLst>
              <a:ext uri="{FF2B5EF4-FFF2-40B4-BE49-F238E27FC236}">
                <a16:creationId xmlns:a16="http://schemas.microsoft.com/office/drawing/2014/main" id="{D2119F5F-4679-0758-F8DB-47FB5C65D97D}"/>
              </a:ext>
            </a:extLst>
          </p:cNvPr>
          <p:cNvSpPr txBox="1"/>
          <p:nvPr/>
        </p:nvSpPr>
        <p:spPr>
          <a:xfrm>
            <a:off x="4215211" y="5379042"/>
            <a:ext cx="3761578" cy="100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9000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Income Opportunity for You</a:t>
            </a:r>
          </a:p>
        </p:txBody>
      </p:sp>
      <p:sp>
        <p:nvSpPr>
          <p:cNvPr id="31" name="TextBox 30">
            <a:extLst>
              <a:ext uri="{FF2B5EF4-FFF2-40B4-BE49-F238E27FC236}">
                <a16:creationId xmlns:a16="http://schemas.microsoft.com/office/drawing/2014/main" id="{6B630FAA-566E-C891-17E8-2D7FFA5CCC18}"/>
              </a:ext>
            </a:extLst>
          </p:cNvPr>
          <p:cNvSpPr txBox="1"/>
          <p:nvPr/>
        </p:nvSpPr>
        <p:spPr>
          <a:xfrm>
            <a:off x="8605079" y="5379042"/>
            <a:ext cx="2991310" cy="10064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8600" rtl="0" eaLnBrk="1" fontAlgn="auto" latinLnBrk="0" hangingPunct="0">
              <a:lnSpc>
                <a:spcPct val="90000"/>
              </a:lnSpc>
              <a:spcBef>
                <a:spcPts val="0"/>
              </a:spcBef>
              <a:spcAft>
                <a:spcPts val="0"/>
              </a:spcAft>
              <a:buClrTx/>
              <a:buSzTx/>
              <a:buFontTx/>
              <a:buNone/>
              <a:tabLst/>
              <a:defRPr/>
            </a:pPr>
            <a:r>
              <a:rPr kumimoji="0" lang="en-US" sz="3300" b="1" i="0" u="none" strike="noStrike" kern="0" cap="none" spc="0" normalizeH="0" baseline="0" noProof="0" dirty="0">
                <a:ln>
                  <a:noFill/>
                </a:ln>
                <a:solidFill>
                  <a:srgbClr val="0D2D51"/>
                </a:solidFill>
                <a:effectLst/>
                <a:uLnTx/>
                <a:uFillTx/>
                <a:latin typeface="Calibri" panose="020F0502020204030204" pitchFamily="34" charset="0"/>
                <a:ea typeface="+mn-ea"/>
                <a:cs typeface="Calibri" panose="020F0502020204030204" pitchFamily="34" charset="0"/>
                <a:sym typeface="Myriad Pro"/>
              </a:rPr>
              <a:t>More Choices for Consumers</a:t>
            </a:r>
          </a:p>
        </p:txBody>
      </p:sp>
      <p:pic>
        <p:nvPicPr>
          <p:cNvPr id="33" name="Graphic 32" descr="Arrow: Counter-clockwise curve with solid fill">
            <a:extLst>
              <a:ext uri="{FF2B5EF4-FFF2-40B4-BE49-F238E27FC236}">
                <a16:creationId xmlns:a16="http://schemas.microsoft.com/office/drawing/2014/main" id="{03244DDD-71BF-3FF7-5ACF-7807E7AA91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8042986">
            <a:off x="1660623" y="3981030"/>
            <a:ext cx="2567157" cy="2567157"/>
          </a:xfrm>
          <a:prstGeom prst="rect">
            <a:avLst/>
          </a:prstGeom>
          <a:effectLst>
            <a:outerShdw blurRad="50800" dist="38100" dir="2700000" algn="tl" rotWithShape="0">
              <a:prstClr val="black">
                <a:alpha val="40000"/>
              </a:prstClr>
            </a:outerShdw>
          </a:effectLst>
        </p:spPr>
      </p:pic>
      <p:sp>
        <p:nvSpPr>
          <p:cNvPr id="14" name="Google Shape;84;p3">
            <a:extLst>
              <a:ext uri="{FF2B5EF4-FFF2-40B4-BE49-F238E27FC236}">
                <a16:creationId xmlns:a16="http://schemas.microsoft.com/office/drawing/2014/main" id="{F5615BAA-D06B-5274-CC6B-0B09CD56729A}"/>
              </a:ext>
            </a:extLst>
          </p:cNvPr>
          <p:cNvSpPr txBox="1"/>
          <p:nvPr/>
        </p:nvSpPr>
        <p:spPr>
          <a:xfrm>
            <a:off x="13239" y="290305"/>
            <a:ext cx="12192000" cy="921587"/>
          </a:xfrm>
          <a:prstGeom prst="rect">
            <a:avLst/>
          </a:prstGeom>
          <a:noFill/>
          <a:ln>
            <a:noFill/>
          </a:ln>
        </p:spPr>
        <p:txBody>
          <a:bodyPr spcFirstLastPara="1" wrap="square" lIns="35713" tIns="35713" rIns="35713" bIns="35713" anchor="ctr" anchorCtr="0">
            <a:spAutoFit/>
          </a:bodyPr>
          <a:lstStyle/>
          <a:p>
            <a:pPr marL="0" marR="0" lvl="0" indent="0" algn="ctr" defTabSz="457200" rtl="0" eaLnBrk="1" fontAlgn="auto" latinLnBrk="0" hangingPunct="1">
              <a:lnSpc>
                <a:spcPct val="80000"/>
              </a:lnSpc>
              <a:spcBef>
                <a:spcPts val="0"/>
              </a:spcBef>
              <a:spcAft>
                <a:spcPts val="0"/>
              </a:spcAft>
              <a:buClr>
                <a:srgbClr val="4F92D3"/>
              </a:buClr>
              <a:buSzPts val="6700"/>
              <a:buFontTx/>
              <a:buNone/>
              <a:tabLst/>
              <a:defRPr/>
            </a:pPr>
            <a:r>
              <a:rPr kumimoji="0" lang="en-US" sz="6900" b="1" i="0" u="none" strike="noStrike" kern="0" cap="none" spc="0" normalizeH="0" baseline="0" noProof="0" dirty="0">
                <a:ln>
                  <a:noFill/>
                </a:ln>
                <a:solidFill>
                  <a:srgbClr val="ED7D31"/>
                </a:solidFill>
                <a:effectLst/>
                <a:uLnTx/>
                <a:uFillTx/>
                <a:latin typeface="Calibri" panose="020F0502020204030204" pitchFamily="34" charset="0"/>
                <a:ea typeface="Helvetica Neue"/>
                <a:cs typeface="Calibri" panose="020F0502020204030204" pitchFamily="34" charset="0"/>
                <a:sym typeface="Helvetica Neue"/>
              </a:rPr>
              <a:t>TRADITIONAL</a:t>
            </a:r>
            <a:endParaRPr kumimoji="0" sz="1600" b="0" i="0" u="none" strike="noStrike" kern="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77085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750"/>
                                        <p:tgtEl>
                                          <p:spTgt spid="20"/>
                                        </p:tgtEl>
                                      </p:cBhvr>
                                    </p:animEffect>
                                  </p:childTnLst>
                                </p:cTn>
                              </p:par>
                            </p:childTnLst>
                          </p:cTn>
                        </p:par>
                        <p:par>
                          <p:cTn id="12" fill="hold">
                            <p:stCondLst>
                              <p:cond delay="1250"/>
                            </p:stCondLst>
                            <p:childTnLst>
                              <p:par>
                                <p:cTn id="13" presetID="9"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750"/>
                                        <p:tgtEl>
                                          <p:spTgt spid="21"/>
                                        </p:tgtEl>
                                      </p:cBhvr>
                                    </p:animEffect>
                                  </p:childTnLst>
                                </p:cTn>
                              </p:par>
                            </p:childTnLst>
                          </p:cTn>
                        </p:par>
                        <p:par>
                          <p:cTn id="20" fill="hold">
                            <p:stCondLst>
                              <p:cond delay="2500"/>
                            </p:stCondLst>
                            <p:childTnLst>
                              <p:par>
                                <p:cTn id="21" presetID="9"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hidden"/>
                                      </p:to>
                                    </p:set>
                                  </p:childTnLst>
                                </p:cTn>
                              </p:par>
                              <p:par>
                                <p:cTn id="28" presetID="9"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500"/>
                                        <p:tgtEl>
                                          <p:spTgt spid="29"/>
                                        </p:tgtEl>
                                      </p:cBhvr>
                                    </p:animEffect>
                                  </p:childTnLst>
                                </p:cTn>
                              </p:par>
                            </p:childTnLst>
                          </p:cTn>
                        </p:par>
                        <p:par>
                          <p:cTn id="31" fill="hold">
                            <p:stCondLst>
                              <p:cond delay="500"/>
                            </p:stCondLst>
                            <p:childTnLst>
                              <p:par>
                                <p:cTn id="32" presetID="9" presetClass="exit" presetSubtype="0" fill="hold" nodeType="afterEffect">
                                  <p:stCondLst>
                                    <p:cond delay="0"/>
                                  </p:stCondLst>
                                  <p:childTnLst>
                                    <p:animEffect transition="out" filter="dissolv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9"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par>
                          <p:cTn id="38" fill="hold">
                            <p:stCondLst>
                              <p:cond delay="1000"/>
                            </p:stCondLst>
                            <p:childTnLst>
                              <p:par>
                                <p:cTn id="39" presetID="9" presetClass="exit" presetSubtype="0" fill="hold" nodeType="afterEffect">
                                  <p:stCondLst>
                                    <p:cond delay="0"/>
                                  </p:stCondLst>
                                  <p:childTnLst>
                                    <p:animEffect transition="out" filter="dissolv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9"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par>
                          <p:cTn id="49" fill="hold">
                            <p:stCondLst>
                              <p:cond delay="2000"/>
                            </p:stCondLst>
                            <p:childTnLst>
                              <p:par>
                                <p:cTn id="50" presetID="9" presetClass="entr" presetSubtype="0"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dissolve">
                                      <p:cBhvr>
                                        <p:cTn id="52" dur="500"/>
                                        <p:tgtEl>
                                          <p:spTgt spid="30"/>
                                        </p:tgtEl>
                                      </p:cBhvr>
                                    </p:animEffect>
                                  </p:childTnLst>
                                </p:cTn>
                              </p:par>
                            </p:childTnLst>
                          </p:cTn>
                        </p:par>
                        <p:par>
                          <p:cTn id="53" fill="hold">
                            <p:stCondLst>
                              <p:cond delay="2500"/>
                            </p:stCondLst>
                            <p:childTnLst>
                              <p:par>
                                <p:cTn id="54" presetID="9" presetClass="entr" presetSubtype="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dissolv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14" grpId="0"/>
    </p:bldLst>
  </p:timing>
</p:sld>
</file>

<file path=ppt/theme/theme1.xml><?xml version="1.0" encoding="utf-8"?>
<a:theme xmlns:a="http://schemas.openxmlformats.org/drawingml/2006/main" name="Office Theme">
  <a:themeElements>
    <a:clrScheme name="Legacy Partners">
      <a:dk1>
        <a:srgbClr val="000000"/>
      </a:dk1>
      <a:lt1>
        <a:srgbClr val="FFFFFF"/>
      </a:lt1>
      <a:dk2>
        <a:srgbClr val="44546A"/>
      </a:dk2>
      <a:lt2>
        <a:srgbClr val="E7E6E6"/>
      </a:lt2>
      <a:accent1>
        <a:srgbClr val="00274C"/>
      </a:accent1>
      <a:accent2>
        <a:srgbClr val="FFD700"/>
      </a:accent2>
      <a:accent3>
        <a:srgbClr val="2F65A7"/>
      </a:accent3>
      <a:accent4>
        <a:srgbClr val="D6DCE5"/>
      </a:accent4>
      <a:accent5>
        <a:srgbClr val="A2790D"/>
      </a:accent5>
      <a:accent6>
        <a:srgbClr val="B38811"/>
      </a:accent6>
      <a:hlink>
        <a:srgbClr val="5C00F9"/>
      </a:hlink>
      <a:folHlink>
        <a:srgbClr val="954F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a:themeElements>
    <a:clrScheme name="Legacy Partners">
      <a:dk1>
        <a:srgbClr val="000000"/>
      </a:dk1>
      <a:lt1>
        <a:srgbClr val="FFFFFF"/>
      </a:lt1>
      <a:dk2>
        <a:srgbClr val="44546A"/>
      </a:dk2>
      <a:lt2>
        <a:srgbClr val="E7E6E6"/>
      </a:lt2>
      <a:accent1>
        <a:srgbClr val="00274C"/>
      </a:accent1>
      <a:accent2>
        <a:srgbClr val="FFD700"/>
      </a:accent2>
      <a:accent3>
        <a:srgbClr val="2F65A7"/>
      </a:accent3>
      <a:accent4>
        <a:srgbClr val="D6DCE5"/>
      </a:accent4>
      <a:accent5>
        <a:srgbClr val="A2790D"/>
      </a:accent5>
      <a:accent6>
        <a:srgbClr val="B38811"/>
      </a:accent6>
      <a:hlink>
        <a:srgbClr val="5C00F9"/>
      </a:hlink>
      <a:folHlink>
        <a:srgbClr val="954FC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hite">
  <a:themeElements>
    <a:clrScheme name="Custom 1">
      <a:dk1>
        <a:srgbClr val="5E5E5E"/>
      </a:dk1>
      <a:lt1>
        <a:srgbClr val="FFFFFF"/>
      </a:lt1>
      <a:dk2>
        <a:srgbClr val="5E5E5E"/>
      </a:dk2>
      <a:lt2>
        <a:srgbClr val="D6D5D5"/>
      </a:lt2>
      <a:accent1>
        <a:srgbClr val="002956"/>
      </a:accent1>
      <a:accent2>
        <a:srgbClr val="5FCBC9"/>
      </a:accent2>
      <a:accent3>
        <a:srgbClr val="949BA2"/>
      </a:accent3>
      <a:accent4>
        <a:srgbClr val="367CCA"/>
      </a:accent4>
      <a:accent5>
        <a:srgbClr val="FE661B"/>
      </a:accent5>
      <a:accent6>
        <a:srgbClr val="6FB31C"/>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17816</TotalTime>
  <Words>2294</Words>
  <Application>Microsoft Macintosh PowerPoint</Application>
  <PresentationFormat>Widescreen</PresentationFormat>
  <Paragraphs>593</Paragraphs>
  <Slides>42</Slides>
  <Notes>30</Notes>
  <HiddenSlides>1</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42</vt:i4>
      </vt:variant>
    </vt:vector>
  </HeadingPairs>
  <TitlesOfParts>
    <vt:vector size="61" baseType="lpstr">
      <vt:lpstr>Abril Fatface</vt:lpstr>
      <vt:lpstr>Arial</vt:lpstr>
      <vt:lpstr>Bradley Hand</vt:lpstr>
      <vt:lpstr>Calibri</vt:lpstr>
      <vt:lpstr>Calibri Light</vt:lpstr>
      <vt:lpstr>Comic Sans MS</vt:lpstr>
      <vt:lpstr>Helvetica Neue</vt:lpstr>
      <vt:lpstr>Myriad Pro</vt:lpstr>
      <vt:lpstr>Open Sans</vt:lpstr>
      <vt:lpstr>Racing Catalogue</vt:lpstr>
      <vt:lpstr>Roboto</vt:lpstr>
      <vt:lpstr>Roboto Black</vt:lpstr>
      <vt:lpstr>Roboto Light</vt:lpstr>
      <vt:lpstr>Roboto Medium</vt:lpstr>
      <vt:lpstr>Wingdings</vt:lpstr>
      <vt:lpstr>Office Theme</vt:lpstr>
      <vt:lpstr>1_White</vt:lpstr>
      <vt:lpstr>2_White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Bearj Jehanian</dc:creator>
  <cp:lastModifiedBy>Bearj Jehanian</cp:lastModifiedBy>
  <cp:revision>26</cp:revision>
  <dcterms:created xsi:type="dcterms:W3CDTF">2023-11-04T17:56:03Z</dcterms:created>
  <dcterms:modified xsi:type="dcterms:W3CDTF">2024-10-22T23:03:41Z</dcterms:modified>
</cp:coreProperties>
</file>