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6" r:id="rId2"/>
    <p:sldMasterId id="2147483698" r:id="rId3"/>
  </p:sldMasterIdLst>
  <p:notesMasterIdLst>
    <p:notesMasterId r:id="rId22"/>
  </p:notesMasterIdLst>
  <p:sldIdLst>
    <p:sldId id="3601" r:id="rId4"/>
    <p:sldId id="3629" r:id="rId5"/>
    <p:sldId id="3632" r:id="rId6"/>
    <p:sldId id="3631" r:id="rId7"/>
    <p:sldId id="3703" r:id="rId8"/>
    <p:sldId id="3542" r:id="rId9"/>
    <p:sldId id="3704" r:id="rId10"/>
    <p:sldId id="3600" r:id="rId11"/>
    <p:sldId id="3715" r:id="rId12"/>
    <p:sldId id="3623" r:id="rId13"/>
    <p:sldId id="3625" r:id="rId14"/>
    <p:sldId id="3680" r:id="rId15"/>
    <p:sldId id="3606" r:id="rId16"/>
    <p:sldId id="3617" r:id="rId17"/>
    <p:sldId id="3630" r:id="rId18"/>
    <p:sldId id="3706" r:id="rId19"/>
    <p:sldId id="259" r:id="rId20"/>
    <p:sldId id="363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559"/>
    <a:srgbClr val="0D2D5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8"/>
    <p:restoredTop sz="96327"/>
  </p:normalViewPr>
  <p:slideViewPr>
    <p:cSldViewPr snapToGrid="0">
      <p:cViewPr varScale="1">
        <p:scale>
          <a:sx n="91" d="100"/>
          <a:sy n="91" d="100"/>
        </p:scale>
        <p:origin x="192" y="7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F285D-29DD-B14C-A86C-BE3C700B9C18}" type="datetimeFigureOut">
              <a:rPr lang="en-US" smtClean="0"/>
              <a:t>10/16/24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5A1BB-6ECB-DC4D-93E5-97DE91C89EF4}" type="slidenum">
              <a:rPr lang="en-US" smtClean="0"/>
              <a:t>‹#›</a:t>
            </a:fld>
            <a:endParaRPr lang="en-US"/>
          </a:p>
        </p:txBody>
      </p:sp>
    </p:spTree>
    <p:extLst>
      <p:ext uri="{BB962C8B-B14F-4D97-AF65-F5344CB8AC3E}">
        <p14:creationId xmlns:p14="http://schemas.microsoft.com/office/powerpoint/2010/main" val="286171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403406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	</a:t>
            </a:r>
            <a:endParaRPr dirty="0"/>
          </a:p>
        </p:txBody>
      </p:sp>
    </p:spTree>
    <p:extLst>
      <p:ext uri="{BB962C8B-B14F-4D97-AF65-F5344CB8AC3E}">
        <p14:creationId xmlns:p14="http://schemas.microsoft.com/office/powerpoint/2010/main" val="32747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3f2109e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3f2109e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31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0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318184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10/16/24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27740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372048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C8C7-4663-03ED-6AB7-A8AC8183D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56BDB-0EFB-4905-D054-F2958EB0A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87227-6E3A-8F86-78AD-15BE279308A4}"/>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1660D20A-76BA-FB4B-4AA6-931691D10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520E0-74B8-7697-B88E-E9560DE989C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5870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3887-B7EF-1BE5-6B85-FC68C32D6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FDDDD-75FB-C883-8CC4-32E1B60A8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E3868-C09E-D36E-9535-B7DC8CCA6156}"/>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57221FEA-C6E8-A72C-6487-C2498838E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E9C2E-8919-48F4-43BC-5E1BAD7A0C3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82259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FE5B-2FD5-2C35-3658-A3E42C9716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358FE8-EA75-449B-13A8-DDE85116A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EA9E58-6D2E-226A-35E6-2814731F9019}"/>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5B98221D-CCEF-EE09-E9A5-1114A6C35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59FBC-2062-9328-46B8-A5C6FC84BE7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9740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6B1D-8854-6909-EF92-9E9B840E7D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6BD89-C967-4819-C301-B999CD1B1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61521-C054-7AD7-0973-5F80ADFBA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640EA-73BE-39DF-0A4F-2CECB138F67C}"/>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6" name="Footer Placeholder 5">
            <a:extLst>
              <a:ext uri="{FF2B5EF4-FFF2-40B4-BE49-F238E27FC236}">
                <a16:creationId xmlns:a16="http://schemas.microsoft.com/office/drawing/2014/main" id="{A15E02B3-01F1-A090-164E-931CB4B85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F4E1-0554-092A-4626-88003D342BF9}"/>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413687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DC5-2C0E-8889-2C28-EAECD57850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A8D6D-A580-4795-4FE0-00DF2899B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18076D-60E3-5908-6B27-F1344EDA67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CAE958-9AC9-3EC1-BBDB-DA6758D7D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9A69E-3D70-29FE-D9D8-2B4A1B0ED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AB46F-808A-BB80-7686-EB10EDB6C235}"/>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8" name="Footer Placeholder 7">
            <a:extLst>
              <a:ext uri="{FF2B5EF4-FFF2-40B4-BE49-F238E27FC236}">
                <a16:creationId xmlns:a16="http://schemas.microsoft.com/office/drawing/2014/main" id="{12D50038-EA24-8184-044D-2E561CAF6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AF33D-0A01-5C1D-2381-6FF08C327ED3}"/>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57138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850F9-E04E-2A07-A4FB-5F8C1FE4C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AD566-7492-4794-B265-0DD5C438C987}"/>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4" name="Footer Placeholder 3">
            <a:extLst>
              <a:ext uri="{FF2B5EF4-FFF2-40B4-BE49-F238E27FC236}">
                <a16:creationId xmlns:a16="http://schemas.microsoft.com/office/drawing/2014/main" id="{34F83CDA-EE2A-0E61-2543-1972EFA801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D2D5D-07E0-5E50-43E4-4BECA740AB67}"/>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45979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139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B6124-6533-BB5A-6BD1-1BBCF8F0224A}"/>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3" name="Footer Placeholder 2">
            <a:extLst>
              <a:ext uri="{FF2B5EF4-FFF2-40B4-BE49-F238E27FC236}">
                <a16:creationId xmlns:a16="http://schemas.microsoft.com/office/drawing/2014/main" id="{E7AF61D6-F9D0-8FA9-DCFF-87166C38C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27345-C26C-045C-D4A1-E1E48145ED8B}"/>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251437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B56C-10BE-5044-DDEB-82CE28432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77BAE-B126-4194-7D4D-5B5A1F167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B5F4D-FC97-936D-230B-93AD5B52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1B972-B7EC-743C-1B08-BC7BBA17EBE5}"/>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6" name="Footer Placeholder 5">
            <a:extLst>
              <a:ext uri="{FF2B5EF4-FFF2-40B4-BE49-F238E27FC236}">
                <a16:creationId xmlns:a16="http://schemas.microsoft.com/office/drawing/2014/main" id="{2D248F86-5115-B8D3-1709-3B43CAB05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E6437-3EC5-961A-A319-6D5E783619A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96802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80E0-F0CE-3631-64A3-342D80B5C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0A146-C1FD-2C94-EC6B-D1013098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0F66D-8BED-479D-E7B0-A4386BE9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43518-A7FB-7A7C-9A0A-8C464DD471EE}"/>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6" name="Footer Placeholder 5">
            <a:extLst>
              <a:ext uri="{FF2B5EF4-FFF2-40B4-BE49-F238E27FC236}">
                <a16:creationId xmlns:a16="http://schemas.microsoft.com/office/drawing/2014/main" id="{69F56B5A-9BDB-0980-B45E-604EB1DCB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8B4FF-D643-DC15-40D2-012D328A839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371083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F946-CAD1-8B6C-2B11-02CA3BFB4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5BE4D-ABC0-C061-EDB2-C4D2D4B43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35942-6E09-4C9B-27E1-47665CFA41A0}"/>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81C19547-0758-E1AE-81A7-352805634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79DAE-85A0-1258-277E-0D1A2598F44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649851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EF40A-679A-D7BB-5D0A-AAC99757D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6D629E-59E2-242B-D76A-807A2C72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8BD97-8E45-F232-05DE-1F2AC35FEF71}"/>
              </a:ext>
            </a:extLst>
          </p:cNvPr>
          <p:cNvSpPr>
            <a:spLocks noGrp="1"/>
          </p:cNvSpPr>
          <p:nvPr>
            <p:ph type="dt" sz="half" idx="10"/>
          </p:nvPr>
        </p:nvSpPr>
        <p:spPr/>
        <p:txBody>
          <a:body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7E1D0D7D-58F2-EAE3-7615-5BF41AB3D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4966C-267D-355D-2104-1CAD0B567CCC}"/>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851253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578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7318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757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8325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3125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5544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813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813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2021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1949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566555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10/16/24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3796013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5711965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697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241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795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715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00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42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049585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60133-3CCC-087A-B5C2-8E1AC6F3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F2E5B-434D-943C-991F-4C37B8D22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1AD66-72AE-9079-52F2-C32AD6D33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D50B-2D33-E848-9F9E-36811EE3CD4D}" type="datetimeFigureOut">
              <a:rPr lang="en-US" smtClean="0"/>
              <a:t>10/16/24</a:t>
            </a:fld>
            <a:endParaRPr lang="en-US"/>
          </a:p>
        </p:txBody>
      </p:sp>
      <p:sp>
        <p:nvSpPr>
          <p:cNvPr id="5" name="Footer Placeholder 4">
            <a:extLst>
              <a:ext uri="{FF2B5EF4-FFF2-40B4-BE49-F238E27FC236}">
                <a16:creationId xmlns:a16="http://schemas.microsoft.com/office/drawing/2014/main" id="{C5D4BEC2-012C-2BCF-0738-758D44F64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0DBFF7-DABE-E5E7-0F2E-BEAB4AA6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A44FA-4E1C-2B47-9FAC-2E756D51855A}" type="slidenum">
              <a:rPr lang="en-US" smtClean="0"/>
              <a:t>‹#›</a:t>
            </a:fld>
            <a:endParaRPr lang="en-US"/>
          </a:p>
        </p:txBody>
      </p:sp>
    </p:spTree>
    <p:extLst>
      <p:ext uri="{BB962C8B-B14F-4D97-AF65-F5344CB8AC3E}">
        <p14:creationId xmlns:p14="http://schemas.microsoft.com/office/powerpoint/2010/main" val="34570571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7664544"/>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svg"/><Relationship Id="rId3" Type="http://schemas.openxmlformats.org/officeDocument/2006/relationships/image" Target="../media/image2.jpe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svg"/><Relationship Id="rId10" Type="http://schemas.openxmlformats.org/officeDocument/2006/relationships/image" Target="../media/image4.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0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1F275A-5FE8-71E1-DD80-9152AEC61974}"/>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EARN BONUSES</a:t>
              </a:r>
              <a:endParaRPr sz="1600" kern="0" dirty="0">
                <a:solidFill>
                  <a:srgbClr val="0D2D5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defRPr/>
              </a:pPr>
              <a:r>
                <a:rPr lang="en-US" sz="3600" i="1" kern="0" dirty="0">
                  <a:solidFill>
                    <a:srgbClr val="3A7BC8"/>
                  </a:solidFill>
                  <a:latin typeface="Calibri Light" panose="020F0302020204030204" pitchFamily="34" charset="0"/>
                  <a:ea typeface="Helvetica Neue"/>
                  <a:cs typeface="Calibri Light" panose="020F0302020204030204" pitchFamily="34" charset="0"/>
                  <a:sym typeface="Helvetica Neue"/>
                </a:rPr>
                <a:t>To Cover Your Services*</a:t>
              </a:r>
              <a:endParaRPr lang="en-US" sz="2000" i="1" kern="0" dirty="0">
                <a:solidFill>
                  <a:srgbClr val="3A7BC8"/>
                </a:solidFill>
                <a:latin typeface="Calibri Light" panose="020F0302020204030204" pitchFamily="34" charset="0"/>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r>
              <a:rPr lang="en-US" sz="3000" b="1" kern="0" dirty="0">
                <a:solidFill>
                  <a:srgbClr val="FFFFFF"/>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IMAGINE HOW MUCH YOU CAN SAVE </a:t>
            </a:r>
            <a:r>
              <a:rPr lang="en-US" sz="3000" b="1" kern="0" dirty="0">
                <a:solidFill>
                  <a:srgbClr val="FFFF00"/>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ts val="1850"/>
              </a:lnSpc>
            </a:pPr>
            <a:r>
              <a:rPr lang="en-US" i="1" dirty="0">
                <a:solidFill>
                  <a:schemeClr val="bg1">
                    <a:lumMod val="65000"/>
                  </a:schemeClr>
                </a:solidFill>
                <a:latin typeface="Calibri" panose="020F0502020204030204" pitchFamily="34" charset="0"/>
                <a:cs typeface="Calibri" panose="020F0502020204030204" pitchFamily="34" charset="0"/>
              </a:rPr>
              <a:t>*</a:t>
            </a: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a:p>
            <a:pPr algn="ctr" defTabSz="228600" hangingPunct="0">
              <a:lnSpc>
                <a:spcPts val="1850"/>
              </a:lnSpc>
            </a:pPr>
            <a:r>
              <a:rPr lang="en-US" i="1" kern="0" dirty="0">
                <a:solidFill>
                  <a:schemeClr val="bg1">
                    <a:lumMod val="65000"/>
                  </a:schemeClr>
                </a:solidFill>
                <a:latin typeface="Calibri" panose="020F0502020204030204" pitchFamily="34" charset="0"/>
                <a:cs typeface="Calibri" panose="020F0502020204030204" pitchFamily="34" charset="0"/>
                <a:sym typeface="Myriad Pro"/>
              </a:rPr>
              <a:t>**Excludes taxes and surcharges. Terms and conditions apply. </a:t>
            </a:r>
            <a:endParaRPr lang="en-US" kern="0" dirty="0">
              <a:solidFill>
                <a:schemeClr val="bg1">
                  <a:lumMod val="65000"/>
                </a:schemeClr>
              </a:solidFill>
              <a:latin typeface="Calibri" panose="020F0502020204030204" pitchFamily="34" charset="0"/>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Enroll &amp; authenticate 5+ customers with an </a:t>
              </a:r>
              <a:r>
                <a:rPr lang="en-US" kern="0" dirty="0" err="1">
                  <a:solidFill>
                    <a:srgbClr val="002554"/>
                  </a:solidFill>
                  <a:latin typeface="Calibri" panose="020F0502020204030204" pitchFamily="34" charset="0"/>
                  <a:cs typeface="Calibri" panose="020F0502020204030204" pitchFamily="34" charset="0"/>
                  <a:sym typeface="Myriad Pro"/>
                </a:rPr>
                <a:t>IDSeal</a:t>
              </a:r>
              <a:r>
                <a:rPr lang="en-US" kern="0" dirty="0">
                  <a:solidFill>
                    <a:srgbClr val="002554"/>
                  </a:solidFill>
                  <a:latin typeface="Calibri" panose="020F0502020204030204" pitchFamily="34" charset="0"/>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12+ XOOM Energy Residential</a:t>
              </a:r>
            </a:p>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POWERUP</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spTree>
    <p:extLst>
      <p:ext uri="{BB962C8B-B14F-4D97-AF65-F5344CB8AC3E}">
        <p14:creationId xmlns:p14="http://schemas.microsoft.com/office/powerpoint/2010/main" val="42828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12" name="Picture 2" descr="ACN | LinkedIn">
            <a:extLst>
              <a:ext uri="{FF2B5EF4-FFF2-40B4-BE49-F238E27FC236}">
                <a16:creationId xmlns:a16="http://schemas.microsoft.com/office/drawing/2014/main" id="{2E1F859F-60F5-D84F-7AF8-33FFB3FD74C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700" b="1" kern="0" dirty="0">
                  <a:solidFill>
                    <a:srgbClr val="0D2D51"/>
                  </a:solidFill>
                  <a:latin typeface="Calibri" panose="020F0502020204030204" pitchFamily="34" charset="0"/>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BUSINESS MODEL</a:t>
            </a:r>
            <a:endParaRPr sz="1600" kern="0" dirty="0">
              <a:solidFill>
                <a:srgbClr val="0D2D51"/>
              </a:solidFill>
              <a:latin typeface="Calibri" panose="020F0502020204030204" pitchFamily="34" charset="0"/>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algn="ctr" defTabSz="228600" hangingPunct="0">
                <a:lnSpc>
                  <a:spcPts val="1850"/>
                </a:lnSpc>
              </a:pPr>
              <a:r>
                <a:rPr lang="en-US" sz="5750" b="1" kern="0" dirty="0">
                  <a:solidFill>
                    <a:srgbClr val="FFFFFF"/>
                  </a:solidFill>
                  <a:latin typeface="Calibri" panose="020F0502020204030204" pitchFamily="34" charset="0"/>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86793"/>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
        <p:nvSpPr>
          <p:cNvPr id="14" name="Google Shape;84;p3">
            <a:extLst>
              <a:ext uri="{FF2B5EF4-FFF2-40B4-BE49-F238E27FC236}">
                <a16:creationId xmlns:a16="http://schemas.microsoft.com/office/drawing/2014/main" id="{F5615BAA-D06B-5274-CC6B-0B09CD56729A}"/>
              </a:ext>
            </a:extLst>
          </p:cNvPr>
          <p:cNvSpPr txBox="1"/>
          <p:nvPr/>
        </p:nvSpPr>
        <p:spPr>
          <a:xfrm>
            <a:off x="13239" y="290305"/>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ED7D31"/>
                </a:solidFill>
                <a:latin typeface="Calibri" panose="020F0502020204030204" pitchFamily="34" charset="0"/>
                <a:ea typeface="Helvetica Neue"/>
                <a:cs typeface="Calibri" panose="020F0502020204030204" pitchFamily="34" charset="0"/>
                <a:sym typeface="Helvetica Neue"/>
              </a:rPr>
              <a:t>TRADITIONAL</a:t>
            </a:r>
            <a:endParaRPr sz="1600" kern="0" dirty="0">
              <a:solidFill>
                <a:srgbClr val="ED7D31"/>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708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par>
                          <p:cTn id="31" fill="hold">
                            <p:stCondLst>
                              <p:cond delay="500"/>
                            </p:stCondLst>
                            <p:childTnLst>
                              <p:par>
                                <p:cTn id="32" presetID="9" presetClass="exit" presetSubtype="0" fill="hold" nodeType="after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9" presetClass="exit" presetSubtype="0" fill="hold" nodeType="afterEffect">
                                  <p:stCondLst>
                                    <p:cond delay="0"/>
                                  </p:stCondLst>
                                  <p:childTnLst>
                                    <p:animEffect transition="out" filter="dissolv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25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AD32718B-28F6-93C9-6577-5B08CAD078A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27395" y="0"/>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ACN Loyalty Reward Program</a:t>
              </a: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25717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1" name="Picture 2" descr="ACN | LinkedIn">
            <a:extLst>
              <a:ext uri="{FF2B5EF4-FFF2-40B4-BE49-F238E27FC236}">
                <a16:creationId xmlns:a16="http://schemas.microsoft.com/office/drawing/2014/main" id="{1DB9C5F7-E2E8-9B2F-EC72-878672E5DBCF}"/>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0" y="309"/>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Personally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algn="ctr">
              <a:lnSpc>
                <a:spcPts val="1505"/>
              </a:lnSpc>
            </a:pP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p:txBody>
      </p:sp>
      <p:grpSp>
        <p:nvGrpSpPr>
          <p:cNvPr id="2" name="Group 1">
            <a:extLst>
              <a:ext uri="{FF2B5EF4-FFF2-40B4-BE49-F238E27FC236}">
                <a16:creationId xmlns:a16="http://schemas.microsoft.com/office/drawing/2014/main" id="{2D56E988-2001-D093-6D2A-CC9B26124340}"/>
              </a:ext>
            </a:extLst>
          </p:cNvPr>
          <p:cNvGrpSpPr/>
          <p:nvPr/>
        </p:nvGrpSpPr>
        <p:grpSpPr>
          <a:xfrm>
            <a:off x="706195"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431164"/>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Acquire Customers Totaling:</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Customer Bonuses</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908415"/>
              <a:ext cx="9592056" cy="1938952"/>
            </a:xfrm>
            <a:prstGeom prst="rect">
              <a:avLst/>
            </a:prstGeom>
            <a:noFill/>
            <a:ln w="57150" cap="flat" cmpd="sng">
              <a:solidFill>
                <a:srgbClr val="0D2D51"/>
              </a:solidFill>
              <a:prstDash val="solid"/>
              <a:round/>
              <a:headEnd type="none" w="sm" len="sm"/>
              <a:tailEnd type="none" w="sm" len="sm"/>
            </a:ln>
          </p:spPr>
          <p:txBody>
            <a:bodyPr spcFirstLastPara="1" wrap="square" lIns="45713" tIns="22850" rIns="45713" bIns="22850" anchor="t" anchorCtr="0">
              <a:spAutoFit/>
            </a:bodyPr>
            <a:lstStyle/>
            <a:p>
              <a:pPr algn="ctr" defTabSz="457200">
                <a:buClr>
                  <a:srgbClr val="3782CD"/>
                </a:buClr>
                <a:buSzPts val="6600"/>
                <a:defRPr/>
              </a:pPr>
              <a:r>
                <a:rPr lang="en-US" sz="3300" b="1" kern="0" dirty="0">
                  <a:solidFill>
                    <a:srgbClr val="0D2D53"/>
                  </a:solidFill>
                  <a:latin typeface="Calibri" panose="020F0502020204030204" pitchFamily="34" charset="0"/>
                  <a:ea typeface="Helvetica Neue"/>
                  <a:cs typeface="Calibri" panose="020F0502020204030204" pitchFamily="34" charset="0"/>
                  <a:sym typeface="Helvetica Neue"/>
                </a:rPr>
                <a:t>Plus </a:t>
              </a:r>
              <a:r>
                <a:rPr lang="en-US" sz="36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$200 </a:t>
              </a:r>
              <a:endParaRPr sz="7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3782CD"/>
                </a:buClr>
                <a:buSzPts val="4800"/>
                <a:defRPr/>
              </a:pPr>
              <a:r>
                <a:rPr lang="en-US" sz="2400" kern="0" dirty="0">
                  <a:solidFill>
                    <a:srgbClr val="0D2D53"/>
                  </a:solidFill>
                  <a:latin typeface="Calibri" panose="020F0502020204030204" pitchFamily="34" charset="0"/>
                  <a:ea typeface="Helvetica Neue"/>
                  <a:cs typeface="Calibri" panose="020F0502020204030204" pitchFamily="34" charset="0"/>
                  <a:sym typeface="Helvetica Neue"/>
                </a:rPr>
                <a:t>for Every Additional 3 Services*</a:t>
              </a:r>
              <a:endParaRPr sz="3300" kern="0" dirty="0">
                <a:solidFill>
                  <a:srgbClr val="0D2D53"/>
                </a:solidFill>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5443050"/>
              <a:ext cx="9592056" cy="4247316"/>
            </a:xfrm>
            <a:prstGeom prst="rect">
              <a:avLst/>
            </a:prstGeom>
            <a:solidFill>
              <a:srgbClr val="75BF43"/>
            </a:solidFill>
            <a:ln w="38100">
              <a:solidFill>
                <a:srgbClr val="0D2D53"/>
              </a:solidFill>
            </a:ln>
          </p:spPr>
          <p:txBody>
            <a:bodyPr wrap="square">
              <a:spAutoFit/>
            </a:bodyPr>
            <a:lstStyle/>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3 	Services 	= 	</a:t>
              </a:r>
              <a:r>
                <a:rPr lang="en-US" sz="3300" b="1" kern="0" dirty="0">
                  <a:solidFill>
                    <a:srgbClr val="0D2D53"/>
                  </a:solidFill>
                  <a:latin typeface="Calibri" panose="020F0502020204030204" pitchFamily="34" charset="0"/>
                  <a:cs typeface="Calibri" panose="020F0502020204030204" pitchFamily="34" charset="0"/>
                  <a:sym typeface="Myriad Pro"/>
                </a:rPr>
                <a:t>$100</a:t>
              </a:r>
            </a:p>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5 	Services 	= 	</a:t>
              </a:r>
              <a:r>
                <a:rPr lang="en-US" sz="3300" b="1" kern="0" dirty="0">
                  <a:solidFill>
                    <a:srgbClr val="0D2D53"/>
                  </a:solidFill>
                  <a:latin typeface="Calibri" panose="020F0502020204030204" pitchFamily="34" charset="0"/>
                  <a:cs typeface="Calibri" panose="020F0502020204030204" pitchFamily="34" charset="0"/>
                  <a:sym typeface="Myriad Pro"/>
                </a:rPr>
                <a:t>$200</a:t>
              </a:r>
            </a:p>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8 	Services 	= 	</a:t>
              </a:r>
              <a:r>
                <a:rPr lang="en-US" sz="3300" b="1" kern="0" dirty="0">
                  <a:solidFill>
                    <a:srgbClr val="0D2D53"/>
                  </a:solidFill>
                  <a:latin typeface="Calibri" panose="020F0502020204030204" pitchFamily="34" charset="0"/>
                  <a:cs typeface="Calibri" panose="020F0502020204030204" pitchFamily="34" charset="0"/>
                  <a:sym typeface="Myriad Pro"/>
                </a:rPr>
                <a:t>$400</a:t>
              </a:r>
            </a:p>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11 	Services 	=</a:t>
              </a:r>
              <a:r>
                <a:rPr lang="en-US" sz="3300" b="1" kern="0" dirty="0">
                  <a:solidFill>
                    <a:srgbClr val="0D2D53"/>
                  </a:solidFill>
                  <a:latin typeface="Calibri" panose="020F0502020204030204" pitchFamily="34" charset="0"/>
                  <a:cs typeface="Calibri" panose="020F0502020204030204" pitchFamily="34" charset="0"/>
                  <a:sym typeface="Myriad Pro"/>
                </a:rPr>
                <a:t> 	$600</a:t>
              </a:r>
            </a:p>
          </p:txBody>
        </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431165"/>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Earn Monthly On Your Customers</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Residual Income</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5444009"/>
              <a:ext cx="9595728" cy="4246354"/>
            </a:xfrm>
            <a:prstGeom prst="rect">
              <a:avLst/>
            </a:prstGeom>
            <a:solidFill>
              <a:srgbClr val="75BF43"/>
            </a:solidFill>
            <a:ln w="38100">
              <a:solidFill>
                <a:srgbClr val="0D2D53"/>
              </a:solidFill>
            </a:ln>
          </p:spPr>
          <p:txBody>
            <a:bodyPr spcFirstLastPara="1" wrap="square" lIns="45713" tIns="22850" rIns="45713" bIns="22850" anchor="ctr" anchorCtr="0">
              <a:noAutofit/>
            </a:bodyPr>
            <a:lstStyle/>
            <a:p>
              <a:pPr algn="ctr" defTabSz="457200">
                <a:buClr>
                  <a:srgbClr val="FFFFFF"/>
                </a:buClr>
                <a:buSzPts val="8800"/>
                <a:defRPr/>
              </a:pPr>
              <a:r>
                <a:rPr lang="en-US" sz="48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3% to 20%</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FFFFFF"/>
                </a:buClr>
                <a:buSzPts val="6200"/>
                <a:defRPr/>
              </a:pPr>
              <a:r>
                <a:rPr lang="en-US" sz="3300"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Commissionable Revenue*</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10239156"/>
              <a:ext cx="7069872" cy="1292662"/>
            </a:xfrm>
            <a:prstGeom prst="rect">
              <a:avLst/>
            </a:prstGeom>
            <a:noFill/>
          </p:spPr>
          <p:txBody>
            <a:bodyPr wrap="square">
              <a:spAutoFit/>
            </a:bodyPr>
            <a:lstStyle/>
            <a:p>
              <a:pPr algn="ctr" defTabSz="457200">
                <a:buClr>
                  <a:srgbClr val="4B8DCD"/>
                </a:buClr>
                <a:buSzPts val="5400"/>
                <a:defRPr/>
              </a:pP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Paid monthly on </a:t>
              </a:r>
              <a:r>
                <a:rPr lang="en-US" b="1" i="1" kern="0" dirty="0">
                  <a:solidFill>
                    <a:srgbClr val="0D2D53"/>
                  </a:solidFill>
                  <a:latin typeface="Calibri" panose="020F0502020204030204" pitchFamily="34" charset="0"/>
                  <a:ea typeface="Helvetica Neue"/>
                  <a:cs typeface="Calibri" panose="020F0502020204030204" pitchFamily="34" charset="0"/>
                  <a:sym typeface="Helvetica Neue"/>
                </a:rPr>
                <a:t>your </a:t>
              </a: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customers Monthly Commissionable Revenue</a:t>
              </a:r>
              <a:r>
                <a:rPr lang="en-US" i="1" kern="0" dirty="0">
                  <a:solidFill>
                    <a:srgbClr val="FFFFFF"/>
                  </a:solidFill>
                  <a:latin typeface="Calibri" panose="020F0502020204030204" pitchFamily="34" charset="0"/>
                  <a:ea typeface="Helvetica Neue"/>
                  <a:cs typeface="Calibri" panose="020F0502020204030204" pitchFamily="34" charset="0"/>
                  <a:sym typeface="Helvetica Neue"/>
                </a:rPr>
                <a:t>*</a:t>
              </a:r>
              <a:endParaRPr lang="en-US" sz="8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570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2" descr="ACN | LinkedIn">
            <a:extLst>
              <a:ext uri="{FF2B5EF4-FFF2-40B4-BE49-F238E27FC236}">
                <a16:creationId xmlns:a16="http://schemas.microsoft.com/office/drawing/2014/main" id="{5D93D775-FE0B-2B9A-75B3-9F6212DA85AA}"/>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Team’s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algn="ctr" defTabSz="457200">
              <a:buClr>
                <a:srgbClr val="A19E9E"/>
              </a:buClr>
              <a:buSzPts val="3600"/>
              <a:defRPr/>
            </a:pPr>
            <a:r>
              <a:rPr lang="en-US" i="1" kern="0" dirty="0">
                <a:solidFill>
                  <a:srgbClr val="A19E9E"/>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sz="800" kern="0" dirty="0">
              <a:solidFill>
                <a:srgbClr val="000000"/>
              </a:solidFill>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buClr>
                  <a:srgbClr val="000000"/>
                </a:buClr>
                <a:defRPr/>
              </a:pPr>
              <a:r>
                <a:rPr lang="en-US" sz="2400" b="1" kern="0" dirty="0">
                  <a:solidFill>
                    <a:srgbClr val="FFFFFF"/>
                  </a:solidFill>
                  <a:effectLst>
                    <a:outerShdw blurRad="50800" dist="38100" dir="2700000" algn="tl" rotWithShape="0">
                      <a:prstClr val="black">
                        <a:alpha val="40000"/>
                      </a:prstClr>
                    </a:outerShdw>
                  </a:effectLst>
                  <a:latin typeface="Myriad Pro"/>
                  <a:sym typeface="Myriad Pro"/>
                </a:rPr>
                <a:t>Up to</a:t>
              </a:r>
            </a:p>
            <a:p>
              <a:pPr algn="ctr" defTabSz="228600" hangingPunct="0">
                <a:buClr>
                  <a:srgbClr val="000000"/>
                </a:buClr>
                <a:defRPr/>
              </a:pPr>
              <a:r>
                <a:rPr lang="en-US" sz="4800" b="1" kern="0" dirty="0">
                  <a:solidFill>
                    <a:srgbClr val="FFFFFF"/>
                  </a:solidFill>
                  <a:effectLst>
                    <a:outerShdw blurRad="50800" dist="38100" dir="2700000" algn="tl" rotWithShape="0">
                      <a:prstClr val="black">
                        <a:alpha val="40000"/>
                      </a:prstClr>
                    </a:outerShdw>
                  </a:effectLst>
                  <a:latin typeface="Myriad Pro"/>
                  <a:sym typeface="Myriad Pro"/>
                </a:rPr>
                <a:t>4%</a:t>
              </a:r>
            </a:p>
            <a:p>
              <a:pPr algn="ctr" defTabSz="228600" hangingPunct="0">
                <a:buClr>
                  <a:srgbClr val="000000"/>
                </a:buClr>
                <a:defRPr/>
              </a:pPr>
              <a:r>
                <a:rPr lang="en-US" sz="3000" i="1" kern="0" dirty="0">
                  <a:solidFill>
                    <a:srgbClr val="FFFFFF"/>
                  </a:solidFill>
                  <a:effectLst>
                    <a:outerShdw blurRad="50800" dist="38100" dir="2700000" algn="tl" rotWithShape="0">
                      <a:prstClr val="black">
                        <a:alpha val="40000"/>
                      </a:prstClr>
                    </a:outerShdw>
                  </a:effectLst>
                  <a:latin typeface="Myriad Pro"/>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Residual Income</a:t>
              </a:r>
            </a:p>
            <a:p>
              <a:pPr algn="ctr" defTabSz="457200">
                <a:buClr>
                  <a:srgbClr val="000000"/>
                </a:buClr>
                <a:defRPr/>
              </a:pPr>
              <a:r>
                <a:rPr lang="en-US" sz="1600" i="1" kern="0" dirty="0">
                  <a:solidFill>
                    <a:srgbClr val="0D2D53"/>
                  </a:solidFill>
                  <a:latin typeface="Arial"/>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RC</a:t>
              </a:r>
              <a:endParaRPr lang="en-US" sz="2700" b="1" dirty="0">
                <a:solidFill>
                  <a:srgbClr val="FFFFFF"/>
                </a:solidFill>
                <a:highlight>
                  <a:srgbClr val="929292"/>
                </a:highlight>
                <a:latin typeface="Arial"/>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kern="0" dirty="0">
                  <a:solidFill>
                    <a:srgbClr val="FFFFFF"/>
                  </a:solidFill>
                  <a:latin typeface="Arial"/>
                  <a:ea typeface="Roboto Black" panose="02000000000000000000" pitchFamily="2" charset="0"/>
                  <a:sym typeface="Arial"/>
                </a:rPr>
                <a:t>RVP</a:t>
              </a:r>
              <a:endParaRPr lang="en-US" sz="2700" b="1" dirty="0">
                <a:solidFill>
                  <a:srgbClr val="FFFFFF"/>
                </a:solidFill>
                <a:latin typeface="Arial"/>
                <a:ea typeface="Roboto Black" panose="02000000000000000000" pitchFamily="2" charset="0"/>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a:p>
              <a:pPr algn="ctr" defTabSz="457200">
                <a:defRPr/>
              </a:pPr>
              <a:r>
                <a:rPr lang="en-US" sz="1200" b="1" i="1" kern="0" dirty="0">
                  <a:solidFill>
                    <a:srgbClr val="FFFFFF"/>
                  </a:solidFill>
                  <a:latin typeface="Arial"/>
                  <a:ea typeface="Roboto" panose="02000000000000000000" pitchFamily="2" charset="0"/>
                  <a:sym typeface="Arial"/>
                </a:rPr>
                <a:t>Platinum</a:t>
              </a:r>
              <a:endParaRPr lang="en-US" sz="800" b="1" i="1" dirty="0">
                <a:solidFill>
                  <a:srgbClr val="FFFFFF"/>
                </a:solidFill>
                <a:latin typeface="Arial"/>
                <a:ea typeface="Roboto" panose="02000000000000000000" pitchFamily="2" charset="0"/>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Customer Acquisition Bonuses</a:t>
            </a:r>
          </a:p>
          <a:p>
            <a:pPr algn="ctr" defTabSz="457200">
              <a:buClr>
                <a:srgbClr val="000000"/>
              </a:buClr>
              <a:defRPr/>
            </a:pPr>
            <a:r>
              <a:rPr lang="en-US" sz="1600" i="1" kern="0" dirty="0">
                <a:solidFill>
                  <a:srgbClr val="0D2D53"/>
                </a:solidFill>
                <a:latin typeface="Arial"/>
                <a:cs typeface="Arial"/>
                <a:sym typeface="Arial"/>
              </a:rPr>
              <a:t>Earned once, when your team becomes customer qualified</a:t>
            </a:r>
          </a:p>
        </p:txBody>
      </p:sp>
    </p:spTree>
    <p:extLst>
      <p:ext uri="{BB962C8B-B14F-4D97-AF65-F5344CB8AC3E}">
        <p14:creationId xmlns:p14="http://schemas.microsoft.com/office/powerpoint/2010/main" val="27565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up)">
                                      <p:cBhvr>
                                        <p:cTn id="1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0" name="Picture 2" descr="ACN | LinkedIn">
            <a:extLst>
              <a:ext uri="{FF2B5EF4-FFF2-40B4-BE49-F238E27FC236}">
                <a16:creationId xmlns:a16="http://schemas.microsoft.com/office/drawing/2014/main" id="{B693AA09-E19B-0C2E-9956-5BFBBC749E2D}"/>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algn="ctr" defTabSz="457200">
              <a:buClr>
                <a:srgbClr val="000000"/>
              </a:buClr>
              <a:defRPr/>
            </a:pPr>
            <a:r>
              <a:rPr lang="en-US" sz="5750" b="1" kern="0" dirty="0">
                <a:solidFill>
                  <a:srgbClr val="0D2D51"/>
                </a:solidFill>
                <a:latin typeface="Calibri" panose="020F0502020204030204" pitchFamily="34" charset="0"/>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defTabSz="228600" hangingPunct="0">
              <a:lnSpc>
                <a:spcPct val="80000"/>
              </a:lnSpc>
              <a:defRPr sz="9000" b="1">
                <a:solidFill>
                  <a:srgbClr val="4F92D3"/>
                </a:solidFill>
              </a:defRPr>
            </a:pPr>
            <a:r>
              <a:rPr lang="en-US" sz="4000" i="1" kern="0" dirty="0">
                <a:solidFill>
                  <a:srgbClr val="5092D4">
                    <a:alpha val="84705"/>
                  </a:srgbClr>
                </a:solidFill>
                <a:latin typeface="Calibri Light" panose="020F0302020204030204" pitchFamily="34" charset="0"/>
                <a:cs typeface="Calibri Light" panose="020F0302020204030204" pitchFamily="34" charset="0"/>
                <a:sym typeface="Myriad Pro"/>
              </a:rPr>
              <a:t>Training &amp; Support</a:t>
            </a:r>
            <a:endParaRPr sz="4000" i="1" kern="0" dirty="0">
              <a:solidFill>
                <a:srgbClr val="5092D4">
                  <a:alpha val="84705"/>
                </a:srgbClr>
              </a:solidFill>
              <a:latin typeface="Calibri Light" panose="020F0302020204030204" pitchFamily="34" charset="0"/>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PARTICIPATE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TRAINING</a:t>
              </a:r>
              <a:endParaRPr sz="24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UTILIZE </a:t>
              </a:r>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SUPPORT SYSTEM</a:t>
              </a:r>
            </a:p>
            <a:p>
              <a:pPr algn="ctr" defTabSz="410766" hangingPunct="0"/>
              <a:endParaRPr lang="en-US" sz="2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ACN Online Presentations</a:t>
              </a:r>
              <a:b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 Trainings</a:t>
              </a:r>
            </a:p>
            <a:p>
              <a:pPr marL="596900" indent="-342900" defTabSz="410766" hangingPunct="0">
                <a:buFont typeface="Arial" panose="020B0604020202020204" pitchFamily="34" charset="0"/>
                <a:buChar char="•"/>
              </a:pPr>
              <a:endParaRPr lang="en-US" sz="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ACQUIRE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CUSTOMERS</a:t>
              </a:r>
            </a:p>
            <a:p>
              <a:pPr algn="ctr" defTabSz="410766" hangingPunct="0"/>
              <a:r>
                <a:rPr lang="en-US" sz="1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a:t>
              </a:r>
            </a:p>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ENROLL</a:t>
              </a:r>
            </a:p>
            <a:p>
              <a:pPr algn="ctr" defTabSz="410766" hangingPunct="0"/>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AS AN IBO</a:t>
              </a:r>
              <a:b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(Independent Business Owner)</a:t>
              </a:r>
            </a:p>
            <a:p>
              <a:pPr algn="ctr" defTabSz="410766" hangingPunct="0"/>
              <a:endParaRPr lang="en-US" sz="9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defTabSz="410766" hangingPunct="0"/>
              <a:r>
                <a:rPr lang="en-US" sz="1600" b="1" kern="0" dirty="0">
                  <a:latin typeface="Calibri" panose="020F0502020204030204" pitchFamily="34" charset="0"/>
                  <a:cs typeface="Calibri" panose="020F0502020204030204" pitchFamily="34" charset="0"/>
                </a:rPr>
                <a:t>Get with the person who invited you</a:t>
              </a:r>
            </a:p>
            <a:p>
              <a:pPr algn="ctr" defTabSz="410766" hangingPunct="0"/>
              <a:r>
                <a:rPr lang="en-US" sz="1600" b="1" kern="0" dirty="0">
                  <a:latin typeface="Calibri" panose="020F0502020204030204" pitchFamily="34" charset="0"/>
                  <a:cs typeface="Calibri" panose="020F0502020204030204" pitchFamily="34" charset="0"/>
                </a:rPr>
                <a:t>and they’ll send you a link to their website!</a:t>
              </a:r>
            </a:p>
            <a:p>
              <a:pPr algn="ctr" defTabSz="410766" hangingPunct="0"/>
              <a:endParaRPr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algn="ctr" defTabSz="228600" hangingPunct="0">
              <a:lnSpc>
                <a:spcPts val="1850"/>
              </a:lnSpc>
            </a:pPr>
            <a:r>
              <a:rPr lang="en-US" sz="2700" b="1" kern="0" dirty="0">
                <a:solidFill>
                  <a:srgbClr val="0D2D51"/>
                </a:solidFill>
                <a:latin typeface="Calibri" panose="020F0502020204030204" pitchFamily="34" charset="0"/>
                <a:cs typeface="Calibri" panose="020F0502020204030204" pitchFamily="34" charset="0"/>
                <a:sym typeface="Myriad Pro"/>
              </a:rPr>
              <a:t>IN BUSINESS FOR YOURSELF, </a:t>
            </a:r>
            <a:r>
              <a:rPr lang="en-US" sz="3000" b="1" u="sng" kern="0" dirty="0">
                <a:solidFill>
                  <a:srgbClr val="4B8DCD"/>
                </a:solidFill>
                <a:latin typeface="Calibri" panose="020F0502020204030204" pitchFamily="34" charset="0"/>
                <a:cs typeface="Calibri" panose="020F0502020204030204" pitchFamily="34" charset="0"/>
                <a:sym typeface="Myriad Pro"/>
              </a:rPr>
              <a:t>NEVER</a:t>
            </a:r>
            <a:r>
              <a:rPr lang="en-US" sz="2400" b="1" kern="0" dirty="0">
                <a:solidFill>
                  <a:srgbClr val="4B8DCD"/>
                </a:solidFill>
                <a:latin typeface="Calibri" panose="020F0502020204030204" pitchFamily="34" charset="0"/>
                <a:cs typeface="Calibri" panose="020F0502020204030204" pitchFamily="34" charset="0"/>
                <a:sym typeface="Myriad Pro"/>
              </a:rPr>
              <a:t>  </a:t>
            </a:r>
            <a:r>
              <a:rPr lang="en-US" sz="2700" b="1" kern="0" dirty="0">
                <a:solidFill>
                  <a:srgbClr val="0D2D51"/>
                </a:solidFill>
                <a:latin typeface="Calibri" panose="020F0502020204030204" pitchFamily="34" charset="0"/>
                <a:cs typeface="Calibri" panose="020F0502020204030204" pitchFamily="34" charset="0"/>
                <a:sym typeface="Myriad Pro"/>
              </a:rPr>
              <a:t>BY YOURSELF!</a:t>
            </a:r>
          </a:p>
        </p:txBody>
      </p:sp>
    </p:spTree>
    <p:extLst>
      <p:ext uri="{BB962C8B-B14F-4D97-AF65-F5344CB8AC3E}">
        <p14:creationId xmlns:p14="http://schemas.microsoft.com/office/powerpoint/2010/main" val="23585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5000">
              <a:schemeClr val="accent1"/>
            </a:gs>
            <a:gs pos="87000">
              <a:schemeClr val="accent3"/>
            </a:gs>
          </a:gsLst>
          <a:lin ang="5400000" scaled="1"/>
          <a:tileRect/>
        </a:gradFill>
        <a:effectLst/>
      </p:bgPr>
    </p:bg>
    <p:spTree>
      <p:nvGrpSpPr>
        <p:cNvPr id="1" name="Shape 167"/>
        <p:cNvGrpSpPr/>
        <p:nvPr/>
      </p:nvGrpSpPr>
      <p:grpSpPr>
        <a:xfrm>
          <a:off x="0" y="0"/>
          <a:ext cx="0" cy="0"/>
          <a:chOff x="0" y="0"/>
          <a:chExt cx="0" cy="0"/>
        </a:xfrm>
      </p:grpSpPr>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23" name="Group 22">
            <a:extLst>
              <a:ext uri="{FF2B5EF4-FFF2-40B4-BE49-F238E27FC236}">
                <a16:creationId xmlns:a16="http://schemas.microsoft.com/office/drawing/2014/main" id="{2ADA5199-94CC-CC8D-76EC-25CA6310D2D7}"/>
              </a:ext>
            </a:extLst>
          </p:cNvPr>
          <p:cNvGrpSpPr/>
          <p:nvPr/>
        </p:nvGrpSpPr>
        <p:grpSpPr>
          <a:xfrm>
            <a:off x="5097346" y="1885118"/>
            <a:ext cx="2012725" cy="4030133"/>
            <a:chOff x="5097346" y="1885118"/>
            <a:chExt cx="2012725" cy="4030133"/>
          </a:xfrm>
        </p:grpSpPr>
        <p:sp>
          <p:nvSpPr>
            <p:cNvPr id="18" name="Rectangle 17">
              <a:extLst>
                <a:ext uri="{FF2B5EF4-FFF2-40B4-BE49-F238E27FC236}">
                  <a16:creationId xmlns:a16="http://schemas.microsoft.com/office/drawing/2014/main" id="{E739B4BC-DE2F-09BA-3E28-62073AF33984}"/>
                </a:ext>
              </a:extLst>
            </p:cNvPr>
            <p:cNvSpPr/>
            <p:nvPr/>
          </p:nvSpPr>
          <p:spPr>
            <a:xfrm>
              <a:off x="5097346"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3927978"/>
              <a:chOff x="5100196" y="1789984"/>
              <a:chExt cx="2009875" cy="3927978"/>
            </a:xfrm>
          </p:grpSpPr>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0274C"/>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5" name="Group 24">
            <a:extLst>
              <a:ext uri="{FF2B5EF4-FFF2-40B4-BE49-F238E27FC236}">
                <a16:creationId xmlns:a16="http://schemas.microsoft.com/office/drawing/2014/main" id="{9C223EDE-71FF-F8F4-4A83-66988391C49B}"/>
              </a:ext>
            </a:extLst>
          </p:cNvPr>
          <p:cNvGrpSpPr/>
          <p:nvPr/>
        </p:nvGrpSpPr>
        <p:grpSpPr>
          <a:xfrm>
            <a:off x="9573165" y="1885118"/>
            <a:ext cx="2000742" cy="4030133"/>
            <a:chOff x="9573165" y="1885118"/>
            <a:chExt cx="2000742" cy="4030133"/>
          </a:xfrm>
        </p:grpSpPr>
        <p:sp>
          <p:nvSpPr>
            <p:cNvPr id="20" name="Rectangle 19">
              <a:extLst>
                <a:ext uri="{FF2B5EF4-FFF2-40B4-BE49-F238E27FC236}">
                  <a16:creationId xmlns:a16="http://schemas.microsoft.com/office/drawing/2014/main" id="{2862334A-0366-50EA-5D29-A60AB14EF7A7}"/>
                </a:ext>
              </a:extLst>
            </p:cNvPr>
            <p:cNvSpPr/>
            <p:nvPr/>
          </p:nvSpPr>
          <p:spPr>
            <a:xfrm>
              <a:off x="9582301"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7" cy="3927978"/>
              <a:chOff x="9573165" y="1789984"/>
              <a:chExt cx="1991607" cy="3927978"/>
            </a:xfrm>
          </p:grpSpPr>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0274C"/>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2" name="Group 21">
            <a:extLst>
              <a:ext uri="{FF2B5EF4-FFF2-40B4-BE49-F238E27FC236}">
                <a16:creationId xmlns:a16="http://schemas.microsoft.com/office/drawing/2014/main" id="{FAFF113E-9D37-C32C-9583-250B29BD1D70}"/>
              </a:ext>
            </a:extLst>
          </p:cNvPr>
          <p:cNvGrpSpPr/>
          <p:nvPr/>
        </p:nvGrpSpPr>
        <p:grpSpPr>
          <a:xfrm>
            <a:off x="2851609" y="1885118"/>
            <a:ext cx="2003708" cy="4030133"/>
            <a:chOff x="2851609" y="1885118"/>
            <a:chExt cx="2003708" cy="4030133"/>
          </a:xfrm>
        </p:grpSpPr>
        <p:sp>
          <p:nvSpPr>
            <p:cNvPr id="17" name="Rectangle 16">
              <a:extLst>
                <a:ext uri="{FF2B5EF4-FFF2-40B4-BE49-F238E27FC236}">
                  <a16:creationId xmlns:a16="http://schemas.microsoft.com/office/drawing/2014/main" id="{B114B2C9-2C42-100B-0DE5-5150A3EB12A1}"/>
                </a:ext>
              </a:extLst>
            </p:cNvPr>
            <p:cNvSpPr/>
            <p:nvPr/>
          </p:nvSpPr>
          <p:spPr>
            <a:xfrm>
              <a:off x="2854868"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3927978"/>
              <a:chOff x="2851609" y="1789984"/>
              <a:chExt cx="2003708" cy="3927978"/>
            </a:xfrm>
          </p:grpSpPr>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F65A7"/>
                    </a:solidFill>
                    <a:effectLst/>
                    <a:uLnTx/>
                    <a:uFillTx/>
                    <a:latin typeface="Calibri" panose="020F0502020204030204"/>
                    <a:ea typeface="+mn-ea"/>
                    <a:cs typeface="+mn-cs"/>
                  </a:rPr>
                  <a:t>Invite Your Guests</a:t>
                </a:r>
              </a:p>
            </p:txBody>
          </p:sp>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grpSp>
      </p:grpSp>
      <p:grpSp>
        <p:nvGrpSpPr>
          <p:cNvPr id="21" name="Group 20">
            <a:extLst>
              <a:ext uri="{FF2B5EF4-FFF2-40B4-BE49-F238E27FC236}">
                <a16:creationId xmlns:a16="http://schemas.microsoft.com/office/drawing/2014/main" id="{3AEE04C6-78B1-BCC6-2C44-3BA2A7FADA1E}"/>
              </a:ext>
            </a:extLst>
          </p:cNvPr>
          <p:cNvGrpSpPr/>
          <p:nvPr/>
        </p:nvGrpSpPr>
        <p:grpSpPr>
          <a:xfrm>
            <a:off x="615126" y="1886590"/>
            <a:ext cx="2022569" cy="4030133"/>
            <a:chOff x="615126" y="1886590"/>
            <a:chExt cx="2022569" cy="4030133"/>
          </a:xfrm>
        </p:grpSpPr>
        <p:sp>
          <p:nvSpPr>
            <p:cNvPr id="16" name="Rectangle 15">
              <a:extLst>
                <a:ext uri="{FF2B5EF4-FFF2-40B4-BE49-F238E27FC236}">
                  <a16:creationId xmlns:a16="http://schemas.microsoft.com/office/drawing/2014/main" id="{C6520418-803B-9E3E-542E-2410C8AB60E6}"/>
                </a:ext>
              </a:extLst>
            </p:cNvPr>
            <p:cNvSpPr/>
            <p:nvPr/>
          </p:nvSpPr>
          <p:spPr>
            <a:xfrm>
              <a:off x="624260" y="1886590"/>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3927978"/>
              <a:chOff x="615126" y="1789984"/>
              <a:chExt cx="2022569" cy="3927978"/>
            </a:xfrm>
          </p:grpSpPr>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4"/>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grpSp>
      </p:grpSp>
      <p:sp>
        <p:nvSpPr>
          <p:cNvPr id="94" name="TextBox 93">
            <a:extLst>
              <a:ext uri="{FF2B5EF4-FFF2-40B4-BE49-F238E27FC236}">
                <a16:creationId xmlns:a16="http://schemas.microsoft.com/office/drawing/2014/main" id="{8A72D37E-6B86-14B9-F5B1-EADCE33BD67C}"/>
              </a:ext>
            </a:extLst>
          </p:cNvPr>
          <p:cNvSpPr txBox="1"/>
          <p:nvPr/>
        </p:nvSpPr>
        <p:spPr>
          <a:xfrm>
            <a:off x="1" y="969524"/>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The Healthcare Coverage informational Zoom will be followed by a short business overview</a:t>
            </a:r>
          </a:p>
        </p:txBody>
      </p:sp>
      <p:grpSp>
        <p:nvGrpSpPr>
          <p:cNvPr id="24" name="Group 23">
            <a:extLst>
              <a:ext uri="{FF2B5EF4-FFF2-40B4-BE49-F238E27FC236}">
                <a16:creationId xmlns:a16="http://schemas.microsoft.com/office/drawing/2014/main" id="{8A0AD85E-B09A-3F3D-915B-16E742C1F668}"/>
              </a:ext>
            </a:extLst>
          </p:cNvPr>
          <p:cNvGrpSpPr/>
          <p:nvPr/>
        </p:nvGrpSpPr>
        <p:grpSpPr>
          <a:xfrm>
            <a:off x="7333653" y="1885118"/>
            <a:ext cx="1997777" cy="4030133"/>
            <a:chOff x="7333653" y="1885118"/>
            <a:chExt cx="1997777" cy="4030133"/>
          </a:xfrm>
        </p:grpSpPr>
        <p:sp>
          <p:nvSpPr>
            <p:cNvPr id="19" name="Rectangle 18">
              <a:extLst>
                <a:ext uri="{FF2B5EF4-FFF2-40B4-BE49-F238E27FC236}">
                  <a16:creationId xmlns:a16="http://schemas.microsoft.com/office/drawing/2014/main" id="{7328B8E9-B5E5-65DD-12A3-82E65F9A7CD7}"/>
                </a:ext>
              </a:extLst>
            </p:cNvPr>
            <p:cNvSpPr/>
            <p:nvPr/>
          </p:nvSpPr>
          <p:spPr>
            <a:xfrm>
              <a:off x="7339824"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3927978"/>
              <a:chOff x="7333653" y="1886591"/>
              <a:chExt cx="1994634" cy="3927978"/>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3927978"/>
                <a:chOff x="7333653" y="1789984"/>
                <a:chExt cx="1994634" cy="3927978"/>
              </a:xfrm>
            </p:grpSpPr>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09691BFE-15B6-1742-735D-6BE20EA5B816}"/>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FFFFFF"/>
                </a:solidFill>
                <a:effectLst/>
                <a:uLnTx/>
                <a:uFillTx/>
                <a:latin typeface="Calibri Light" panose="020F0302020204030204" pitchFamily="34" charset="0"/>
                <a:ea typeface="+mn-ea"/>
                <a:cs typeface="Calibri Light" panose="020F0302020204030204" pitchFamily="34" charset="0"/>
              </a:rPr>
              <a:t>LegacyPartners.biz</a:t>
            </a:r>
            <a:endParaRPr kumimoji="0" lang="en-US" sz="1800" b="0" i="1"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FFFFFF"/>
                </a:solidFill>
                <a:effectLst/>
                <a:uLnTx/>
                <a:uFillTx/>
                <a:latin typeface="Calibri Light" panose="020F0302020204030204" pitchFamily="34" charset="0"/>
                <a:ea typeface="+mn-ea"/>
                <a:cs typeface="Calibri Light" panose="020F0302020204030204" pitchFamily="34" charset="0"/>
              </a:rPr>
              <a:t>TheSVPSystem.com</a:t>
            </a:r>
            <a:endParaRPr kumimoji="0" lang="en-US" sz="1800" b="0" i="1"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15" name="Picture 14" descr="A blue and yellow sign with a white circle in the middle&#10;&#10;Description automatically generated">
            <a:extLst>
              <a:ext uri="{FF2B5EF4-FFF2-40B4-BE49-F238E27FC236}">
                <a16:creationId xmlns:a16="http://schemas.microsoft.com/office/drawing/2014/main" id="{E0876A0F-6FD4-D11E-4D71-4C0076A3F4B2}"/>
              </a:ext>
            </a:extLst>
          </p:cNvPr>
          <p:cNvPicPr>
            <a:picLocks noChangeAspect="1"/>
          </p:cNvPicPr>
          <p:nvPr/>
        </p:nvPicPr>
        <p:blipFill>
          <a:blip r:embed="rId8"/>
          <a:stretch>
            <a:fillRect/>
          </a:stretch>
        </p:blipFill>
        <p:spPr>
          <a:xfrm>
            <a:off x="3847155" y="-4186"/>
            <a:ext cx="4497690" cy="1324901"/>
          </a:xfrm>
          <a:prstGeom prst="rect">
            <a:avLst/>
          </a:prstGeom>
        </p:spPr>
      </p:pic>
      <p:pic>
        <p:nvPicPr>
          <p:cNvPr id="26" name="Picture 25">
            <a:extLst>
              <a:ext uri="{FF2B5EF4-FFF2-40B4-BE49-F238E27FC236}">
                <a16:creationId xmlns:a16="http://schemas.microsoft.com/office/drawing/2014/main" id="{CB0589D1-7D1F-25CE-E804-2471914D138E}"/>
              </a:ext>
            </a:extLst>
          </p:cNvPr>
          <p:cNvPicPr>
            <a:picLocks noChangeAspect="1"/>
          </p:cNvPicPr>
          <p:nvPr/>
        </p:nvPicPr>
        <p:blipFill rotWithShape="1">
          <a:blip r:embed="rId9"/>
          <a:srcRect l="-3732" r="-8168"/>
          <a:stretch/>
        </p:blipFill>
        <p:spPr>
          <a:xfrm>
            <a:off x="10038299" y="6438550"/>
            <a:ext cx="2067322" cy="245835"/>
          </a:xfrm>
          <a:prstGeom prst="rect">
            <a:avLst/>
          </a:prstGeom>
        </p:spPr>
      </p:pic>
      <p:pic>
        <p:nvPicPr>
          <p:cNvPr id="27" name="Picture 26">
            <a:extLst>
              <a:ext uri="{FF2B5EF4-FFF2-40B4-BE49-F238E27FC236}">
                <a16:creationId xmlns:a16="http://schemas.microsoft.com/office/drawing/2014/main" id="{35742AD6-79DC-BBA7-B45D-01C87CD5632A}"/>
              </a:ext>
            </a:extLst>
          </p:cNvPr>
          <p:cNvPicPr>
            <a:picLocks noChangeAspect="1"/>
          </p:cNvPicPr>
          <p:nvPr/>
        </p:nvPicPr>
        <p:blipFill>
          <a:blip r:embed="rId10"/>
          <a:srcRect/>
          <a:stretch/>
        </p:blipFill>
        <p:spPr>
          <a:xfrm>
            <a:off x="10038299" y="6145009"/>
            <a:ext cx="2067322" cy="288376"/>
          </a:xfrm>
          <a:prstGeom prst="rect">
            <a:avLst/>
          </a:prstGeom>
        </p:spPr>
      </p:pic>
    </p:spTree>
    <p:extLst>
      <p:ext uri="{BB962C8B-B14F-4D97-AF65-F5344CB8AC3E}">
        <p14:creationId xmlns:p14="http://schemas.microsoft.com/office/powerpoint/2010/main" val="47746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up)">
                                      <p:cBhvr>
                                        <p:cTn id="23" dur="500"/>
                                        <p:tgtEl>
                                          <p:spTgt spid="24"/>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ollage of images of a city&#10;&#10;Description automatically generated">
            <a:extLst>
              <a:ext uri="{FF2B5EF4-FFF2-40B4-BE49-F238E27FC236}">
                <a16:creationId xmlns:a16="http://schemas.microsoft.com/office/drawing/2014/main" id="{3F84E7C3-078D-4592-EB90-D36E28A074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1688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5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8E5D0A3-9B27-E280-6FE0-403FB9C4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9000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127000" algn="just" defTabSz="228600" hangingPunct="0">
              <a:spcBef>
                <a:spcPts val="600"/>
              </a:spcBef>
              <a:buSzPct val="145000"/>
              <a:defRPr sz="5500" spc="-165"/>
            </a:pPr>
            <a:r>
              <a:rPr lang="en-US" sz="3000" i="1" kern="0" spc="-83" dirty="0">
                <a:solidFill>
                  <a:srgbClr val="FFFFFF"/>
                </a:solidFill>
                <a:latin typeface="Calibri" panose="020F0502020204030204" pitchFamily="34" charset="0"/>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lang="en-US" sz="3000" i="1" kern="0" spc="-83" dirty="0">
                <a:solidFill>
                  <a:srgbClr val="FFFFFF"/>
                </a:solidFill>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9262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713847B3-D528-CDD9-2953-D31DDA18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451080" y="3077239"/>
            <a:ext cx="3562350" cy="1104900"/>
          </a:xfrm>
          <a:prstGeom prst="rect">
            <a:avLst/>
          </a:prstGeom>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1292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62764791-4A6B-FF13-4C24-1E25DD651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63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grpSp>
        <p:nvGrpSpPr>
          <p:cNvPr id="96" name="Group 95">
            <a:extLst>
              <a:ext uri="{FF2B5EF4-FFF2-40B4-BE49-F238E27FC236}">
                <a16:creationId xmlns:a16="http://schemas.microsoft.com/office/drawing/2014/main" id="{E1629380-41BF-5D24-159E-5DEE50BD56C0}"/>
              </a:ext>
            </a:extLst>
          </p:cNvPr>
          <p:cNvGrpSpPr/>
          <p:nvPr/>
        </p:nvGrpSpPr>
        <p:grpSpPr>
          <a:xfrm>
            <a:off x="186322" y="1563220"/>
            <a:ext cx="5481459" cy="5080789"/>
            <a:chOff x="738403" y="3126440"/>
            <a:chExt cx="10962918" cy="10161578"/>
          </a:xfrm>
        </p:grpSpPr>
        <p:sp>
          <p:nvSpPr>
            <p:cNvPr id="97" name="Oval 96">
              <a:extLst>
                <a:ext uri="{FF2B5EF4-FFF2-40B4-BE49-F238E27FC236}">
                  <a16:creationId xmlns:a16="http://schemas.microsoft.com/office/drawing/2014/main" id="{D72E5920-574F-E382-9048-5E9024D1192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grpSp>
          <p:nvGrpSpPr>
            <p:cNvPr id="98" name="Group 97">
              <a:extLst>
                <a:ext uri="{FF2B5EF4-FFF2-40B4-BE49-F238E27FC236}">
                  <a16:creationId xmlns:a16="http://schemas.microsoft.com/office/drawing/2014/main" id="{B897B0D7-C56E-965F-4C88-0BF889023C74}"/>
                </a:ext>
              </a:extLst>
            </p:cNvPr>
            <p:cNvGrpSpPr>
              <a:grpSpLocks noChangeAspect="1"/>
            </p:cNvGrpSpPr>
            <p:nvPr/>
          </p:nvGrpSpPr>
          <p:grpSpPr>
            <a:xfrm>
              <a:off x="2457988" y="10717283"/>
              <a:ext cx="2319348" cy="1808927"/>
              <a:chOff x="19598105" y="4002670"/>
              <a:chExt cx="2048256" cy="1535462"/>
            </a:xfrm>
          </p:grpSpPr>
          <p:pic>
            <p:nvPicPr>
              <p:cNvPr id="129" name="Picture 128" descr="A blue dollar sign and a person's head&#10;&#10;Description automatically generated">
                <a:extLst>
                  <a:ext uri="{FF2B5EF4-FFF2-40B4-BE49-F238E27FC236}">
                    <a16:creationId xmlns:a16="http://schemas.microsoft.com/office/drawing/2014/main" id="{AAF51323-F432-B359-3ED4-A0E9855EB558}"/>
                  </a:ext>
                </a:extLst>
              </p:cNvPr>
              <p:cNvPicPr>
                <a:picLocks noChangeAspect="1"/>
              </p:cNvPicPr>
              <p:nvPr/>
            </p:nvPicPr>
            <p:blipFill>
              <a:blip r:embed="rId3">
                <a:alphaModFix amt="50000"/>
              </a:blip>
              <a:stretch>
                <a:fillRect/>
              </a:stretch>
            </p:blipFill>
            <p:spPr>
              <a:xfrm>
                <a:off x="20185911" y="4002670"/>
                <a:ext cx="882162" cy="776165"/>
              </a:xfrm>
              <a:prstGeom prst="rect">
                <a:avLst/>
              </a:prstGeom>
            </p:spPr>
          </p:pic>
          <p:sp>
            <p:nvSpPr>
              <p:cNvPr id="130" name="TextBox 129">
                <a:extLst>
                  <a:ext uri="{FF2B5EF4-FFF2-40B4-BE49-F238E27FC236}">
                    <a16:creationId xmlns:a16="http://schemas.microsoft.com/office/drawing/2014/main" id="{647BBE07-53F7-063F-043E-D77C55BA8628}"/>
                  </a:ext>
                </a:extLst>
              </p:cNvPr>
              <p:cNvSpPr txBox="1"/>
              <p:nvPr/>
            </p:nvSpPr>
            <p:spPr>
              <a:xfrm>
                <a:off x="19598105" y="4754387"/>
                <a:ext cx="2048256" cy="7837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PAYROLL</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SOLUTIONS</a:t>
                </a:r>
              </a:p>
            </p:txBody>
          </p:sp>
        </p:grpSp>
        <p:grpSp>
          <p:nvGrpSpPr>
            <p:cNvPr id="99" name="Group 98">
              <a:extLst>
                <a:ext uri="{FF2B5EF4-FFF2-40B4-BE49-F238E27FC236}">
                  <a16:creationId xmlns:a16="http://schemas.microsoft.com/office/drawing/2014/main" id="{AA81CB48-8DFD-29EA-7258-957CB60D2C77}"/>
                </a:ext>
              </a:extLst>
            </p:cNvPr>
            <p:cNvGrpSpPr>
              <a:grpSpLocks noChangeAspect="1"/>
            </p:cNvGrpSpPr>
            <p:nvPr/>
          </p:nvGrpSpPr>
          <p:grpSpPr>
            <a:xfrm>
              <a:off x="4765890" y="11512490"/>
              <a:ext cx="2365739" cy="1775528"/>
              <a:chOff x="17495464" y="4016555"/>
              <a:chExt cx="2048256" cy="1537254"/>
            </a:xfrm>
          </p:grpSpPr>
          <p:pic>
            <p:nvPicPr>
              <p:cNvPr id="127" name="Google Shape;86;p3">
                <a:extLst>
                  <a:ext uri="{FF2B5EF4-FFF2-40B4-BE49-F238E27FC236}">
                    <a16:creationId xmlns:a16="http://schemas.microsoft.com/office/drawing/2014/main" id="{8B7EA616-E56E-5210-C1BE-9C03EFB10B4D}"/>
                  </a:ext>
                </a:extLst>
              </p:cNvPr>
              <p:cNvPicPr preferRelativeResize="0"/>
              <p:nvPr/>
            </p:nvPicPr>
            <p:blipFill rotWithShape="1">
              <a:blip r:embed="rId4">
                <a:alphaModFix amt="50000"/>
              </a:blip>
              <a:srcRect l="94267" t="9760" r="1889" b="50043"/>
              <a:stretch/>
            </p:blipFill>
            <p:spPr>
              <a:xfrm>
                <a:off x="18103958" y="4016555"/>
                <a:ext cx="831268" cy="823356"/>
              </a:xfrm>
              <a:prstGeom prst="rect">
                <a:avLst/>
              </a:prstGeom>
              <a:noFill/>
              <a:ln>
                <a:noFill/>
              </a:ln>
            </p:spPr>
          </p:pic>
          <p:sp>
            <p:nvSpPr>
              <p:cNvPr id="128" name="TextBox 127">
                <a:extLst>
                  <a:ext uri="{FF2B5EF4-FFF2-40B4-BE49-F238E27FC236}">
                    <a16:creationId xmlns:a16="http://schemas.microsoft.com/office/drawing/2014/main" id="{FEEF2DB7-26A6-F4DE-48EB-F0D4FA614B7D}"/>
                  </a:ext>
                </a:extLst>
              </p:cNvPr>
              <p:cNvSpPr txBox="1"/>
              <p:nvPr/>
            </p:nvSpPr>
            <p:spPr>
              <a:xfrm>
                <a:off x="17495464" y="4754389"/>
                <a:ext cx="2048256" cy="799420"/>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ID THEFT</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PROTECTION</a:t>
                </a:r>
              </a:p>
            </p:txBody>
          </p:sp>
        </p:grpSp>
        <p:grpSp>
          <p:nvGrpSpPr>
            <p:cNvPr id="100" name="Group 99">
              <a:extLst>
                <a:ext uri="{FF2B5EF4-FFF2-40B4-BE49-F238E27FC236}">
                  <a16:creationId xmlns:a16="http://schemas.microsoft.com/office/drawing/2014/main" id="{32E283D9-8D8E-8866-169B-1209A08EE1F6}"/>
                </a:ext>
              </a:extLst>
            </p:cNvPr>
            <p:cNvGrpSpPr>
              <a:grpSpLocks noChangeAspect="1"/>
            </p:cNvGrpSpPr>
            <p:nvPr/>
          </p:nvGrpSpPr>
          <p:grpSpPr>
            <a:xfrm>
              <a:off x="7173420" y="10917899"/>
              <a:ext cx="2319348" cy="1715130"/>
              <a:chOff x="15392823" y="3768790"/>
              <a:chExt cx="2048256" cy="1455845"/>
            </a:xfrm>
          </p:grpSpPr>
          <p:pic>
            <p:nvPicPr>
              <p:cNvPr id="125" name="Google Shape;86;p3">
                <a:extLst>
                  <a:ext uri="{FF2B5EF4-FFF2-40B4-BE49-F238E27FC236}">
                    <a16:creationId xmlns:a16="http://schemas.microsoft.com/office/drawing/2014/main" id="{ACFF6806-320D-2B50-E008-EE2FDA0D8CD6}"/>
                  </a:ext>
                </a:extLst>
              </p:cNvPr>
              <p:cNvPicPr preferRelativeResize="0"/>
              <p:nvPr/>
            </p:nvPicPr>
            <p:blipFill rotWithShape="1">
              <a:blip r:embed="rId4">
                <a:alphaModFix amt="50000"/>
              </a:blip>
              <a:srcRect l="83325" t="-1" r="12397" b="46688"/>
              <a:stretch/>
            </p:blipFill>
            <p:spPr>
              <a:xfrm>
                <a:off x="15963668" y="3768790"/>
                <a:ext cx="924832" cy="1086632"/>
              </a:xfrm>
              <a:prstGeom prst="rect">
                <a:avLst/>
              </a:prstGeom>
              <a:noFill/>
              <a:ln>
                <a:noFill/>
              </a:ln>
            </p:spPr>
          </p:pic>
          <p:sp>
            <p:nvSpPr>
              <p:cNvPr id="126" name="TextBox 125">
                <a:extLst>
                  <a:ext uri="{FF2B5EF4-FFF2-40B4-BE49-F238E27FC236}">
                    <a16:creationId xmlns:a16="http://schemas.microsoft.com/office/drawing/2014/main" id="{E804AFC3-AC66-9835-5628-911FB2BA45E9}"/>
                  </a:ext>
                </a:extLst>
              </p:cNvPr>
              <p:cNvSpPr txBox="1"/>
              <p:nvPr/>
            </p:nvSpPr>
            <p:spPr>
              <a:xfrm>
                <a:off x="15392823" y="4754388"/>
                <a:ext cx="2048256" cy="470247"/>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TRAVEL</a:t>
                </a:r>
              </a:p>
            </p:txBody>
          </p:sp>
        </p:grpSp>
        <p:grpSp>
          <p:nvGrpSpPr>
            <p:cNvPr id="101" name="Group 100">
              <a:extLst>
                <a:ext uri="{FF2B5EF4-FFF2-40B4-BE49-F238E27FC236}">
                  <a16:creationId xmlns:a16="http://schemas.microsoft.com/office/drawing/2014/main" id="{C6C9A9C2-9E91-76A6-59AD-0F47E71DA6C9}"/>
                </a:ext>
              </a:extLst>
            </p:cNvPr>
            <p:cNvGrpSpPr>
              <a:grpSpLocks noChangeAspect="1"/>
            </p:cNvGrpSpPr>
            <p:nvPr/>
          </p:nvGrpSpPr>
          <p:grpSpPr>
            <a:xfrm>
              <a:off x="8997938" y="9066946"/>
              <a:ext cx="2319348" cy="1953491"/>
              <a:chOff x="13290182" y="3879963"/>
              <a:chExt cx="2048256" cy="1658170"/>
            </a:xfrm>
          </p:grpSpPr>
          <p:pic>
            <p:nvPicPr>
              <p:cNvPr id="123" name="Google Shape;86;p3">
                <a:extLst>
                  <a:ext uri="{FF2B5EF4-FFF2-40B4-BE49-F238E27FC236}">
                    <a16:creationId xmlns:a16="http://schemas.microsoft.com/office/drawing/2014/main" id="{543BA433-792B-22C0-8168-0652058E6B60}"/>
                  </a:ext>
                </a:extLst>
              </p:cNvPr>
              <p:cNvPicPr preferRelativeResize="0"/>
              <p:nvPr/>
            </p:nvPicPr>
            <p:blipFill rotWithShape="1">
              <a:blip r:embed="rId4">
                <a:alphaModFix amt="50000"/>
              </a:blip>
              <a:srcRect l="72714" t="5078" r="22198" b="48043"/>
              <a:stretch/>
            </p:blipFill>
            <p:spPr>
              <a:xfrm>
                <a:off x="13764338" y="3879963"/>
                <a:ext cx="1099944" cy="962444"/>
              </a:xfrm>
              <a:prstGeom prst="rect">
                <a:avLst/>
              </a:prstGeom>
              <a:noFill/>
              <a:ln>
                <a:noFill/>
              </a:ln>
            </p:spPr>
          </p:pic>
          <p:sp>
            <p:nvSpPr>
              <p:cNvPr id="124" name="TextBox 123">
                <a:extLst>
                  <a:ext uri="{FF2B5EF4-FFF2-40B4-BE49-F238E27FC236}">
                    <a16:creationId xmlns:a16="http://schemas.microsoft.com/office/drawing/2014/main" id="{3DED59B7-036E-D481-999B-999752C547AB}"/>
                  </a:ext>
                </a:extLst>
              </p:cNvPr>
              <p:cNvSpPr txBox="1"/>
              <p:nvPr/>
            </p:nvSpPr>
            <p:spPr>
              <a:xfrm>
                <a:off x="13290182" y="4754389"/>
                <a:ext cx="2048256" cy="783744"/>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PAYMENT</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PROCESSING</a:t>
                </a:r>
              </a:p>
            </p:txBody>
          </p:sp>
        </p:grpSp>
        <p:grpSp>
          <p:nvGrpSpPr>
            <p:cNvPr id="102" name="Group 101">
              <a:extLst>
                <a:ext uri="{FF2B5EF4-FFF2-40B4-BE49-F238E27FC236}">
                  <a16:creationId xmlns:a16="http://schemas.microsoft.com/office/drawing/2014/main" id="{578530D2-155E-DB81-74D6-F85DF33D4668}"/>
                </a:ext>
              </a:extLst>
            </p:cNvPr>
            <p:cNvGrpSpPr/>
            <p:nvPr/>
          </p:nvGrpSpPr>
          <p:grpSpPr>
            <a:xfrm>
              <a:off x="9447897" y="6816616"/>
              <a:ext cx="2253424" cy="2034118"/>
              <a:chOff x="11187230" y="3792665"/>
              <a:chExt cx="2048567" cy="1761141"/>
            </a:xfrm>
          </p:grpSpPr>
          <p:pic>
            <p:nvPicPr>
              <p:cNvPr id="121" name="Google Shape;86;p3">
                <a:extLst>
                  <a:ext uri="{FF2B5EF4-FFF2-40B4-BE49-F238E27FC236}">
                    <a16:creationId xmlns:a16="http://schemas.microsoft.com/office/drawing/2014/main" id="{23FB0D4F-CD33-D906-1688-B21A74D77095}"/>
                  </a:ext>
                </a:extLst>
              </p:cNvPr>
              <p:cNvPicPr preferRelativeResize="0"/>
              <p:nvPr/>
            </p:nvPicPr>
            <p:blipFill rotWithShape="1">
              <a:blip r:embed="rId4">
                <a:alphaModFix amt="50000"/>
              </a:blip>
              <a:srcRect l="62007" r="33830" b="49732"/>
              <a:stretch/>
            </p:blipFill>
            <p:spPr>
              <a:xfrm>
                <a:off x="11761403" y="3792665"/>
                <a:ext cx="900220" cy="1027443"/>
              </a:xfrm>
              <a:prstGeom prst="rect">
                <a:avLst/>
              </a:prstGeom>
              <a:noFill/>
              <a:ln>
                <a:noFill/>
              </a:ln>
            </p:spPr>
          </p:pic>
          <p:sp>
            <p:nvSpPr>
              <p:cNvPr id="122" name="TextBox 121">
                <a:extLst>
                  <a:ext uri="{FF2B5EF4-FFF2-40B4-BE49-F238E27FC236}">
                    <a16:creationId xmlns:a16="http://schemas.microsoft.com/office/drawing/2014/main" id="{29455C29-53C7-C1BE-1157-1E8BF35FF899}"/>
                  </a:ext>
                </a:extLst>
              </p:cNvPr>
              <p:cNvSpPr txBox="1"/>
              <p:nvPr/>
            </p:nvSpPr>
            <p:spPr>
              <a:xfrm>
                <a:off x="11187230" y="4754387"/>
                <a:ext cx="2048567" cy="799419"/>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SECURITY &amp;</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AUTOMATION</a:t>
                </a:r>
              </a:p>
            </p:txBody>
          </p:sp>
        </p:grpSp>
        <p:grpSp>
          <p:nvGrpSpPr>
            <p:cNvPr id="103" name="Group 102">
              <a:extLst>
                <a:ext uri="{FF2B5EF4-FFF2-40B4-BE49-F238E27FC236}">
                  <a16:creationId xmlns:a16="http://schemas.microsoft.com/office/drawing/2014/main" id="{64A27E32-1CF9-7E34-D223-CD7CF6D1417E}"/>
                </a:ext>
              </a:extLst>
            </p:cNvPr>
            <p:cNvGrpSpPr>
              <a:grpSpLocks noChangeAspect="1"/>
            </p:cNvGrpSpPr>
            <p:nvPr/>
          </p:nvGrpSpPr>
          <p:grpSpPr>
            <a:xfrm>
              <a:off x="8550574" y="4527794"/>
              <a:ext cx="2319700" cy="2078267"/>
              <a:chOff x="9084278" y="3774048"/>
              <a:chExt cx="2048567" cy="1764085"/>
            </a:xfrm>
          </p:grpSpPr>
          <p:pic>
            <p:nvPicPr>
              <p:cNvPr id="119" name="Google Shape;86;p3">
                <a:extLst>
                  <a:ext uri="{FF2B5EF4-FFF2-40B4-BE49-F238E27FC236}">
                    <a16:creationId xmlns:a16="http://schemas.microsoft.com/office/drawing/2014/main" id="{F331E4A1-57C8-36F7-CF28-B6500A5E1FDE}"/>
                  </a:ext>
                </a:extLst>
              </p:cNvPr>
              <p:cNvPicPr preferRelativeResize="0">
                <a:picLocks noChangeAspect="1"/>
              </p:cNvPicPr>
              <p:nvPr/>
            </p:nvPicPr>
            <p:blipFill rotWithShape="1">
              <a:blip r:embed="rId4">
                <a:alphaModFix amt="50000"/>
              </a:blip>
              <a:srcRect l="50159" r="44114" b="54284"/>
              <a:stretch/>
            </p:blipFill>
            <p:spPr>
              <a:xfrm>
                <a:off x="9448340" y="3774048"/>
                <a:ext cx="1320442" cy="996414"/>
              </a:xfrm>
              <a:prstGeom prst="rect">
                <a:avLst/>
              </a:prstGeom>
              <a:noFill/>
              <a:ln>
                <a:noFill/>
              </a:ln>
            </p:spPr>
          </p:pic>
          <p:sp>
            <p:nvSpPr>
              <p:cNvPr id="120" name="TextBox 119">
                <a:extLst>
                  <a:ext uri="{FF2B5EF4-FFF2-40B4-BE49-F238E27FC236}">
                    <a16:creationId xmlns:a16="http://schemas.microsoft.com/office/drawing/2014/main" id="{31E5AFF5-F745-50A4-9CF0-0E11BCAC856A}"/>
                  </a:ext>
                </a:extLst>
              </p:cNvPr>
              <p:cNvSpPr txBox="1"/>
              <p:nvPr/>
            </p:nvSpPr>
            <p:spPr>
              <a:xfrm>
                <a:off x="9084278" y="4754388"/>
                <a:ext cx="2048567" cy="7837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HEALTH</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COVERAGE</a:t>
                </a:r>
              </a:p>
            </p:txBody>
          </p:sp>
        </p:grpSp>
        <p:grpSp>
          <p:nvGrpSpPr>
            <p:cNvPr id="104" name="Group 103">
              <a:extLst>
                <a:ext uri="{FF2B5EF4-FFF2-40B4-BE49-F238E27FC236}">
                  <a16:creationId xmlns:a16="http://schemas.microsoft.com/office/drawing/2014/main" id="{6EBC2E60-1C02-858C-DEDE-CD487298CA88}"/>
                </a:ext>
              </a:extLst>
            </p:cNvPr>
            <p:cNvGrpSpPr>
              <a:grpSpLocks noChangeAspect="1"/>
            </p:cNvGrpSpPr>
            <p:nvPr/>
          </p:nvGrpSpPr>
          <p:grpSpPr>
            <a:xfrm>
              <a:off x="6463445" y="3126440"/>
              <a:ext cx="2319700" cy="1693719"/>
              <a:chOff x="6981326" y="3786967"/>
              <a:chExt cx="2048567" cy="1437668"/>
            </a:xfrm>
          </p:grpSpPr>
          <p:pic>
            <p:nvPicPr>
              <p:cNvPr id="117" name="Google Shape;86;p3">
                <a:extLst>
                  <a:ext uri="{FF2B5EF4-FFF2-40B4-BE49-F238E27FC236}">
                    <a16:creationId xmlns:a16="http://schemas.microsoft.com/office/drawing/2014/main" id="{EF8E6CA7-6032-E30F-337D-7476C1DAF10A}"/>
                  </a:ext>
                </a:extLst>
              </p:cNvPr>
              <p:cNvPicPr preferRelativeResize="0"/>
              <p:nvPr/>
            </p:nvPicPr>
            <p:blipFill rotWithShape="1">
              <a:blip r:embed="rId4">
                <a:alphaModFix amt="50000"/>
              </a:blip>
              <a:srcRect l="40737" t="1" r="54739" b="48465"/>
              <a:stretch/>
            </p:blipFill>
            <p:spPr>
              <a:xfrm>
                <a:off x="7516511" y="3786967"/>
                <a:ext cx="978197" cy="1053320"/>
              </a:xfrm>
              <a:prstGeom prst="rect">
                <a:avLst/>
              </a:prstGeom>
              <a:noFill/>
              <a:ln>
                <a:noFill/>
              </a:ln>
            </p:spPr>
          </p:pic>
          <p:sp>
            <p:nvSpPr>
              <p:cNvPr id="118" name="TextBox 117">
                <a:extLst>
                  <a:ext uri="{FF2B5EF4-FFF2-40B4-BE49-F238E27FC236}">
                    <a16:creationId xmlns:a16="http://schemas.microsoft.com/office/drawing/2014/main" id="{FB4EB5EC-9251-9F77-EAE6-65929B99663C}"/>
                  </a:ext>
                </a:extLst>
              </p:cNvPr>
              <p:cNvSpPr txBox="1"/>
              <p:nvPr/>
            </p:nvSpPr>
            <p:spPr>
              <a:xfrm>
                <a:off x="6981326"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ENERGY</a:t>
                </a:r>
              </a:p>
            </p:txBody>
          </p:sp>
        </p:grpSp>
        <p:grpSp>
          <p:nvGrpSpPr>
            <p:cNvPr id="105" name="Group 104">
              <a:extLst>
                <a:ext uri="{FF2B5EF4-FFF2-40B4-BE49-F238E27FC236}">
                  <a16:creationId xmlns:a16="http://schemas.microsoft.com/office/drawing/2014/main" id="{6BC0EDC2-569D-3C48-C06D-A07273164FA5}"/>
                </a:ext>
              </a:extLst>
            </p:cNvPr>
            <p:cNvGrpSpPr>
              <a:grpSpLocks noChangeAspect="1"/>
            </p:cNvGrpSpPr>
            <p:nvPr/>
          </p:nvGrpSpPr>
          <p:grpSpPr>
            <a:xfrm>
              <a:off x="4142390" y="3199330"/>
              <a:ext cx="2319700" cy="1395879"/>
              <a:chOff x="4878374" y="4039780"/>
              <a:chExt cx="2048567" cy="1184852"/>
            </a:xfrm>
          </p:grpSpPr>
          <p:pic>
            <p:nvPicPr>
              <p:cNvPr id="115" name="Google Shape;86;p3">
                <a:extLst>
                  <a:ext uri="{FF2B5EF4-FFF2-40B4-BE49-F238E27FC236}">
                    <a16:creationId xmlns:a16="http://schemas.microsoft.com/office/drawing/2014/main" id="{6AC4291D-70C9-A325-9287-935052EFF477}"/>
                  </a:ext>
                </a:extLst>
              </p:cNvPr>
              <p:cNvPicPr preferRelativeResize="0"/>
              <p:nvPr/>
            </p:nvPicPr>
            <p:blipFill rotWithShape="1">
              <a:blip r:embed="rId4">
                <a:alphaModFix amt="50000"/>
              </a:blip>
              <a:srcRect l="30612" t="12090" r="64863" b="51250"/>
              <a:stretch/>
            </p:blipFill>
            <p:spPr>
              <a:xfrm>
                <a:off x="5413559" y="4039780"/>
                <a:ext cx="978197" cy="749301"/>
              </a:xfrm>
              <a:prstGeom prst="rect">
                <a:avLst/>
              </a:prstGeom>
              <a:noFill/>
              <a:ln>
                <a:noFill/>
              </a:ln>
            </p:spPr>
          </p:pic>
          <p:sp>
            <p:nvSpPr>
              <p:cNvPr id="116" name="TextBox 115">
                <a:extLst>
                  <a:ext uri="{FF2B5EF4-FFF2-40B4-BE49-F238E27FC236}">
                    <a16:creationId xmlns:a16="http://schemas.microsoft.com/office/drawing/2014/main" id="{F2F7B10F-811A-1FD0-C596-CD8AF9BAABC7}"/>
                  </a:ext>
                </a:extLst>
              </p:cNvPr>
              <p:cNvSpPr txBox="1"/>
              <p:nvPr/>
            </p:nvSpPr>
            <p:spPr>
              <a:xfrm>
                <a:off x="4878374" y="4754387"/>
                <a:ext cx="2048567" cy="4702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TELEVISION</a:t>
                </a:r>
              </a:p>
            </p:txBody>
          </p:sp>
        </p:grpSp>
        <p:grpSp>
          <p:nvGrpSpPr>
            <p:cNvPr id="106" name="Group 105">
              <a:extLst>
                <a:ext uri="{FF2B5EF4-FFF2-40B4-BE49-F238E27FC236}">
                  <a16:creationId xmlns:a16="http://schemas.microsoft.com/office/drawing/2014/main" id="{20E9E2D2-E5EF-3EE6-0F7F-A200522C2D2C}"/>
                </a:ext>
              </a:extLst>
            </p:cNvPr>
            <p:cNvGrpSpPr>
              <a:grpSpLocks noChangeAspect="1"/>
            </p:cNvGrpSpPr>
            <p:nvPr/>
          </p:nvGrpSpPr>
          <p:grpSpPr>
            <a:xfrm>
              <a:off x="1931103" y="4190639"/>
              <a:ext cx="2319700" cy="1891233"/>
              <a:chOff x="2775422" y="3932808"/>
              <a:chExt cx="2048567" cy="1605323"/>
            </a:xfrm>
          </p:grpSpPr>
          <p:pic>
            <p:nvPicPr>
              <p:cNvPr id="113" name="Google Shape;86;p3">
                <a:extLst>
                  <a:ext uri="{FF2B5EF4-FFF2-40B4-BE49-F238E27FC236}">
                    <a16:creationId xmlns:a16="http://schemas.microsoft.com/office/drawing/2014/main" id="{B1E65C83-ABDE-77FB-B07F-929AC62D4DA7}"/>
                  </a:ext>
                </a:extLst>
              </p:cNvPr>
              <p:cNvPicPr preferRelativeResize="0"/>
              <p:nvPr/>
            </p:nvPicPr>
            <p:blipFill rotWithShape="1">
              <a:blip r:embed="rId4">
                <a:alphaModFix amt="50000"/>
              </a:blip>
              <a:srcRect l="9952" t="8545" r="84731" b="49924"/>
              <a:stretch/>
            </p:blipFill>
            <p:spPr>
              <a:xfrm>
                <a:off x="3240043" y="3932808"/>
                <a:ext cx="1119324" cy="848853"/>
              </a:xfrm>
              <a:prstGeom prst="rect">
                <a:avLst/>
              </a:prstGeom>
              <a:noFill/>
              <a:ln>
                <a:noFill/>
              </a:ln>
            </p:spPr>
          </p:pic>
          <p:sp>
            <p:nvSpPr>
              <p:cNvPr id="114" name="TextBox 113">
                <a:extLst>
                  <a:ext uri="{FF2B5EF4-FFF2-40B4-BE49-F238E27FC236}">
                    <a16:creationId xmlns:a16="http://schemas.microsoft.com/office/drawing/2014/main" id="{B1C3AF5B-59FB-BD21-99A2-B1DE5705FF89}"/>
                  </a:ext>
                </a:extLst>
              </p:cNvPr>
              <p:cNvSpPr txBox="1"/>
              <p:nvPr/>
            </p:nvSpPr>
            <p:spPr>
              <a:xfrm>
                <a:off x="2775422" y="4754387"/>
                <a:ext cx="2048567" cy="783744"/>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HIGH SPEED</a:t>
                </a:r>
                <a:br>
                  <a:rPr lang="en-US" sz="1200" b="1" kern="0" dirty="0">
                    <a:solidFill>
                      <a:srgbClr val="0D2D51">
                        <a:alpha val="50000"/>
                      </a:srgbClr>
                    </a:solidFill>
                    <a:latin typeface="Calibri" panose="020F0502020204030204" pitchFamily="34" charset="0"/>
                    <a:cs typeface="Calibri" panose="020F0502020204030204" pitchFamily="34" charset="0"/>
                    <a:sym typeface="Arial"/>
                  </a:rPr>
                </a:br>
                <a:r>
                  <a:rPr lang="en-US" sz="1200" b="1" kern="0" dirty="0">
                    <a:solidFill>
                      <a:srgbClr val="0D2D51">
                        <a:alpha val="50000"/>
                      </a:srgbClr>
                    </a:solidFill>
                    <a:latin typeface="Calibri" panose="020F0502020204030204" pitchFamily="34" charset="0"/>
                    <a:cs typeface="Calibri" panose="020F0502020204030204" pitchFamily="34" charset="0"/>
                    <a:sym typeface="Arial"/>
                  </a:rPr>
                  <a:t>INTERNET</a:t>
                </a:r>
              </a:p>
            </p:txBody>
          </p:sp>
        </p:grpSp>
        <p:grpSp>
          <p:nvGrpSpPr>
            <p:cNvPr id="107" name="Group 106">
              <a:extLst>
                <a:ext uri="{FF2B5EF4-FFF2-40B4-BE49-F238E27FC236}">
                  <a16:creationId xmlns:a16="http://schemas.microsoft.com/office/drawing/2014/main" id="{F37ED024-AA44-50C6-DB24-5B6E0A1C34CC}"/>
                </a:ext>
              </a:extLst>
            </p:cNvPr>
            <p:cNvGrpSpPr>
              <a:grpSpLocks noChangeAspect="1"/>
            </p:cNvGrpSpPr>
            <p:nvPr/>
          </p:nvGrpSpPr>
          <p:grpSpPr>
            <a:xfrm>
              <a:off x="738403" y="6339126"/>
              <a:ext cx="2319700" cy="1951763"/>
              <a:chOff x="672470" y="3567933"/>
              <a:chExt cx="2048567" cy="1656702"/>
            </a:xfrm>
          </p:grpSpPr>
          <p:pic>
            <p:nvPicPr>
              <p:cNvPr id="111" name="Google Shape;86;p3">
                <a:extLst>
                  <a:ext uri="{FF2B5EF4-FFF2-40B4-BE49-F238E27FC236}">
                    <a16:creationId xmlns:a16="http://schemas.microsoft.com/office/drawing/2014/main" id="{C3671930-C576-E4B3-8E7A-757519427C3D}"/>
                  </a:ext>
                </a:extLst>
              </p:cNvPr>
              <p:cNvPicPr preferRelativeResize="0"/>
              <p:nvPr/>
            </p:nvPicPr>
            <p:blipFill rotWithShape="1">
              <a:blip r:embed="rId4">
                <a:alphaModFix amt="50000"/>
              </a:blip>
              <a:srcRect l="928" t="4657" r="95718" b="48464"/>
              <a:stretch/>
            </p:blipFill>
            <p:spPr>
              <a:xfrm>
                <a:off x="1187944" y="3567933"/>
                <a:ext cx="1050514" cy="1195292"/>
              </a:xfrm>
              <a:prstGeom prst="rect">
                <a:avLst/>
              </a:prstGeom>
              <a:noFill/>
              <a:ln>
                <a:noFill/>
              </a:ln>
            </p:spPr>
          </p:pic>
          <p:sp>
            <p:nvSpPr>
              <p:cNvPr id="112" name="TextBox 111">
                <a:extLst>
                  <a:ext uri="{FF2B5EF4-FFF2-40B4-BE49-F238E27FC236}">
                    <a16:creationId xmlns:a16="http://schemas.microsoft.com/office/drawing/2014/main" id="{93AFBE60-BEFB-D8D2-7DE3-F148D72595C3}"/>
                  </a:ext>
                </a:extLst>
              </p:cNvPr>
              <p:cNvSpPr txBox="1"/>
              <p:nvPr/>
            </p:nvSpPr>
            <p:spPr>
              <a:xfrm>
                <a:off x="672470"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MOBILE</a:t>
                </a:r>
              </a:p>
            </p:txBody>
          </p:sp>
        </p:grpSp>
        <p:grpSp>
          <p:nvGrpSpPr>
            <p:cNvPr id="108" name="Group 107">
              <a:extLst>
                <a:ext uri="{FF2B5EF4-FFF2-40B4-BE49-F238E27FC236}">
                  <a16:creationId xmlns:a16="http://schemas.microsoft.com/office/drawing/2014/main" id="{59F38605-7A84-B444-3AFB-4E852552190C}"/>
                </a:ext>
              </a:extLst>
            </p:cNvPr>
            <p:cNvGrpSpPr>
              <a:grpSpLocks noChangeAspect="1"/>
            </p:cNvGrpSpPr>
            <p:nvPr/>
          </p:nvGrpSpPr>
          <p:grpSpPr>
            <a:xfrm>
              <a:off x="1048011" y="9032371"/>
              <a:ext cx="2319348" cy="1772231"/>
              <a:chOff x="21700749" y="4033820"/>
              <a:chExt cx="2048256" cy="1504310"/>
            </a:xfrm>
          </p:grpSpPr>
          <p:pic>
            <p:nvPicPr>
              <p:cNvPr id="109" name="Picture 108" descr="A black and orange cloud with connected lines&#10;&#10;Description automatically generated">
                <a:extLst>
                  <a:ext uri="{FF2B5EF4-FFF2-40B4-BE49-F238E27FC236}">
                    <a16:creationId xmlns:a16="http://schemas.microsoft.com/office/drawing/2014/main" id="{3E224593-8984-124D-1DE6-A02DCCC089FB}"/>
                  </a:ext>
                </a:extLst>
              </p:cNvPr>
              <p:cNvPicPr>
                <a:picLocks noChangeAspect="1"/>
              </p:cNvPicPr>
              <p:nvPr/>
            </p:nvPicPr>
            <p:blipFill>
              <a:blip r:embed="rId5">
                <a:alphaModFix amt="50000"/>
              </a:blip>
              <a:stretch>
                <a:fillRect/>
              </a:stretch>
            </p:blipFill>
            <p:spPr>
              <a:xfrm>
                <a:off x="22347246" y="4033820"/>
                <a:ext cx="760639" cy="760640"/>
              </a:xfrm>
              <a:prstGeom prst="rect">
                <a:avLst/>
              </a:prstGeom>
            </p:spPr>
          </p:pic>
          <p:sp>
            <p:nvSpPr>
              <p:cNvPr id="110" name="TextBox 109">
                <a:extLst>
                  <a:ext uri="{FF2B5EF4-FFF2-40B4-BE49-F238E27FC236}">
                    <a16:creationId xmlns:a16="http://schemas.microsoft.com/office/drawing/2014/main" id="{13C352A2-EBE9-D24F-AFEE-B3CF23059143}"/>
                  </a:ext>
                </a:extLst>
              </p:cNvPr>
              <p:cNvSpPr txBox="1"/>
              <p:nvPr/>
            </p:nvSpPr>
            <p:spPr>
              <a:xfrm>
                <a:off x="21700749" y="4754387"/>
                <a:ext cx="2048256" cy="783743"/>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CLOUD SOLUTIONS</a:t>
                </a:r>
              </a:p>
            </p:txBody>
          </p:sp>
        </p:grpSp>
      </p:grpSp>
      <p:pic>
        <p:nvPicPr>
          <p:cNvPr id="27" name="Picture 2" descr="ACN Inc.">
            <a:extLst>
              <a:ext uri="{FF2B5EF4-FFF2-40B4-BE49-F238E27FC236}">
                <a16:creationId xmlns:a16="http://schemas.microsoft.com/office/drawing/2014/main" id="{945C7FF9-7AB0-EB2E-347F-D31EACDA8E3E}"/>
              </a:ext>
            </a:extLst>
          </p:cNvPr>
          <p:cNvPicPr>
            <a:picLocks noChangeAspect="1" noChangeArrowheads="1"/>
          </p:cNvPicPr>
          <p:nvPr/>
        </p:nvPicPr>
        <p:blipFill rotWithShape="1">
          <a:blip r:embed="rId6">
            <a:alphaModFix amt="8000"/>
            <a:extLst>
              <a:ext uri="{28A0092B-C50C-407E-A947-70E740481C1C}">
                <a14:useLocalDpi xmlns:a14="http://schemas.microsoft.com/office/drawing/2010/main" val="0"/>
              </a:ext>
            </a:extLst>
          </a:blip>
          <a:srcRect t="6516" b="2269"/>
          <a:stretch/>
        </p:blipFill>
        <p:spPr bwMode="auto">
          <a:xfrm>
            <a:off x="0" y="0"/>
            <a:ext cx="12192000" cy="6858000"/>
          </a:xfrm>
          <a:prstGeom prst="rect">
            <a:avLst/>
          </a:prstGeom>
          <a:noFill/>
          <a:ln w="76200">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8C64A13D-C16B-526A-CEF6-72BBA221416E}"/>
              </a:ext>
            </a:extLst>
          </p:cNvPr>
          <p:cNvGrpSpPr/>
          <p:nvPr/>
        </p:nvGrpSpPr>
        <p:grpSpPr>
          <a:xfrm>
            <a:off x="186322" y="1563220"/>
            <a:ext cx="5481459" cy="5080789"/>
            <a:chOff x="738403" y="3126440"/>
            <a:chExt cx="10962918" cy="10161578"/>
          </a:xfrm>
        </p:grpSpPr>
        <p:sp>
          <p:nvSpPr>
            <p:cNvPr id="7" name="Oval 6">
              <a:extLst>
                <a:ext uri="{FF2B5EF4-FFF2-40B4-BE49-F238E27FC236}">
                  <a16:creationId xmlns:a16="http://schemas.microsoft.com/office/drawing/2014/main" id="{F806B502-B4E4-0513-3FE9-1F7038DFA7D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grpSp>
          <p:nvGrpSpPr>
            <p:cNvPr id="32" name="Group 31">
              <a:extLst>
                <a:ext uri="{FF2B5EF4-FFF2-40B4-BE49-F238E27FC236}">
                  <a16:creationId xmlns:a16="http://schemas.microsoft.com/office/drawing/2014/main" id="{016B861E-2F0D-75CC-9F63-64B2B9F7EEF6}"/>
                </a:ext>
              </a:extLst>
            </p:cNvPr>
            <p:cNvGrpSpPr>
              <a:grpSpLocks noChangeAspect="1"/>
            </p:cNvGrpSpPr>
            <p:nvPr/>
          </p:nvGrpSpPr>
          <p:grpSpPr>
            <a:xfrm>
              <a:off x="2457988" y="10717283"/>
              <a:ext cx="2319348" cy="1808927"/>
              <a:chOff x="19598105" y="4002670"/>
              <a:chExt cx="2048256" cy="1535462"/>
            </a:xfrm>
          </p:grpSpPr>
          <p:pic>
            <p:nvPicPr>
              <p:cNvPr id="53" name="Picture 52" descr="A blue dollar sign and a person's head&#10;&#10;Description automatically generated">
                <a:extLst>
                  <a:ext uri="{FF2B5EF4-FFF2-40B4-BE49-F238E27FC236}">
                    <a16:creationId xmlns:a16="http://schemas.microsoft.com/office/drawing/2014/main" id="{0DAAEBFD-F4B4-BE81-A98D-5F84F7F0F6EC}"/>
                  </a:ext>
                </a:extLst>
              </p:cNvPr>
              <p:cNvPicPr>
                <a:picLocks noChangeAspect="1"/>
              </p:cNvPicPr>
              <p:nvPr/>
            </p:nvPicPr>
            <p:blipFill>
              <a:blip r:embed="rId3"/>
              <a:stretch>
                <a:fillRect/>
              </a:stretch>
            </p:blipFill>
            <p:spPr>
              <a:xfrm>
                <a:off x="20185911" y="4002670"/>
                <a:ext cx="872645" cy="767792"/>
              </a:xfrm>
              <a:prstGeom prst="rect">
                <a:avLst/>
              </a:prstGeom>
            </p:spPr>
          </p:pic>
          <p:sp>
            <p:nvSpPr>
              <p:cNvPr id="56" name="TextBox 55">
                <a:extLst>
                  <a:ext uri="{FF2B5EF4-FFF2-40B4-BE49-F238E27FC236}">
                    <a16:creationId xmlns:a16="http://schemas.microsoft.com/office/drawing/2014/main" id="{EC7770C7-6627-B32A-B59F-95A12B3B4BEC}"/>
                  </a:ext>
                </a:extLst>
              </p:cNvPr>
              <p:cNvSpPr txBox="1"/>
              <p:nvPr/>
            </p:nvSpPr>
            <p:spPr>
              <a:xfrm>
                <a:off x="19598105" y="4754387"/>
                <a:ext cx="2048256"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PAYROLL</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SOLUTIONS</a:t>
                </a:r>
              </a:p>
            </p:txBody>
          </p:sp>
        </p:grpSp>
        <p:grpSp>
          <p:nvGrpSpPr>
            <p:cNvPr id="34" name="Group 33">
              <a:extLst>
                <a:ext uri="{FF2B5EF4-FFF2-40B4-BE49-F238E27FC236}">
                  <a16:creationId xmlns:a16="http://schemas.microsoft.com/office/drawing/2014/main" id="{FCF2376C-6472-FDA7-6CAE-7C122532ADFD}"/>
                </a:ext>
              </a:extLst>
            </p:cNvPr>
            <p:cNvGrpSpPr>
              <a:grpSpLocks noChangeAspect="1"/>
            </p:cNvGrpSpPr>
            <p:nvPr/>
          </p:nvGrpSpPr>
          <p:grpSpPr>
            <a:xfrm>
              <a:off x="4765890" y="11512490"/>
              <a:ext cx="2365739" cy="1775528"/>
              <a:chOff x="17495464" y="4016555"/>
              <a:chExt cx="2048256" cy="1537254"/>
            </a:xfrm>
          </p:grpSpPr>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4">
                <a:alphaModFix/>
              </a:blip>
              <a:srcRect l="94267" t="9760" r="1889" b="50043"/>
              <a:stretch/>
            </p:blipFill>
            <p:spPr>
              <a:xfrm>
                <a:off x="18103958" y="4016555"/>
                <a:ext cx="831268" cy="821590"/>
              </a:xfrm>
              <a:prstGeom prst="rect">
                <a:avLst/>
              </a:prstGeom>
              <a:noFill/>
              <a:ln>
                <a:noFill/>
              </a:ln>
            </p:spPr>
          </p:pic>
          <p:sp>
            <p:nvSpPr>
              <p:cNvPr id="57" name="TextBox 56">
                <a:extLst>
                  <a:ext uri="{FF2B5EF4-FFF2-40B4-BE49-F238E27FC236}">
                    <a16:creationId xmlns:a16="http://schemas.microsoft.com/office/drawing/2014/main" id="{2884A5C7-6484-7252-D46B-B97B67C8B523}"/>
                  </a:ext>
                </a:extLst>
              </p:cNvPr>
              <p:cNvSpPr txBox="1"/>
              <p:nvPr/>
            </p:nvSpPr>
            <p:spPr>
              <a:xfrm>
                <a:off x="17495464" y="4754389"/>
                <a:ext cx="2048256" cy="799420"/>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ID THEFT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18643032-AAC7-31D4-D1DB-48BF210A0235}"/>
                </a:ext>
              </a:extLst>
            </p:cNvPr>
            <p:cNvGrpSpPr>
              <a:grpSpLocks noChangeAspect="1"/>
            </p:cNvGrpSpPr>
            <p:nvPr/>
          </p:nvGrpSpPr>
          <p:grpSpPr>
            <a:xfrm>
              <a:off x="7173420" y="10917899"/>
              <a:ext cx="2319348" cy="1715130"/>
              <a:chOff x="15392823" y="3768790"/>
              <a:chExt cx="2048256" cy="1455845"/>
            </a:xfrm>
          </p:grpSpPr>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4">
                <a:alphaModFix/>
              </a:blip>
              <a:srcRect l="83325" t="-1" r="12397" b="46688"/>
              <a:stretch/>
            </p:blipFill>
            <p:spPr>
              <a:xfrm>
                <a:off x="15963669" y="3768790"/>
                <a:ext cx="924832" cy="1089674"/>
              </a:xfrm>
              <a:prstGeom prst="rect">
                <a:avLst/>
              </a:prstGeom>
              <a:noFill/>
              <a:ln>
                <a:noFill/>
              </a:ln>
            </p:spPr>
          </p:pic>
          <p:sp>
            <p:nvSpPr>
              <p:cNvPr id="58" name="TextBox 57">
                <a:extLst>
                  <a:ext uri="{FF2B5EF4-FFF2-40B4-BE49-F238E27FC236}">
                    <a16:creationId xmlns:a16="http://schemas.microsoft.com/office/drawing/2014/main" id="{CF3D494F-FEED-A53A-56C9-1B27128AF232}"/>
                  </a:ext>
                </a:extLst>
              </p:cNvPr>
              <p:cNvSpPr txBox="1"/>
              <p:nvPr/>
            </p:nvSpPr>
            <p:spPr>
              <a:xfrm>
                <a:off x="15392823" y="4754388"/>
                <a:ext cx="2048256" cy="470247"/>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TRAVEL</a:t>
                </a:r>
              </a:p>
            </p:txBody>
          </p:sp>
        </p:grpSp>
        <p:grpSp>
          <p:nvGrpSpPr>
            <p:cNvPr id="28" name="Group 27">
              <a:extLst>
                <a:ext uri="{FF2B5EF4-FFF2-40B4-BE49-F238E27FC236}">
                  <a16:creationId xmlns:a16="http://schemas.microsoft.com/office/drawing/2014/main" id="{8935D04F-624D-AE12-D612-265CC426DB20}"/>
                </a:ext>
              </a:extLst>
            </p:cNvPr>
            <p:cNvGrpSpPr>
              <a:grpSpLocks noChangeAspect="1"/>
            </p:cNvGrpSpPr>
            <p:nvPr/>
          </p:nvGrpSpPr>
          <p:grpSpPr>
            <a:xfrm>
              <a:off x="8997938" y="9066946"/>
              <a:ext cx="2319348" cy="1953491"/>
              <a:chOff x="13290182" y="3879963"/>
              <a:chExt cx="2048256" cy="1658170"/>
            </a:xfrm>
          </p:grpSpPr>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4">
                <a:alphaModFix/>
              </a:blip>
              <a:srcRect l="72714" t="5078" r="22198" b="48043"/>
              <a:stretch/>
            </p:blipFill>
            <p:spPr>
              <a:xfrm>
                <a:off x="13764338" y="3879963"/>
                <a:ext cx="1099944" cy="958182"/>
              </a:xfrm>
              <a:prstGeom prst="rect">
                <a:avLst/>
              </a:prstGeom>
              <a:noFill/>
              <a:ln>
                <a:noFill/>
              </a:ln>
            </p:spPr>
          </p:pic>
          <p:sp>
            <p:nvSpPr>
              <p:cNvPr id="59" name="TextBox 58">
                <a:extLst>
                  <a:ext uri="{FF2B5EF4-FFF2-40B4-BE49-F238E27FC236}">
                    <a16:creationId xmlns:a16="http://schemas.microsoft.com/office/drawing/2014/main" id="{F300EDFF-B7C2-D2DA-A1A0-0DDFF33A74A6}"/>
                  </a:ext>
                </a:extLst>
              </p:cNvPr>
              <p:cNvSpPr txBox="1"/>
              <p:nvPr/>
            </p:nvSpPr>
            <p:spPr>
              <a:xfrm>
                <a:off x="13290182" y="4754389"/>
                <a:ext cx="2048256"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PAYMENT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PROCESSING</a:t>
                </a:r>
              </a:p>
            </p:txBody>
          </p:sp>
        </p:grpSp>
        <p:grpSp>
          <p:nvGrpSpPr>
            <p:cNvPr id="23" name="Group 22">
              <a:extLst>
                <a:ext uri="{FF2B5EF4-FFF2-40B4-BE49-F238E27FC236}">
                  <a16:creationId xmlns:a16="http://schemas.microsoft.com/office/drawing/2014/main" id="{9FEAE070-A6D2-C66E-C3F4-24342E733B6F}"/>
                </a:ext>
              </a:extLst>
            </p:cNvPr>
            <p:cNvGrpSpPr/>
            <p:nvPr/>
          </p:nvGrpSpPr>
          <p:grpSpPr>
            <a:xfrm>
              <a:off x="9447897" y="6816616"/>
              <a:ext cx="2253424" cy="2034118"/>
              <a:chOff x="11187230" y="3792665"/>
              <a:chExt cx="2048567" cy="1761141"/>
            </a:xfrm>
          </p:grpSpPr>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4">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33C0B484-3EAB-B696-F5B5-E91275029422}"/>
                  </a:ext>
                </a:extLst>
              </p:cNvPr>
              <p:cNvSpPr txBox="1"/>
              <p:nvPr/>
            </p:nvSpPr>
            <p:spPr>
              <a:xfrm>
                <a:off x="11187230" y="4754387"/>
                <a:ext cx="2048567" cy="799419"/>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SECURITY &amp;</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AUTOMATION</a:t>
                </a:r>
              </a:p>
            </p:txBody>
          </p:sp>
        </p:grpSp>
        <p:grpSp>
          <p:nvGrpSpPr>
            <p:cNvPr id="21" name="Group 20">
              <a:extLst>
                <a:ext uri="{FF2B5EF4-FFF2-40B4-BE49-F238E27FC236}">
                  <a16:creationId xmlns:a16="http://schemas.microsoft.com/office/drawing/2014/main" id="{EAA1E197-3EAA-96A2-7C12-C63E01629B0C}"/>
                </a:ext>
              </a:extLst>
            </p:cNvPr>
            <p:cNvGrpSpPr>
              <a:grpSpLocks noChangeAspect="1"/>
            </p:cNvGrpSpPr>
            <p:nvPr/>
          </p:nvGrpSpPr>
          <p:grpSpPr>
            <a:xfrm>
              <a:off x="8550574" y="4527794"/>
              <a:ext cx="2319700" cy="2078267"/>
              <a:chOff x="9084278" y="3774048"/>
              <a:chExt cx="2048567" cy="1764085"/>
            </a:xfrm>
          </p:grpSpPr>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4">
                <a:alphaModFix/>
              </a:blip>
              <a:srcRect l="50159" r="44114" b="54284"/>
              <a:stretch/>
            </p:blipFill>
            <p:spPr>
              <a:xfrm>
                <a:off x="9448340" y="3774048"/>
                <a:ext cx="1320442" cy="996414"/>
              </a:xfrm>
              <a:prstGeom prst="rect">
                <a:avLst/>
              </a:prstGeom>
              <a:noFill/>
              <a:ln>
                <a:noFill/>
              </a:ln>
            </p:spPr>
          </p:pic>
          <p:sp>
            <p:nvSpPr>
              <p:cNvPr id="61" name="TextBox 60">
                <a:extLst>
                  <a:ext uri="{FF2B5EF4-FFF2-40B4-BE49-F238E27FC236}">
                    <a16:creationId xmlns:a16="http://schemas.microsoft.com/office/drawing/2014/main" id="{4AAE0455-765C-A324-7B12-941B19D72371}"/>
                  </a:ext>
                </a:extLst>
              </p:cNvPr>
              <p:cNvSpPr txBox="1"/>
              <p:nvPr/>
            </p:nvSpPr>
            <p:spPr>
              <a:xfrm>
                <a:off x="9084278" y="4754388"/>
                <a:ext cx="2048567"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HEALTH</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COVERAGE</a:t>
                </a:r>
              </a:p>
            </p:txBody>
          </p:sp>
        </p:grpSp>
        <p:grpSp>
          <p:nvGrpSpPr>
            <p:cNvPr id="20" name="Group 19">
              <a:extLst>
                <a:ext uri="{FF2B5EF4-FFF2-40B4-BE49-F238E27FC236}">
                  <a16:creationId xmlns:a16="http://schemas.microsoft.com/office/drawing/2014/main" id="{1FFF3360-1041-B5D3-2A99-D726B9F80198}"/>
                </a:ext>
              </a:extLst>
            </p:cNvPr>
            <p:cNvGrpSpPr>
              <a:grpSpLocks noChangeAspect="1"/>
            </p:cNvGrpSpPr>
            <p:nvPr/>
          </p:nvGrpSpPr>
          <p:grpSpPr>
            <a:xfrm>
              <a:off x="6463445" y="3126440"/>
              <a:ext cx="2319700" cy="1693719"/>
              <a:chOff x="6981326" y="3786967"/>
              <a:chExt cx="2048567" cy="1437668"/>
            </a:xfrm>
          </p:grpSpPr>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4">
                <a:alphaModFix/>
              </a:blip>
              <a:srcRect l="40737" t="1" r="54739" b="48465"/>
              <a:stretch/>
            </p:blipFill>
            <p:spPr>
              <a:xfrm>
                <a:off x="7516511" y="3786967"/>
                <a:ext cx="978197" cy="1053320"/>
              </a:xfrm>
              <a:prstGeom prst="rect">
                <a:avLst/>
              </a:prstGeom>
              <a:noFill/>
              <a:ln>
                <a:noFill/>
              </a:ln>
            </p:spPr>
          </p:pic>
          <p:sp>
            <p:nvSpPr>
              <p:cNvPr id="62" name="TextBox 61">
                <a:extLst>
                  <a:ext uri="{FF2B5EF4-FFF2-40B4-BE49-F238E27FC236}">
                    <a16:creationId xmlns:a16="http://schemas.microsoft.com/office/drawing/2014/main" id="{A71C4736-804D-92B0-1FC5-B9027BC7F328}"/>
                  </a:ext>
                </a:extLst>
              </p:cNvPr>
              <p:cNvSpPr txBox="1"/>
              <p:nvPr/>
            </p:nvSpPr>
            <p:spPr>
              <a:xfrm>
                <a:off x="6981326"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ENERGY</a:t>
                </a:r>
              </a:p>
            </p:txBody>
          </p:sp>
        </p:grpSp>
        <p:grpSp>
          <p:nvGrpSpPr>
            <p:cNvPr id="18" name="Group 17">
              <a:extLst>
                <a:ext uri="{FF2B5EF4-FFF2-40B4-BE49-F238E27FC236}">
                  <a16:creationId xmlns:a16="http://schemas.microsoft.com/office/drawing/2014/main" id="{CD0E0E2C-AA92-DC08-CA76-A9D280D7810E}"/>
                </a:ext>
              </a:extLst>
            </p:cNvPr>
            <p:cNvGrpSpPr>
              <a:grpSpLocks noChangeAspect="1"/>
            </p:cNvGrpSpPr>
            <p:nvPr/>
          </p:nvGrpSpPr>
          <p:grpSpPr>
            <a:xfrm>
              <a:off x="4142390" y="3199330"/>
              <a:ext cx="2319700" cy="1395879"/>
              <a:chOff x="4878374" y="4039780"/>
              <a:chExt cx="2048567" cy="1184852"/>
            </a:xfrm>
          </p:grpSpPr>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4">
                <a:alphaModFix/>
              </a:blip>
              <a:srcRect l="30612" t="12090" r="64863" b="51250"/>
              <a:stretch/>
            </p:blipFill>
            <p:spPr>
              <a:xfrm>
                <a:off x="5413559" y="4039780"/>
                <a:ext cx="978197" cy="749301"/>
              </a:xfrm>
              <a:prstGeom prst="rect">
                <a:avLst/>
              </a:prstGeom>
              <a:noFill/>
              <a:ln>
                <a:noFill/>
              </a:ln>
            </p:spPr>
          </p:pic>
          <p:sp>
            <p:nvSpPr>
              <p:cNvPr id="63" name="TextBox 62">
                <a:extLst>
                  <a:ext uri="{FF2B5EF4-FFF2-40B4-BE49-F238E27FC236}">
                    <a16:creationId xmlns:a16="http://schemas.microsoft.com/office/drawing/2014/main" id="{859BA376-A2AF-B1C3-6E77-E2A56A1AB495}"/>
                  </a:ext>
                </a:extLst>
              </p:cNvPr>
              <p:cNvSpPr txBox="1"/>
              <p:nvPr/>
            </p:nvSpPr>
            <p:spPr>
              <a:xfrm>
                <a:off x="4878374" y="4754387"/>
                <a:ext cx="2048567" cy="4702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TELEVISION</a:t>
                </a:r>
              </a:p>
            </p:txBody>
          </p:sp>
        </p:grpSp>
        <p:grpSp>
          <p:nvGrpSpPr>
            <p:cNvPr id="17" name="Group 16">
              <a:extLst>
                <a:ext uri="{FF2B5EF4-FFF2-40B4-BE49-F238E27FC236}">
                  <a16:creationId xmlns:a16="http://schemas.microsoft.com/office/drawing/2014/main" id="{1A5EB201-B5D6-3180-9903-C20CA3C089DB}"/>
                </a:ext>
              </a:extLst>
            </p:cNvPr>
            <p:cNvGrpSpPr>
              <a:grpSpLocks noChangeAspect="1"/>
            </p:cNvGrpSpPr>
            <p:nvPr/>
          </p:nvGrpSpPr>
          <p:grpSpPr>
            <a:xfrm>
              <a:off x="1931103" y="4190639"/>
              <a:ext cx="2319700" cy="1891233"/>
              <a:chOff x="2775422" y="3932808"/>
              <a:chExt cx="2048567" cy="1605323"/>
            </a:xfrm>
          </p:grpSpPr>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4">
                <a:alphaModFix/>
              </a:blip>
              <a:srcRect l="9952" t="8545" r="84731" b="49924"/>
              <a:stretch/>
            </p:blipFill>
            <p:spPr>
              <a:xfrm>
                <a:off x="3240043" y="3932808"/>
                <a:ext cx="1119324" cy="848853"/>
              </a:xfrm>
              <a:prstGeom prst="rect">
                <a:avLst/>
              </a:prstGeom>
              <a:noFill/>
              <a:ln>
                <a:noFill/>
              </a:ln>
            </p:spPr>
          </p:pic>
          <p:sp>
            <p:nvSpPr>
              <p:cNvPr id="64" name="TextBox 63">
                <a:extLst>
                  <a:ext uri="{FF2B5EF4-FFF2-40B4-BE49-F238E27FC236}">
                    <a16:creationId xmlns:a16="http://schemas.microsoft.com/office/drawing/2014/main" id="{B2655017-AF39-420E-77CD-12071328B27E}"/>
                  </a:ext>
                </a:extLst>
              </p:cNvPr>
              <p:cNvSpPr txBox="1"/>
              <p:nvPr/>
            </p:nvSpPr>
            <p:spPr>
              <a:xfrm>
                <a:off x="2775422" y="4754387"/>
                <a:ext cx="2048567"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HIGH SPEED</a:t>
                </a:r>
                <a:br>
                  <a:rPr lang="en-US" sz="1200" b="1" kern="0" dirty="0">
                    <a:solidFill>
                      <a:srgbClr val="0D2D51"/>
                    </a:solidFill>
                    <a:latin typeface="Calibri" panose="020F0502020204030204" pitchFamily="34" charset="0"/>
                    <a:cs typeface="Calibri" panose="020F0502020204030204" pitchFamily="34" charset="0"/>
                    <a:sym typeface="Arial"/>
                  </a:rPr>
                </a:br>
                <a:r>
                  <a:rPr lang="en-US" sz="1200" b="1" kern="0" dirty="0">
                    <a:solidFill>
                      <a:srgbClr val="0D2D51"/>
                    </a:solidFill>
                    <a:latin typeface="Calibri" panose="020F0502020204030204" pitchFamily="34" charset="0"/>
                    <a:cs typeface="Calibri" panose="020F0502020204030204" pitchFamily="34" charset="0"/>
                    <a:sym typeface="Arial"/>
                  </a:rPr>
                  <a:t>INTERNET</a:t>
                </a:r>
              </a:p>
            </p:txBody>
          </p:sp>
        </p:grpSp>
        <p:grpSp>
          <p:nvGrpSpPr>
            <p:cNvPr id="12" name="Group 11">
              <a:extLst>
                <a:ext uri="{FF2B5EF4-FFF2-40B4-BE49-F238E27FC236}">
                  <a16:creationId xmlns:a16="http://schemas.microsoft.com/office/drawing/2014/main" id="{A477107C-0DB6-3779-7CEC-3012BF6AEB70}"/>
                </a:ext>
              </a:extLst>
            </p:cNvPr>
            <p:cNvGrpSpPr>
              <a:grpSpLocks noChangeAspect="1"/>
            </p:cNvGrpSpPr>
            <p:nvPr/>
          </p:nvGrpSpPr>
          <p:grpSpPr>
            <a:xfrm>
              <a:off x="738403" y="6339126"/>
              <a:ext cx="2319700" cy="1951763"/>
              <a:chOff x="672470" y="3567933"/>
              <a:chExt cx="2048567" cy="1656702"/>
            </a:xfrm>
          </p:grpSpPr>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4">
                <a:alphaModFix/>
              </a:blip>
              <a:srcRect l="928" t="4657" r="95718" b="48464"/>
              <a:stretch/>
            </p:blipFill>
            <p:spPr>
              <a:xfrm>
                <a:off x="1187944" y="3567933"/>
                <a:ext cx="1050514" cy="1198977"/>
              </a:xfrm>
              <a:prstGeom prst="rect">
                <a:avLst/>
              </a:prstGeom>
              <a:noFill/>
              <a:ln>
                <a:noFill/>
              </a:ln>
            </p:spPr>
          </p:pic>
          <p:sp>
            <p:nvSpPr>
              <p:cNvPr id="65" name="TextBox 64">
                <a:extLst>
                  <a:ext uri="{FF2B5EF4-FFF2-40B4-BE49-F238E27FC236}">
                    <a16:creationId xmlns:a16="http://schemas.microsoft.com/office/drawing/2014/main" id="{EC6A03FF-9963-0F0F-8015-983206028E8E}"/>
                  </a:ext>
                </a:extLst>
              </p:cNvPr>
              <p:cNvSpPr txBox="1"/>
              <p:nvPr/>
            </p:nvSpPr>
            <p:spPr>
              <a:xfrm>
                <a:off x="672470"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MOBILE</a:t>
                </a:r>
              </a:p>
            </p:txBody>
          </p:sp>
        </p:grpSp>
        <p:grpSp>
          <p:nvGrpSpPr>
            <p:cNvPr id="30" name="Group 29">
              <a:extLst>
                <a:ext uri="{FF2B5EF4-FFF2-40B4-BE49-F238E27FC236}">
                  <a16:creationId xmlns:a16="http://schemas.microsoft.com/office/drawing/2014/main" id="{E06CE7EF-85F4-E962-C065-81C5C4CE0CB3}"/>
                </a:ext>
              </a:extLst>
            </p:cNvPr>
            <p:cNvGrpSpPr>
              <a:grpSpLocks noChangeAspect="1"/>
            </p:cNvGrpSpPr>
            <p:nvPr/>
          </p:nvGrpSpPr>
          <p:grpSpPr>
            <a:xfrm>
              <a:off x="1048011" y="9032371"/>
              <a:ext cx="2319348" cy="1772231"/>
              <a:chOff x="21700749" y="4033820"/>
              <a:chExt cx="2048256" cy="1504310"/>
            </a:xfrm>
          </p:grpSpPr>
          <p:pic>
            <p:nvPicPr>
              <p:cNvPr id="55" name="Picture 54" descr="A black and orange cloud with connected lines&#10;&#10;Description automatically generated">
                <a:extLst>
                  <a:ext uri="{FF2B5EF4-FFF2-40B4-BE49-F238E27FC236}">
                    <a16:creationId xmlns:a16="http://schemas.microsoft.com/office/drawing/2014/main" id="{15167223-DF92-B2C2-EC21-39F0C29C0E07}"/>
                  </a:ext>
                </a:extLst>
              </p:cNvPr>
              <p:cNvPicPr>
                <a:picLocks noChangeAspect="1"/>
              </p:cNvPicPr>
              <p:nvPr/>
            </p:nvPicPr>
            <p:blipFill>
              <a:blip r:embed="rId5"/>
              <a:stretch>
                <a:fillRect/>
              </a:stretch>
            </p:blipFill>
            <p:spPr>
              <a:xfrm>
                <a:off x="22347247" y="4033820"/>
                <a:ext cx="755261" cy="755261"/>
              </a:xfrm>
              <a:prstGeom prst="rect">
                <a:avLst/>
              </a:prstGeom>
            </p:spPr>
          </p:pic>
          <p:sp>
            <p:nvSpPr>
              <p:cNvPr id="66" name="TextBox 65">
                <a:extLst>
                  <a:ext uri="{FF2B5EF4-FFF2-40B4-BE49-F238E27FC236}">
                    <a16:creationId xmlns:a16="http://schemas.microsoft.com/office/drawing/2014/main" id="{50A4E239-2264-EEFB-5F46-7A3F2A51D883}"/>
                  </a:ext>
                </a:extLst>
              </p:cNvPr>
              <p:cNvSpPr txBox="1"/>
              <p:nvPr/>
            </p:nvSpPr>
            <p:spPr>
              <a:xfrm>
                <a:off x="21700749" y="4754387"/>
                <a:ext cx="2048256" cy="783743"/>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CLOUD SOLUTIONS</a:t>
                </a:r>
              </a:p>
            </p:txBody>
          </p:sp>
        </p:grpSp>
      </p:grpSp>
      <p:sp>
        <p:nvSpPr>
          <p:cNvPr id="2" name="Rectangle 1">
            <a:extLst>
              <a:ext uri="{FF2B5EF4-FFF2-40B4-BE49-F238E27FC236}">
                <a16:creationId xmlns:a16="http://schemas.microsoft.com/office/drawing/2014/main" id="{A6627EF7-2901-D972-4953-71D0AE10E1B8}"/>
              </a:ext>
            </a:extLst>
          </p:cNvPr>
          <p:cNvSpPr/>
          <p:nvPr/>
        </p:nvSpPr>
        <p:spPr>
          <a:xfrm>
            <a:off x="0" y="39115"/>
            <a:ext cx="12192000" cy="6858000"/>
          </a:xfrm>
          <a:prstGeom prst="rect">
            <a:avLst/>
          </a:prstGeom>
          <a:no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ln>
                <a:solidFill>
                  <a:srgbClr val="0D2D53"/>
                </a:solidFill>
              </a:ln>
              <a:noFill/>
              <a:latin typeface="Arial"/>
              <a:sym typeface="Arial"/>
            </a:endParaRPr>
          </a:p>
        </p:txBody>
      </p:sp>
      <p:grpSp>
        <p:nvGrpSpPr>
          <p:cNvPr id="26" name="Group 25">
            <a:extLst>
              <a:ext uri="{FF2B5EF4-FFF2-40B4-BE49-F238E27FC236}">
                <a16:creationId xmlns:a16="http://schemas.microsoft.com/office/drawing/2014/main" id="{78032DAF-BEE2-8A3D-0B7F-C1CE3E8A31BE}"/>
              </a:ext>
            </a:extLst>
          </p:cNvPr>
          <p:cNvGrpSpPr/>
          <p:nvPr/>
        </p:nvGrpSpPr>
        <p:grpSpPr>
          <a:xfrm>
            <a:off x="-1" y="305667"/>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pPr>
              <a:r>
                <a:rPr lang="en-US" sz="5750" b="1" kern="0" dirty="0">
                  <a:solidFill>
                    <a:srgbClr val="ED7D31"/>
                  </a:solidFill>
                  <a:latin typeface="Calibri" panose="020F0502020204030204" pitchFamily="34" charset="0"/>
                  <a:ea typeface="Helvetica Neue"/>
                  <a:cs typeface="Calibri" panose="020F0502020204030204" pitchFamily="34" charset="0"/>
                  <a:sym typeface="Helvetica Neue"/>
                </a:rPr>
                <a:t>ESSENTIAL SERVICES</a:t>
              </a:r>
              <a:endParaRPr sz="1400" kern="0" dirty="0">
                <a:solidFill>
                  <a:srgbClr val="ED7D3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pP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Residential</a:t>
              </a:r>
              <a:r>
                <a:rPr lang="en-US" sz="4000" kern="0" dirty="0" err="1">
                  <a:solidFill>
                    <a:srgbClr val="ED7D31"/>
                  </a:solidFill>
                  <a:latin typeface="Calibri" panose="020F0502020204030204" pitchFamily="34" charset="0"/>
                  <a:ea typeface="Helvetica Neue"/>
                  <a:cs typeface="Calibri" panose="020F0502020204030204" pitchFamily="34" charset="0"/>
                  <a:sym typeface="Helvetica Neue"/>
                </a:rPr>
                <a:t>|</a:t>
              </a: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Business</a:t>
              </a:r>
              <a:endParaRPr lang="en-US" sz="2200" kern="0" dirty="0">
                <a:solidFill>
                  <a:srgbClr val="000000"/>
                </a:solidFill>
                <a:latin typeface="Calibri" panose="020F0502020204030204" pitchFamily="34" charset="0"/>
                <a:cs typeface="Calibri" panose="020F0502020204030204" pitchFamily="34" charset="0"/>
                <a:sym typeface="Arial"/>
              </a:endParaRPr>
            </a:p>
          </p:txBody>
        </p:sp>
      </p:grpSp>
      <p:pic>
        <p:nvPicPr>
          <p:cNvPr id="38" name="Picture 37" descr="A person in a white shirt&#10;&#10;Description automatically generated with medium confidence">
            <a:extLst>
              <a:ext uri="{FF2B5EF4-FFF2-40B4-BE49-F238E27FC236}">
                <a16:creationId xmlns:a16="http://schemas.microsoft.com/office/drawing/2014/main" id="{B17CAC02-8E90-074A-5F1F-B7E0377BC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998" y="2461875"/>
            <a:ext cx="484837" cy="1474909"/>
          </a:xfrm>
          <a:prstGeom prst="rect">
            <a:avLst/>
          </a:prstGeom>
          <a:ln>
            <a:noFill/>
          </a:ln>
          <a:effectLst>
            <a:outerShdw blurRad="292100" dist="139700" dir="2700000" algn="tl" rotWithShape="0">
              <a:srgbClr val="333333">
                <a:alpha val="65000"/>
              </a:srgbClr>
            </a:outerShdw>
          </a:effectLst>
        </p:spPr>
      </p:pic>
      <p:sp>
        <p:nvSpPr>
          <p:cNvPr id="76" name="Rounded Rectangle 75">
            <a:extLst>
              <a:ext uri="{FF2B5EF4-FFF2-40B4-BE49-F238E27FC236}">
                <a16:creationId xmlns:a16="http://schemas.microsoft.com/office/drawing/2014/main" id="{E28C4C9C-0291-9466-266A-91073F66E144}"/>
              </a:ext>
            </a:extLst>
          </p:cNvPr>
          <p:cNvSpPr/>
          <p:nvPr/>
        </p:nvSpPr>
        <p:spPr>
          <a:xfrm>
            <a:off x="5686075" y="2229399"/>
            <a:ext cx="6091397" cy="4127782"/>
          </a:xfrm>
          <a:prstGeom prst="roundRect">
            <a:avLst>
              <a:gd name="adj" fmla="val 4483"/>
            </a:avLst>
          </a:prstGeom>
          <a:solidFill>
            <a:schemeClr val="tx2">
              <a:alpha val="396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pic>
        <p:nvPicPr>
          <p:cNvPr id="40" name="Picture 39" descr="A red and black logo&#10;&#10;Description automatically generated">
            <a:extLst>
              <a:ext uri="{FF2B5EF4-FFF2-40B4-BE49-F238E27FC236}">
                <a16:creationId xmlns:a16="http://schemas.microsoft.com/office/drawing/2014/main" id="{CA3F39B4-785F-3C5E-A181-DD5CF886D7A9}"/>
              </a:ext>
            </a:extLst>
          </p:cNvPr>
          <p:cNvPicPr>
            <a:picLocks noChangeAspect="1"/>
          </p:cNvPicPr>
          <p:nvPr/>
        </p:nvPicPr>
        <p:blipFill>
          <a:blip r:embed="rId8"/>
          <a:stretch>
            <a:fillRect/>
          </a:stretch>
        </p:blipFill>
        <p:spPr>
          <a:xfrm>
            <a:off x="8138402" y="3683621"/>
            <a:ext cx="1183061" cy="522748"/>
          </a:xfrm>
          <a:prstGeom prst="rect">
            <a:avLst/>
          </a:prstGeom>
        </p:spPr>
      </p:pic>
      <p:pic>
        <p:nvPicPr>
          <p:cNvPr id="42" name="Picture 41" descr="A blue and black logo&#10;&#10;Description automatically generated">
            <a:extLst>
              <a:ext uri="{FF2B5EF4-FFF2-40B4-BE49-F238E27FC236}">
                <a16:creationId xmlns:a16="http://schemas.microsoft.com/office/drawing/2014/main" id="{04AB66CE-1605-1A37-0EFB-94CA35C4AA58}"/>
              </a:ext>
            </a:extLst>
          </p:cNvPr>
          <p:cNvPicPr>
            <a:picLocks noChangeAspect="1"/>
          </p:cNvPicPr>
          <p:nvPr/>
        </p:nvPicPr>
        <p:blipFill>
          <a:blip r:embed="rId9"/>
          <a:stretch>
            <a:fillRect/>
          </a:stretch>
        </p:blipFill>
        <p:spPr>
          <a:xfrm>
            <a:off x="6125117" y="5788550"/>
            <a:ext cx="1517972" cy="278157"/>
          </a:xfrm>
          <a:prstGeom prst="rect">
            <a:avLst/>
          </a:prstGeom>
        </p:spPr>
      </p:pic>
      <p:pic>
        <p:nvPicPr>
          <p:cNvPr id="44" name="Picture 43" descr="A purple logo with black background&#10;&#10;Description automatically generated">
            <a:extLst>
              <a:ext uri="{FF2B5EF4-FFF2-40B4-BE49-F238E27FC236}">
                <a16:creationId xmlns:a16="http://schemas.microsoft.com/office/drawing/2014/main" id="{56D24DB5-B9B6-2D29-3856-ABD4CDDCECBE}"/>
              </a:ext>
            </a:extLst>
          </p:cNvPr>
          <p:cNvPicPr>
            <a:picLocks noChangeAspect="1"/>
          </p:cNvPicPr>
          <p:nvPr/>
        </p:nvPicPr>
        <p:blipFill>
          <a:blip r:embed="rId10"/>
          <a:stretch>
            <a:fillRect/>
          </a:stretch>
        </p:blipFill>
        <p:spPr>
          <a:xfrm>
            <a:off x="6330051" y="3109291"/>
            <a:ext cx="1108105" cy="689040"/>
          </a:xfrm>
          <a:prstGeom prst="rect">
            <a:avLst/>
          </a:prstGeom>
        </p:spPr>
      </p:pic>
      <p:pic>
        <p:nvPicPr>
          <p:cNvPr id="46" name="Picture 45" descr="A red text on a black background&#10;&#10;Description automatically generated">
            <a:extLst>
              <a:ext uri="{FF2B5EF4-FFF2-40B4-BE49-F238E27FC236}">
                <a16:creationId xmlns:a16="http://schemas.microsoft.com/office/drawing/2014/main" id="{CDEAA3C4-31B1-2A93-DECD-8E978CD94DDB}"/>
              </a:ext>
            </a:extLst>
          </p:cNvPr>
          <p:cNvPicPr>
            <a:picLocks noChangeAspect="1"/>
          </p:cNvPicPr>
          <p:nvPr/>
        </p:nvPicPr>
        <p:blipFill>
          <a:blip r:embed="rId11"/>
          <a:stretch>
            <a:fillRect/>
          </a:stretch>
        </p:blipFill>
        <p:spPr>
          <a:xfrm>
            <a:off x="9670700" y="2329791"/>
            <a:ext cx="1911531" cy="689040"/>
          </a:xfrm>
          <a:prstGeom prst="rect">
            <a:avLst/>
          </a:prstGeom>
        </p:spPr>
      </p:pic>
      <p:pic>
        <p:nvPicPr>
          <p:cNvPr id="48" name="Picture 47" descr="A close up of a logo&#10;&#10;Description automatically generated">
            <a:extLst>
              <a:ext uri="{FF2B5EF4-FFF2-40B4-BE49-F238E27FC236}">
                <a16:creationId xmlns:a16="http://schemas.microsoft.com/office/drawing/2014/main" id="{66F969F7-AD52-4B04-254A-599A6717967D}"/>
              </a:ext>
            </a:extLst>
          </p:cNvPr>
          <p:cNvPicPr>
            <a:picLocks noChangeAspect="1"/>
          </p:cNvPicPr>
          <p:nvPr/>
        </p:nvPicPr>
        <p:blipFill>
          <a:blip r:embed="rId12"/>
          <a:stretch>
            <a:fillRect/>
          </a:stretch>
        </p:blipFill>
        <p:spPr>
          <a:xfrm>
            <a:off x="7812475" y="3197541"/>
            <a:ext cx="1790241" cy="411799"/>
          </a:xfrm>
          <a:prstGeom prst="rect">
            <a:avLst/>
          </a:prstGeom>
        </p:spPr>
      </p:pic>
      <p:pic>
        <p:nvPicPr>
          <p:cNvPr id="50" name="Picture 49" descr="A blue and black logo&#10;&#10;Description automatically generated">
            <a:extLst>
              <a:ext uri="{FF2B5EF4-FFF2-40B4-BE49-F238E27FC236}">
                <a16:creationId xmlns:a16="http://schemas.microsoft.com/office/drawing/2014/main" id="{2D8EC756-61E4-7B0D-0DD2-32120911BC73}"/>
              </a:ext>
            </a:extLst>
          </p:cNvPr>
          <p:cNvPicPr>
            <a:picLocks noChangeAspect="1"/>
          </p:cNvPicPr>
          <p:nvPr/>
        </p:nvPicPr>
        <p:blipFill>
          <a:blip r:embed="rId13"/>
          <a:stretch>
            <a:fillRect/>
          </a:stretch>
        </p:blipFill>
        <p:spPr>
          <a:xfrm>
            <a:off x="7880472" y="2469174"/>
            <a:ext cx="1654247" cy="435067"/>
          </a:xfrm>
          <a:prstGeom prst="rect">
            <a:avLst/>
          </a:prstGeom>
        </p:spPr>
      </p:pic>
      <p:pic>
        <p:nvPicPr>
          <p:cNvPr id="52" name="Picture 51" descr="A black background with red and orange squares&#10;&#10;Description automatically generated">
            <a:extLst>
              <a:ext uri="{FF2B5EF4-FFF2-40B4-BE49-F238E27FC236}">
                <a16:creationId xmlns:a16="http://schemas.microsoft.com/office/drawing/2014/main" id="{1011D9A4-745D-B79D-5F1E-8D40A5E80DB8}"/>
              </a:ext>
            </a:extLst>
          </p:cNvPr>
          <p:cNvPicPr>
            <a:picLocks noChangeAspect="1"/>
          </p:cNvPicPr>
          <p:nvPr/>
        </p:nvPicPr>
        <p:blipFill>
          <a:blip r:embed="rId14"/>
          <a:stretch>
            <a:fillRect/>
          </a:stretch>
        </p:blipFill>
        <p:spPr>
          <a:xfrm>
            <a:off x="9793027" y="4775329"/>
            <a:ext cx="1666877" cy="73652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B77D24B6-382E-DFEE-D5E1-27240BF62584}"/>
              </a:ext>
            </a:extLst>
          </p:cNvPr>
          <p:cNvPicPr>
            <a:picLocks noChangeAspect="1"/>
          </p:cNvPicPr>
          <p:nvPr/>
        </p:nvPicPr>
        <p:blipFill>
          <a:blip r:embed="rId15"/>
          <a:stretch>
            <a:fillRect/>
          </a:stretch>
        </p:blipFill>
        <p:spPr>
          <a:xfrm>
            <a:off x="7988816" y="4946095"/>
            <a:ext cx="1437559" cy="472797"/>
          </a:xfrm>
          <a:prstGeom prst="rect">
            <a:avLst/>
          </a:prstGeom>
        </p:spPr>
      </p:pic>
      <p:pic>
        <p:nvPicPr>
          <p:cNvPr id="67" name="Picture 66" descr="A logo with a black background&#10;&#10;Description automatically generated">
            <a:extLst>
              <a:ext uri="{FF2B5EF4-FFF2-40B4-BE49-F238E27FC236}">
                <a16:creationId xmlns:a16="http://schemas.microsoft.com/office/drawing/2014/main" id="{C5B13C62-A642-C0B8-D7B2-DA462A619D24}"/>
              </a:ext>
            </a:extLst>
          </p:cNvPr>
          <p:cNvPicPr>
            <a:picLocks noChangeAspect="1"/>
          </p:cNvPicPr>
          <p:nvPr/>
        </p:nvPicPr>
        <p:blipFill>
          <a:blip r:embed="rId16"/>
          <a:stretch>
            <a:fillRect/>
          </a:stretch>
        </p:blipFill>
        <p:spPr>
          <a:xfrm>
            <a:off x="9808615" y="5590588"/>
            <a:ext cx="1635701" cy="722752"/>
          </a:xfrm>
          <a:prstGeom prst="rect">
            <a:avLst/>
          </a:prstGeom>
        </p:spPr>
      </p:pic>
      <p:pic>
        <p:nvPicPr>
          <p:cNvPr id="68" name="Picture 67" descr="A blue text on a black background&#10;&#10;Description automatically generated">
            <a:extLst>
              <a:ext uri="{FF2B5EF4-FFF2-40B4-BE49-F238E27FC236}">
                <a16:creationId xmlns:a16="http://schemas.microsoft.com/office/drawing/2014/main" id="{0BAC2DF3-66C9-2EDB-63B6-66B4225AE15B}"/>
              </a:ext>
            </a:extLst>
          </p:cNvPr>
          <p:cNvPicPr>
            <a:picLocks noChangeAspect="1"/>
          </p:cNvPicPr>
          <p:nvPr/>
        </p:nvPicPr>
        <p:blipFill>
          <a:blip r:embed="rId17"/>
          <a:stretch>
            <a:fillRect/>
          </a:stretch>
        </p:blipFill>
        <p:spPr>
          <a:xfrm>
            <a:off x="6152973" y="4982725"/>
            <a:ext cx="1462260" cy="472797"/>
          </a:xfrm>
          <a:prstGeom prst="rect">
            <a:avLst/>
          </a:prstGeom>
        </p:spPr>
      </p:pic>
      <p:pic>
        <p:nvPicPr>
          <p:cNvPr id="69" name="Picture 68" descr="A purple logo with a white background&#10;&#10;Description automatically generated">
            <a:extLst>
              <a:ext uri="{FF2B5EF4-FFF2-40B4-BE49-F238E27FC236}">
                <a16:creationId xmlns:a16="http://schemas.microsoft.com/office/drawing/2014/main" id="{ED936A96-08ED-EF58-47C4-8EC1ABD7B77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793195" y="5743054"/>
            <a:ext cx="1828800" cy="457200"/>
          </a:xfrm>
          <a:prstGeom prst="rect">
            <a:avLst/>
          </a:prstGeom>
        </p:spPr>
      </p:pic>
      <p:pic>
        <p:nvPicPr>
          <p:cNvPr id="70" name="Picture 69" descr="A logo with blue and purple letters&#10;&#10;Description automatically generated">
            <a:extLst>
              <a:ext uri="{FF2B5EF4-FFF2-40B4-BE49-F238E27FC236}">
                <a16:creationId xmlns:a16="http://schemas.microsoft.com/office/drawing/2014/main" id="{002C6921-FD75-5229-91C1-F7F7E5DB3E6D}"/>
              </a:ext>
            </a:extLst>
          </p:cNvPr>
          <p:cNvPicPr>
            <a:picLocks noChangeAspect="1"/>
          </p:cNvPicPr>
          <p:nvPr/>
        </p:nvPicPr>
        <p:blipFill>
          <a:blip r:embed="rId19"/>
          <a:stretch>
            <a:fillRect/>
          </a:stretch>
        </p:blipFill>
        <p:spPr>
          <a:xfrm>
            <a:off x="6314298" y="4099970"/>
            <a:ext cx="1139610" cy="481647"/>
          </a:xfrm>
          <a:prstGeom prst="rect">
            <a:avLst/>
          </a:prstGeom>
        </p:spPr>
      </p:pic>
      <p:pic>
        <p:nvPicPr>
          <p:cNvPr id="71" name="Picture 70" descr="A close-up of a logo&#10;&#10;Description automatically generated">
            <a:extLst>
              <a:ext uri="{FF2B5EF4-FFF2-40B4-BE49-F238E27FC236}">
                <a16:creationId xmlns:a16="http://schemas.microsoft.com/office/drawing/2014/main" id="{B4902CDC-42CB-B952-879F-0A472C568A87}"/>
              </a:ext>
            </a:extLst>
          </p:cNvPr>
          <p:cNvPicPr>
            <a:picLocks noChangeAspect="1"/>
          </p:cNvPicPr>
          <p:nvPr/>
        </p:nvPicPr>
        <p:blipFill>
          <a:blip r:embed="rId20"/>
          <a:stretch>
            <a:fillRect/>
          </a:stretch>
        </p:blipFill>
        <p:spPr>
          <a:xfrm>
            <a:off x="6183293" y="2548143"/>
            <a:ext cx="1401621" cy="398060"/>
          </a:xfrm>
          <a:prstGeom prst="rect">
            <a:avLst/>
          </a:prstGeom>
        </p:spPr>
      </p:pic>
      <p:pic>
        <p:nvPicPr>
          <p:cNvPr id="72" name="Picture 71" descr="A black background with green and blue text&#10;&#10;Description automatically generated">
            <a:extLst>
              <a:ext uri="{FF2B5EF4-FFF2-40B4-BE49-F238E27FC236}">
                <a16:creationId xmlns:a16="http://schemas.microsoft.com/office/drawing/2014/main" id="{EB70D15B-11BB-405D-3908-E30F08C3950A}"/>
              </a:ext>
            </a:extLst>
          </p:cNvPr>
          <p:cNvPicPr>
            <a:picLocks noChangeAspect="1"/>
          </p:cNvPicPr>
          <p:nvPr/>
        </p:nvPicPr>
        <p:blipFill>
          <a:blip r:embed="rId21"/>
          <a:stretch>
            <a:fillRect/>
          </a:stretch>
        </p:blipFill>
        <p:spPr>
          <a:xfrm>
            <a:off x="9808615" y="4034626"/>
            <a:ext cx="1635701" cy="545234"/>
          </a:xfrm>
          <a:prstGeom prst="rect">
            <a:avLst/>
          </a:prstGeom>
        </p:spPr>
      </p:pic>
      <p:pic>
        <p:nvPicPr>
          <p:cNvPr id="74" name="Picture 73" descr="A blue and black logo&#10;&#10;Description automatically generated">
            <a:extLst>
              <a:ext uri="{FF2B5EF4-FFF2-40B4-BE49-F238E27FC236}">
                <a16:creationId xmlns:a16="http://schemas.microsoft.com/office/drawing/2014/main" id="{BDBA675A-B482-54EF-F6E6-62C49DAF6A7E}"/>
              </a:ext>
            </a:extLst>
          </p:cNvPr>
          <p:cNvPicPr>
            <a:picLocks noChangeAspect="1"/>
          </p:cNvPicPr>
          <p:nvPr/>
        </p:nvPicPr>
        <p:blipFill>
          <a:blip r:embed="rId22"/>
          <a:stretch>
            <a:fillRect/>
          </a:stretch>
        </p:blipFill>
        <p:spPr>
          <a:xfrm>
            <a:off x="9922140" y="3124268"/>
            <a:ext cx="1408651" cy="586938"/>
          </a:xfrm>
          <a:prstGeom prst="rect">
            <a:avLst/>
          </a:prstGeom>
        </p:spPr>
      </p:pic>
      <p:sp>
        <p:nvSpPr>
          <p:cNvPr id="77" name="TextBox 76">
            <a:extLst>
              <a:ext uri="{FF2B5EF4-FFF2-40B4-BE49-F238E27FC236}">
                <a16:creationId xmlns:a16="http://schemas.microsoft.com/office/drawing/2014/main" id="{22CB7D87-72B6-1010-CA55-D2056CD90B35}"/>
              </a:ext>
            </a:extLst>
          </p:cNvPr>
          <p:cNvSpPr txBox="1"/>
          <p:nvPr/>
        </p:nvSpPr>
        <p:spPr>
          <a:xfrm>
            <a:off x="6028192" y="1697620"/>
            <a:ext cx="5407161" cy="769441"/>
          </a:xfrm>
          <a:prstGeom prst="rect">
            <a:avLst/>
          </a:prstGeom>
          <a:noFill/>
        </p:spPr>
        <p:txBody>
          <a:bodyPr wrap="square" rtlCol="0">
            <a:spAutoFit/>
          </a:bodyPr>
          <a:lstStyle/>
          <a:p>
            <a:pPr algn="ctr" defTabSz="457200">
              <a:buClr>
                <a:srgbClr val="000000"/>
              </a:buClr>
            </a:pPr>
            <a:r>
              <a:rPr lang="en-US" sz="4400" i="1" kern="0" dirty="0">
                <a:solidFill>
                  <a:srgbClr val="ED7D31"/>
                </a:solidFill>
                <a:latin typeface="Roboto Light" panose="02000000000000000000" pitchFamily="2" charset="0"/>
                <a:ea typeface="Roboto Light" panose="02000000000000000000" pitchFamily="2" charset="0"/>
                <a:cs typeface="Arial"/>
                <a:sym typeface="Arial"/>
              </a:rPr>
              <a:t>Trusted Partners</a:t>
            </a:r>
          </a:p>
        </p:txBody>
      </p:sp>
      <p:pic>
        <p:nvPicPr>
          <p:cNvPr id="3" name="Image" descr="Image">
            <a:extLst>
              <a:ext uri="{FF2B5EF4-FFF2-40B4-BE49-F238E27FC236}">
                <a16:creationId xmlns:a16="http://schemas.microsoft.com/office/drawing/2014/main" id="{5E275A86-D669-B4ED-04CA-F86843CACFC3}"/>
              </a:ext>
            </a:extLst>
          </p:cNvPr>
          <p:cNvPicPr>
            <a:picLocks noChangeAspect="1"/>
          </p:cNvPicPr>
          <p:nvPr/>
        </p:nvPicPr>
        <p:blipFill>
          <a:blip r:embed="rId23"/>
          <a:stretch>
            <a:fillRect/>
          </a:stretch>
        </p:blipFill>
        <p:spPr>
          <a:xfrm>
            <a:off x="1283456" y="3911925"/>
            <a:ext cx="3107759" cy="1492385"/>
          </a:xfrm>
          <a:prstGeom prst="rect">
            <a:avLst/>
          </a:prstGeom>
          <a:ln w="12700">
            <a:miter lim="400000"/>
          </a:ln>
          <a:effectLst>
            <a:outerShdw blurRad="50800" dist="38100" dir="2700000" algn="tl" rotWithShape="0">
              <a:prstClr val="black">
                <a:alpha val="40000"/>
              </a:prstClr>
            </a:outerShdw>
          </a:effectLst>
        </p:spPr>
      </p:pic>
      <p:pic>
        <p:nvPicPr>
          <p:cNvPr id="5" name="Picture 4" descr="A black and white text&#10;&#10;Description automatically generated">
            <a:extLst>
              <a:ext uri="{FF2B5EF4-FFF2-40B4-BE49-F238E27FC236}">
                <a16:creationId xmlns:a16="http://schemas.microsoft.com/office/drawing/2014/main" id="{920D346A-178A-43FA-B54C-2D0FCB0833EE}"/>
              </a:ext>
            </a:extLst>
          </p:cNvPr>
          <p:cNvPicPr>
            <a:picLocks noChangeAspect="1"/>
          </p:cNvPicPr>
          <p:nvPr/>
        </p:nvPicPr>
        <p:blipFill>
          <a:blip r:embed="rId24"/>
          <a:stretch>
            <a:fillRect/>
          </a:stretch>
        </p:blipFill>
        <p:spPr>
          <a:xfrm>
            <a:off x="8138402" y="4330708"/>
            <a:ext cx="1480862" cy="370956"/>
          </a:xfrm>
          <a:prstGeom prst="rect">
            <a:avLst/>
          </a:prstGeom>
        </p:spPr>
      </p:pic>
    </p:spTree>
    <p:extLst>
      <p:ext uri="{BB962C8B-B14F-4D97-AF65-F5344CB8AC3E}">
        <p14:creationId xmlns:p14="http://schemas.microsoft.com/office/powerpoint/2010/main" val="4055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1000"/>
                                        <p:tgtEl>
                                          <p:spTgt spid="7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200"/>
                                        <p:tgtEl>
                                          <p:spTgt spid="71"/>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
                                        <p:tgtEl>
                                          <p:spTgt spid="50"/>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
                                        <p:tgtEl>
                                          <p:spTgt spid="46"/>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200"/>
                                        <p:tgtEl>
                                          <p:spTgt spid="74"/>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200"/>
                                        <p:tgtEl>
                                          <p:spTgt spid="7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00"/>
                                        <p:tgtEl>
                                          <p:spTgt spid="52"/>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3800"/>
                            </p:stCondLst>
                            <p:childTnLst>
                              <p:par>
                                <p:cTn id="57" presetID="10"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00"/>
                                        <p:tgtEl>
                                          <p:spTgt spid="6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200"/>
                                        <p:tgtEl>
                                          <p:spTgt spid="70"/>
                                        </p:tgtEl>
                                      </p:cBhvr>
                                    </p:animEffect>
                                  </p:childTnLst>
                                </p:cTn>
                              </p:par>
                            </p:childTnLst>
                          </p:cTn>
                        </p:par>
                        <p:par>
                          <p:cTn id="64" fill="hold">
                            <p:stCondLst>
                              <p:cond delay="4200"/>
                            </p:stCondLst>
                            <p:childTnLst>
                              <p:par>
                                <p:cTn id="65" presetID="10"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00"/>
                                        <p:tgtEl>
                                          <p:spTgt spid="44"/>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
                                        <p:tgtEl>
                                          <p:spTgt spid="48"/>
                                        </p:tgtEl>
                                      </p:cBhvr>
                                    </p:animEffect>
                                  </p:childTnLst>
                                </p:cTn>
                              </p:par>
                            </p:childTnLst>
                          </p:cTn>
                        </p:par>
                        <p:par>
                          <p:cTn id="72" fill="hold">
                            <p:stCondLst>
                              <p:cond delay="4600"/>
                            </p:stCondLst>
                            <p:childTnLst>
                              <p:par>
                                <p:cTn id="73" presetID="10"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200"/>
                                        <p:tgtEl>
                                          <p:spTgt spid="40"/>
                                        </p:tgtEl>
                                      </p:cBhvr>
                                    </p:animEffect>
                                  </p:childTnLst>
                                </p:cTn>
                              </p:par>
                            </p:childTnLst>
                          </p:cTn>
                        </p:par>
                        <p:par>
                          <p:cTn id="76" fill="hold">
                            <p:stCondLst>
                              <p:cond delay="4800"/>
                            </p:stCondLst>
                            <p:childTnLst>
                              <p:par>
                                <p:cTn id="77" presetID="10"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5000"/>
                            </p:stCondLst>
                            <p:childTnLst>
                              <p:par>
                                <p:cTn id="81" presetID="10"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200"/>
                                        <p:tgtEl>
                                          <p:spTgt spid="54"/>
                                        </p:tgtEl>
                                      </p:cBhvr>
                                    </p:animEffect>
                                  </p:childTnLst>
                                </p:cTn>
                              </p:par>
                            </p:childTnLst>
                          </p:cTn>
                        </p:par>
                        <p:par>
                          <p:cTn id="84" fill="hold">
                            <p:stCondLst>
                              <p:cond delay="5200"/>
                            </p:stCondLst>
                            <p:childTnLst>
                              <p:par>
                                <p:cTn id="85" presetID="10" presetClass="exit" presetSubtype="0" fill="hold" nodeType="afterEffect">
                                  <p:stCondLst>
                                    <p:cond delay="0"/>
                                  </p:stCondLst>
                                  <p:childTnLst>
                                    <p:animEffect transition="out" filter="fade">
                                      <p:cBhvr>
                                        <p:cTn id="86" dur="250"/>
                                        <p:tgtEl>
                                          <p:spTgt spid="75"/>
                                        </p:tgtEl>
                                      </p:cBhvr>
                                    </p:animEffect>
                                    <p:set>
                                      <p:cBhvr>
                                        <p:cTn id="87" dur="1" fill="hold">
                                          <p:stCondLst>
                                            <p:cond delay="249"/>
                                          </p:stCondLst>
                                        </p:cTn>
                                        <p:tgtEl>
                                          <p:spTgt spid="7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96"/>
                                        </p:tgtEl>
                                        <p:attrNameLst>
                                          <p:attrName>style.visibility</p:attrName>
                                        </p:attrNameLst>
                                      </p:cBhvr>
                                      <p:to>
                                        <p:strVal val="visible"/>
                                      </p:to>
                                    </p:set>
                                  </p:childTnLst>
                                </p:cTn>
                              </p:par>
                            </p:childTnLst>
                          </p:cTn>
                        </p:par>
                        <p:par>
                          <p:cTn id="90" fill="hold">
                            <p:stCondLst>
                              <p:cond delay="5450"/>
                            </p:stCondLst>
                            <p:childTnLst>
                              <p:par>
                                <p:cTn id="91" presetID="53" presetClass="entr" presetSubtype="16" fill="hold" nodeType="after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1000" fill="hold"/>
                                        <p:tgtEl>
                                          <p:spTgt spid="38"/>
                                        </p:tgtEl>
                                        <p:attrNameLst>
                                          <p:attrName>ppt_w</p:attrName>
                                        </p:attrNameLst>
                                      </p:cBhvr>
                                      <p:tavLst>
                                        <p:tav tm="0">
                                          <p:val>
                                            <p:fltVal val="0"/>
                                          </p:val>
                                        </p:tav>
                                        <p:tav tm="100000">
                                          <p:val>
                                            <p:strVal val="#ppt_w"/>
                                          </p:val>
                                        </p:tav>
                                      </p:tavLst>
                                    </p:anim>
                                    <p:anim calcmode="lin" valueType="num">
                                      <p:cBhvr>
                                        <p:cTn id="94" dur="1000" fill="hold"/>
                                        <p:tgtEl>
                                          <p:spTgt spid="38"/>
                                        </p:tgtEl>
                                        <p:attrNameLst>
                                          <p:attrName>ppt_h</p:attrName>
                                        </p:attrNameLst>
                                      </p:cBhvr>
                                      <p:tavLst>
                                        <p:tav tm="0">
                                          <p:val>
                                            <p:fltVal val="0"/>
                                          </p:val>
                                        </p:tav>
                                        <p:tav tm="100000">
                                          <p:val>
                                            <p:strVal val="#ppt_h"/>
                                          </p:val>
                                        </p:tav>
                                      </p:tavLst>
                                    </p:anim>
                                    <p:animEffect transition="in" filter="fade">
                                      <p:cBhvr>
                                        <p:cTn id="95" dur="1000"/>
                                        <p:tgtEl>
                                          <p:spTgt spid="38"/>
                                        </p:tgtEl>
                                      </p:cBhvr>
                                    </p:animEffect>
                                  </p:childTnLst>
                                </p:cTn>
                              </p:par>
                            </p:childTnLst>
                          </p:cTn>
                        </p:par>
                        <p:par>
                          <p:cTn id="96" fill="hold">
                            <p:stCondLst>
                              <p:cond delay="6450"/>
                            </p:stCondLst>
                            <p:childTnLst>
                              <p:par>
                                <p:cTn id="97" presetID="53" presetClass="entr" presetSubtype="16" fill="hold" nodeType="after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p:cTn id="99" dur="1000" fill="hold"/>
                                        <p:tgtEl>
                                          <p:spTgt spid="3"/>
                                        </p:tgtEl>
                                        <p:attrNameLst>
                                          <p:attrName>ppt_w</p:attrName>
                                        </p:attrNameLst>
                                      </p:cBhvr>
                                      <p:tavLst>
                                        <p:tav tm="0">
                                          <p:val>
                                            <p:fltVal val="0"/>
                                          </p:val>
                                        </p:tav>
                                        <p:tav tm="100000">
                                          <p:val>
                                            <p:strVal val="#ppt_w"/>
                                          </p:val>
                                        </p:tav>
                                      </p:tavLst>
                                    </p:anim>
                                    <p:anim calcmode="lin" valueType="num">
                                      <p:cBhvr>
                                        <p:cTn id="100" dur="1000" fill="hold"/>
                                        <p:tgtEl>
                                          <p:spTgt spid="3"/>
                                        </p:tgtEl>
                                        <p:attrNameLst>
                                          <p:attrName>ppt_h</p:attrName>
                                        </p:attrNameLst>
                                      </p:cBhvr>
                                      <p:tavLst>
                                        <p:tav tm="0">
                                          <p:val>
                                            <p:fltVal val="0"/>
                                          </p:val>
                                        </p:tav>
                                        <p:tav tm="100000">
                                          <p:val>
                                            <p:strVal val="#ppt_h"/>
                                          </p:val>
                                        </p:tav>
                                      </p:tavLst>
                                    </p:anim>
                                    <p:animEffect transition="in" filter="fade">
                                      <p:cBhvr>
                                        <p:cTn id="101" dur="1000"/>
                                        <p:tgtEl>
                                          <p:spTgt spid="3"/>
                                        </p:tgtEl>
                                      </p:cBhvr>
                                    </p:animEffect>
                                  </p:childTnLst>
                                </p:cTn>
                              </p:par>
                            </p:childTnLst>
                          </p:cTn>
                        </p:par>
                        <p:par>
                          <p:cTn id="102" fill="hold">
                            <p:stCondLst>
                              <p:cond delay="7450"/>
                            </p:stCondLst>
                            <p:childTnLst>
                              <p:par>
                                <p:cTn id="103" presetID="26" presetClass="emph" presetSubtype="0" fill="hold" nodeType="afterEffect">
                                  <p:stCondLst>
                                    <p:cond delay="0"/>
                                  </p:stCondLst>
                                  <p:childTnLst>
                                    <p:animEffect transition="out" filter="fade">
                                      <p:cBhvr>
                                        <p:cTn id="104" dur="1000" tmFilter="0, 0; .2, .5; .8, .5; 1, 0"/>
                                        <p:tgtEl>
                                          <p:spTgt spid="3"/>
                                        </p:tgtEl>
                                      </p:cBhvr>
                                    </p:animEffect>
                                    <p:animScale>
                                      <p:cBhvr>
                                        <p:cTn id="10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736" y="3969528"/>
            <a:ext cx="3045677" cy="805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1785085" y="4992823"/>
            <a:ext cx="8620975" cy="1200329"/>
          </a:xfrm>
          <a:prstGeom prst="rect">
            <a:avLst/>
          </a:prstGeom>
          <a:noFill/>
        </p:spPr>
        <p:txBody>
          <a:bodyPr wrap="square" rtlCol="0">
            <a:spAutoFit/>
          </a:bodyPr>
          <a:lstStyle/>
          <a:p>
            <a:pPr algn="ctr">
              <a:defRPr/>
            </a:pPr>
            <a:r>
              <a:rPr lang="en-US" sz="3600" dirty="0">
                <a:solidFill>
                  <a:prstClr val="white"/>
                </a:solidFill>
                <a:latin typeface="Calibri" panose="020F0502020204030204"/>
                <a:cs typeface="Arial"/>
                <a:sym typeface="Arial"/>
              </a:rPr>
              <a:t>Works better, feels better than insurance.</a:t>
            </a:r>
          </a:p>
          <a:p>
            <a:pPr algn="ctr">
              <a:defRPr/>
            </a:pPr>
            <a:r>
              <a:rPr lang="en-US" sz="3600" dirty="0">
                <a:solidFill>
                  <a:prstClr val="white"/>
                </a:solidFill>
                <a:latin typeface="Calibri" panose="020F0502020204030204"/>
                <a:cs typeface="Arial"/>
                <a:sym typeface="Arial"/>
              </a:rPr>
              <a:t>Same Care, Less Cost!</a:t>
            </a: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D3D3357F-BC3C-A7C2-B840-8B70AC52AD19}"/>
              </a:ext>
            </a:extLst>
          </p:cNvPr>
          <p:cNvPicPr>
            <a:picLocks noChangeAspect="1"/>
          </p:cNvPicPr>
          <p:nvPr/>
        </p:nvPicPr>
        <p:blipFill rotWithShape="1">
          <a:blip r:embed="rId3"/>
          <a:srcRect b="49997"/>
          <a:stretch/>
        </p:blipFill>
        <p:spPr>
          <a:xfrm>
            <a:off x="-852" y="9049"/>
            <a:ext cx="12192851" cy="3419951"/>
          </a:xfrm>
          <a:prstGeom prst="rect">
            <a:avLst/>
          </a:prstGeom>
        </p:spPr>
      </p:pic>
    </p:spTree>
    <p:extLst>
      <p:ext uri="{BB962C8B-B14F-4D97-AF65-F5344CB8AC3E}">
        <p14:creationId xmlns:p14="http://schemas.microsoft.com/office/powerpoint/2010/main" val="188176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y Health Sharing">
            <a:hlinkClick r:id="" action="ppaction://media"/>
            <a:extLst>
              <a:ext uri="{FF2B5EF4-FFF2-40B4-BE49-F238E27FC236}">
                <a16:creationId xmlns:a16="http://schemas.microsoft.com/office/drawing/2014/main" id="{C860FFF2-4CB9-8D1C-500C-F7DA66EA0E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12192000" cy="6858000"/>
          </a:xfrm>
          <a:prstGeom prst="rect">
            <a:avLst/>
          </a:prstGeom>
        </p:spPr>
      </p:pic>
    </p:spTree>
    <p:extLst>
      <p:ext uri="{BB962C8B-B14F-4D97-AF65-F5344CB8AC3E}">
        <p14:creationId xmlns:p14="http://schemas.microsoft.com/office/powerpoint/2010/main" val="322386288"/>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D53"/>
        </a:solidFill>
        <a:effectLst/>
      </p:bgPr>
    </p:bg>
    <p:spTree>
      <p:nvGrpSpPr>
        <p:cNvPr id="1" name="Shape 79"/>
        <p:cNvGrpSpPr/>
        <p:nvPr/>
      </p:nvGrpSpPr>
      <p:grpSpPr>
        <a:xfrm>
          <a:off x="0" y="0"/>
          <a:ext cx="0" cy="0"/>
          <a:chOff x="0" y="0"/>
          <a:chExt cx="0" cy="0"/>
        </a:xfrm>
      </p:grpSpPr>
      <p:sp>
        <p:nvSpPr>
          <p:cNvPr id="32" name="Rectangle 31">
            <a:extLst>
              <a:ext uri="{FF2B5EF4-FFF2-40B4-BE49-F238E27FC236}">
                <a16:creationId xmlns:a16="http://schemas.microsoft.com/office/drawing/2014/main" id="{E6882596-C8C0-642F-E703-87DA745FB55A}"/>
              </a:ext>
            </a:extLst>
          </p:cNvPr>
          <p:cNvSpPr/>
          <p:nvPr/>
        </p:nvSpPr>
        <p:spPr>
          <a:xfrm>
            <a:off x="6539099" y="914061"/>
            <a:ext cx="4895284" cy="52748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80" name="Google Shape;80;p17"/>
          <p:cNvSpPr txBox="1"/>
          <p:nvPr/>
        </p:nvSpPr>
        <p:spPr>
          <a:xfrm>
            <a:off x="417891" y="212214"/>
            <a:ext cx="11229892" cy="800179"/>
          </a:xfrm>
          <a:prstGeom prst="rect">
            <a:avLst/>
          </a:prstGeom>
          <a:noFill/>
          <a:ln>
            <a:noFill/>
          </a:ln>
        </p:spPr>
        <p:txBody>
          <a:bodyPr spcFirstLastPara="1" wrap="square" lIns="121900" tIns="121900" rIns="121900" bIns="121900" anchor="t" anchorCtr="0">
            <a:spAutoFit/>
          </a:bodyPr>
          <a:lstStyle/>
          <a:p>
            <a:pPr algn="ctr" defTabSz="1219170">
              <a:lnSpc>
                <a:spcPct val="90000"/>
              </a:lnSpc>
              <a:buClr>
                <a:srgbClr val="000000"/>
              </a:buClr>
              <a:buSzPts val="5400"/>
              <a:defRPr/>
            </a:pPr>
            <a:r>
              <a:rPr lang="en-US" sz="4000" b="1" dirty="0">
                <a:solidFill>
                  <a:prstClr val="white"/>
                </a:solidFill>
                <a:latin typeface="Calibri" panose="020F0502020204030204"/>
                <a:ea typeface="Raleway"/>
                <a:cs typeface="Raleway"/>
                <a:sym typeface="Raleway"/>
              </a:rPr>
              <a:t>COMPARE THE DIFFERENCE</a:t>
            </a:r>
            <a:endParaRPr sz="100" b="1" dirty="0">
              <a:solidFill>
                <a:prstClr val="white"/>
              </a:solidFill>
              <a:highlight>
                <a:srgbClr val="1F3946"/>
              </a:highlight>
              <a:latin typeface="Calibri" panose="020F0502020204030204"/>
              <a:ea typeface="Raleway"/>
              <a:cs typeface="Raleway"/>
              <a:sym typeface="Raleway"/>
            </a:endParaRPr>
          </a:p>
        </p:txBody>
      </p:sp>
      <p:pic>
        <p:nvPicPr>
          <p:cNvPr id="2" name="Picture 2">
            <a:extLst>
              <a:ext uri="{FF2B5EF4-FFF2-40B4-BE49-F238E27FC236}">
                <a16:creationId xmlns:a16="http://schemas.microsoft.com/office/drawing/2014/main" id="{B685259F-0130-71E5-D8C2-21841378361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110776" y="1053125"/>
            <a:ext cx="1612578" cy="408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255E61-2364-1E07-5275-CCA149A71781}"/>
              </a:ext>
            </a:extLst>
          </p:cNvPr>
          <p:cNvSpPr txBox="1"/>
          <p:nvPr/>
        </p:nvSpPr>
        <p:spPr>
          <a:xfrm>
            <a:off x="767471" y="914062"/>
            <a:ext cx="4961412" cy="544987"/>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3200" b="1" dirty="0">
                <a:solidFill>
                  <a:prstClr val="white"/>
                </a:solidFill>
                <a:latin typeface="Calibri" panose="020F0502020204030204"/>
                <a:cs typeface="Arial" panose="020B0604020202020204" pitchFamily="34" charset="0"/>
                <a:sym typeface="Arial"/>
              </a:rPr>
              <a:t>Traditional Health Insurance</a:t>
            </a:r>
          </a:p>
        </p:txBody>
      </p:sp>
      <p:sp>
        <p:nvSpPr>
          <p:cNvPr id="12" name="TextBox 11">
            <a:extLst>
              <a:ext uri="{FF2B5EF4-FFF2-40B4-BE49-F238E27FC236}">
                <a16:creationId xmlns:a16="http://schemas.microsoft.com/office/drawing/2014/main" id="{7E129996-FAA6-140D-4AE2-C2EC776B3992}"/>
              </a:ext>
            </a:extLst>
          </p:cNvPr>
          <p:cNvSpPr txBox="1"/>
          <p:nvPr/>
        </p:nvSpPr>
        <p:spPr>
          <a:xfrm>
            <a:off x="616593" y="2076764"/>
            <a:ext cx="4743039" cy="738664"/>
          </a:xfrm>
          <a:prstGeom prst="rect">
            <a:avLst/>
          </a:prstGeom>
          <a:noFill/>
        </p:spPr>
        <p:txBody>
          <a:bodyPr wrap="square" rtlCol="0">
            <a:spAutoFit/>
          </a:bodyPr>
          <a:lstStyle/>
          <a:p>
            <a:pPr marL="342900" indent="-342900">
              <a:buFont typeface="Arial" panose="020B0604020202020204" pitchFamily="34" charset="0"/>
              <a:buChar char="•"/>
              <a:defRPr/>
            </a:pPr>
            <a:r>
              <a:rPr lang="en-US" sz="2100" dirty="0">
                <a:solidFill>
                  <a:prstClr val="white"/>
                </a:solidFill>
                <a:latin typeface="Calibri" panose="020F0502020204030204"/>
                <a:cs typeface="Arial" panose="020B0604020202020204" pitchFamily="34" charset="0"/>
                <a:sym typeface="Arial"/>
              </a:rPr>
              <a:t>High Deductible </a:t>
            </a:r>
            <a:r>
              <a:rPr lang="en-US" sz="2100" b="1" dirty="0">
                <a:solidFill>
                  <a:srgbClr val="FFFF00"/>
                </a:solidFill>
                <a:latin typeface="Calibri" panose="020F0502020204030204"/>
                <a:cs typeface="Arial" panose="020B0604020202020204" pitchFamily="34" charset="0"/>
                <a:sym typeface="Arial"/>
              </a:rPr>
              <a:t>Per Family</a:t>
            </a:r>
            <a:br>
              <a:rPr lang="en-US" sz="2100" b="1" dirty="0">
                <a:solidFill>
                  <a:srgbClr val="FFFF00"/>
                </a:solidFill>
                <a:latin typeface="Calibri" panose="020F0502020204030204"/>
                <a:cs typeface="Arial" panose="020B0604020202020204" pitchFamily="34" charset="0"/>
                <a:sym typeface="Arial"/>
              </a:rPr>
            </a:br>
            <a:r>
              <a:rPr lang="en-US" sz="2100" b="1" dirty="0">
                <a:solidFill>
                  <a:srgbClr val="FFFF00"/>
                </a:solidFill>
                <a:latin typeface="Calibri" panose="020F0502020204030204"/>
                <a:cs typeface="Arial" panose="020B0604020202020204" pitchFamily="34" charset="0"/>
                <a:sym typeface="Arial"/>
              </a:rPr>
              <a:t>Member</a:t>
            </a:r>
          </a:p>
        </p:txBody>
      </p:sp>
      <p:cxnSp>
        <p:nvCxnSpPr>
          <p:cNvPr id="13" name="Straight Connector 12">
            <a:extLst>
              <a:ext uri="{FF2B5EF4-FFF2-40B4-BE49-F238E27FC236}">
                <a16:creationId xmlns:a16="http://schemas.microsoft.com/office/drawing/2014/main" id="{F6BBEC1C-F06E-A9D4-5783-660338FEC676}"/>
              </a:ext>
            </a:extLst>
          </p:cNvPr>
          <p:cNvCxnSpPr>
            <a:cxnSpLocks/>
          </p:cNvCxnSpPr>
          <p:nvPr/>
        </p:nvCxnSpPr>
        <p:spPr>
          <a:xfrm>
            <a:off x="6096000" y="1215621"/>
            <a:ext cx="0" cy="46840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63E41F-62F1-DFB6-F5F0-7CE211AB033E}"/>
              </a:ext>
            </a:extLst>
          </p:cNvPr>
          <p:cNvSpPr txBox="1"/>
          <p:nvPr/>
        </p:nvSpPr>
        <p:spPr>
          <a:xfrm>
            <a:off x="616593" y="1611550"/>
            <a:ext cx="3192284"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High</a:t>
            </a:r>
            <a:r>
              <a:rPr lang="en-US" sz="2100" b="1" dirty="0">
                <a:solidFill>
                  <a:prstClr val="white"/>
                </a:solidFill>
                <a:latin typeface="Calibri" panose="020F0502020204030204"/>
                <a:cs typeface="Arial" panose="020B0604020202020204" pitchFamily="34" charset="0"/>
                <a:sym typeface="Arial"/>
              </a:rPr>
              <a:t> </a:t>
            </a:r>
            <a:r>
              <a:rPr lang="en-US" sz="2100" dirty="0">
                <a:solidFill>
                  <a:prstClr val="white"/>
                </a:solidFill>
                <a:latin typeface="Calibri" panose="020F0502020204030204"/>
                <a:cs typeface="Arial" panose="020B0604020202020204" pitchFamily="34" charset="0"/>
                <a:sym typeface="Arial"/>
              </a:rPr>
              <a:t>Monthly Premiums</a:t>
            </a:r>
          </a:p>
        </p:txBody>
      </p:sp>
      <p:sp>
        <p:nvSpPr>
          <p:cNvPr id="11" name="TextBox 10">
            <a:extLst>
              <a:ext uri="{FF2B5EF4-FFF2-40B4-BE49-F238E27FC236}">
                <a16:creationId xmlns:a16="http://schemas.microsoft.com/office/drawing/2014/main" id="{63E3C06F-AFC7-F9C5-76AA-48C804E34C03}"/>
              </a:ext>
            </a:extLst>
          </p:cNvPr>
          <p:cNvSpPr txBox="1"/>
          <p:nvPr/>
        </p:nvSpPr>
        <p:spPr>
          <a:xfrm>
            <a:off x="6680124" y="1611550"/>
            <a:ext cx="4504182" cy="430887"/>
          </a:xfrm>
          <a:prstGeom prst="rect">
            <a:avLst/>
          </a:prstGeom>
          <a:noFill/>
        </p:spPr>
        <p:txBody>
          <a:bodyPr wrap="none" rtlCol="0">
            <a:spAutoFit/>
          </a:bodyPr>
          <a:lstStyle/>
          <a:p>
            <a:pPr marL="342900" indent="-342900">
              <a:buBlip>
                <a:blip r:embed="rId5"/>
              </a:buBlip>
              <a:defRPr/>
            </a:pPr>
            <a:r>
              <a:rPr lang="en-US" sz="2200" dirty="0">
                <a:solidFill>
                  <a:prstClr val="white"/>
                </a:solidFill>
                <a:latin typeface="Calibri" panose="020F0502020204030204"/>
                <a:cs typeface="Arial" panose="020B0604020202020204" pitchFamily="34" charset="0"/>
                <a:sym typeface="Arial"/>
              </a:rPr>
              <a:t>Up to 30%-50% </a:t>
            </a:r>
            <a:r>
              <a:rPr lang="en-US" sz="2200" b="1" dirty="0">
                <a:solidFill>
                  <a:srgbClr val="F47359"/>
                </a:solidFill>
                <a:latin typeface="Calibri" panose="020F0502020204030204"/>
                <a:cs typeface="Arial" panose="020B0604020202020204" pitchFamily="34" charset="0"/>
                <a:sym typeface="Arial"/>
              </a:rPr>
              <a:t>Savings</a:t>
            </a:r>
            <a:r>
              <a:rPr lang="en-US" sz="2200" b="1" dirty="0">
                <a:solidFill>
                  <a:prstClr val="white"/>
                </a:solidFill>
                <a:latin typeface="Calibri" panose="020F0502020204030204"/>
                <a:cs typeface="Arial" panose="020B0604020202020204" pitchFamily="34" charset="0"/>
                <a:sym typeface="Arial"/>
              </a:rPr>
              <a:t> </a:t>
            </a:r>
            <a:r>
              <a:rPr lang="en-US" sz="2200" dirty="0">
                <a:solidFill>
                  <a:prstClr val="white"/>
                </a:solidFill>
                <a:latin typeface="Calibri" panose="020F0502020204030204"/>
                <a:cs typeface="Arial" panose="020B0604020202020204" pitchFamily="34" charset="0"/>
                <a:sym typeface="Arial"/>
              </a:rPr>
              <a:t>Per Month</a:t>
            </a:r>
          </a:p>
        </p:txBody>
      </p:sp>
      <p:sp>
        <p:nvSpPr>
          <p:cNvPr id="14" name="TextBox 13">
            <a:extLst>
              <a:ext uri="{FF2B5EF4-FFF2-40B4-BE49-F238E27FC236}">
                <a16:creationId xmlns:a16="http://schemas.microsoft.com/office/drawing/2014/main" id="{F360C83E-F210-7C37-1610-3E3E61DB1D1B}"/>
              </a:ext>
            </a:extLst>
          </p:cNvPr>
          <p:cNvSpPr txBox="1"/>
          <p:nvPr/>
        </p:nvSpPr>
        <p:spPr>
          <a:xfrm>
            <a:off x="6680124" y="2067530"/>
            <a:ext cx="4895284" cy="769441"/>
          </a:xfrm>
          <a:prstGeom prst="rect">
            <a:avLst/>
          </a:prstGeom>
          <a:noFill/>
        </p:spPr>
        <p:txBody>
          <a:bodyPr wrap="square" rtlCol="0">
            <a:spAutoFit/>
          </a:bodyPr>
          <a:lstStyle/>
          <a:p>
            <a:pPr marL="342900" indent="-342900">
              <a:buBlip>
                <a:blip r:embed="rId5"/>
              </a:buBlip>
              <a:defRPr/>
            </a:pPr>
            <a:r>
              <a:rPr lang="en-US" sz="2200" dirty="0">
                <a:solidFill>
                  <a:prstClr val="white"/>
                </a:solidFill>
                <a:latin typeface="Calibri" panose="020F0502020204030204"/>
                <a:cs typeface="Arial" panose="020B0604020202020204" pitchFamily="34" charset="0"/>
                <a:sym typeface="Arial"/>
              </a:rPr>
              <a:t>Annual PRA as low as $2,500 </a:t>
            </a:r>
            <a:r>
              <a:rPr lang="en-US" sz="2200" b="1" dirty="0">
                <a:solidFill>
                  <a:srgbClr val="F47359"/>
                </a:solidFill>
                <a:latin typeface="Calibri" panose="020F0502020204030204"/>
                <a:cs typeface="Arial" panose="020B0604020202020204" pitchFamily="34" charset="0"/>
                <a:sym typeface="Arial"/>
              </a:rPr>
              <a:t>Per Household</a:t>
            </a:r>
          </a:p>
        </p:txBody>
      </p:sp>
      <p:sp>
        <p:nvSpPr>
          <p:cNvPr id="18" name="TextBox 17">
            <a:extLst>
              <a:ext uri="{FF2B5EF4-FFF2-40B4-BE49-F238E27FC236}">
                <a16:creationId xmlns:a16="http://schemas.microsoft.com/office/drawing/2014/main" id="{1869F063-1DB1-6BE9-B76F-B0C598DAB977}"/>
              </a:ext>
            </a:extLst>
          </p:cNvPr>
          <p:cNvSpPr txBox="1"/>
          <p:nvPr/>
        </p:nvSpPr>
        <p:spPr>
          <a:xfrm>
            <a:off x="6680125" y="2862065"/>
            <a:ext cx="3998531" cy="769441"/>
          </a:xfrm>
          <a:prstGeom prst="rect">
            <a:avLst/>
          </a:prstGeom>
          <a:noFill/>
        </p:spPr>
        <p:txBody>
          <a:bodyPr wrap="non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Choose</a:t>
            </a:r>
            <a:r>
              <a:rPr lang="en-US" sz="2200" b="1" dirty="0">
                <a:solidFill>
                  <a:prstClr val="white"/>
                </a:solidFill>
                <a:latin typeface="Calibri" panose="020F0502020204030204"/>
                <a:cs typeface="Arial" panose="020B0604020202020204" pitchFamily="34" charset="0"/>
                <a:sym typeface="Arial"/>
              </a:rPr>
              <a:t> Your </a:t>
            </a:r>
            <a:r>
              <a:rPr lang="en-US" sz="2200" dirty="0">
                <a:solidFill>
                  <a:prstClr val="white"/>
                </a:solidFill>
                <a:latin typeface="Calibri" panose="020F0502020204030204"/>
                <a:cs typeface="Arial" panose="020B0604020202020204" pitchFamily="34" charset="0"/>
                <a:sym typeface="Arial"/>
              </a:rPr>
              <a:t>Physician/Facility</a:t>
            </a:r>
          </a:p>
          <a:p>
            <a:pPr>
              <a:defRPr/>
            </a:pPr>
            <a:r>
              <a:rPr lang="en-US" sz="2200" dirty="0">
                <a:solidFill>
                  <a:prstClr val="white"/>
                </a:solidFill>
                <a:latin typeface="Calibri" panose="020F0502020204030204"/>
                <a:cs typeface="Arial" panose="020B0604020202020204" pitchFamily="34" charset="0"/>
                <a:sym typeface="Arial"/>
              </a:rPr>
              <a:t>    </a:t>
            </a:r>
            <a:r>
              <a:rPr lang="en-US" sz="2200" dirty="0">
                <a:solidFill>
                  <a:srgbClr val="F47359"/>
                </a:solidFill>
                <a:latin typeface="Calibri" panose="020F0502020204030204"/>
                <a:cs typeface="Arial" panose="020B0604020202020204" pitchFamily="34" charset="0"/>
                <a:sym typeface="Arial"/>
              </a:rPr>
              <a:t>(Not Stuck with a Network)</a:t>
            </a:r>
          </a:p>
        </p:txBody>
      </p:sp>
      <p:sp>
        <p:nvSpPr>
          <p:cNvPr id="20" name="TextBox 19">
            <a:extLst>
              <a:ext uri="{FF2B5EF4-FFF2-40B4-BE49-F238E27FC236}">
                <a16:creationId xmlns:a16="http://schemas.microsoft.com/office/drawing/2014/main" id="{5DCE2793-ED9F-4DFF-3B91-5DB44010FD2D}"/>
              </a:ext>
            </a:extLst>
          </p:cNvPr>
          <p:cNvSpPr txBox="1"/>
          <p:nvPr/>
        </p:nvSpPr>
        <p:spPr>
          <a:xfrm>
            <a:off x="6680125" y="3656600"/>
            <a:ext cx="4967659" cy="430887"/>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Lower</a:t>
            </a:r>
            <a:r>
              <a:rPr lang="en-US" sz="2200" dirty="0">
                <a:solidFill>
                  <a:prstClr val="white"/>
                </a:solidFill>
                <a:latin typeface="Calibri" panose="020F0502020204030204"/>
                <a:cs typeface="Arial" panose="020B0604020202020204" pitchFamily="34" charset="0"/>
                <a:sym typeface="Arial"/>
              </a:rPr>
              <a:t> RX Pricing + Portal</a:t>
            </a:r>
          </a:p>
        </p:txBody>
      </p:sp>
      <p:sp>
        <p:nvSpPr>
          <p:cNvPr id="22" name="TextBox 21">
            <a:extLst>
              <a:ext uri="{FF2B5EF4-FFF2-40B4-BE49-F238E27FC236}">
                <a16:creationId xmlns:a16="http://schemas.microsoft.com/office/drawing/2014/main" id="{03C29237-E520-0561-FDD2-FAD5C6495623}"/>
              </a:ext>
            </a:extLst>
          </p:cNvPr>
          <p:cNvSpPr txBox="1"/>
          <p:nvPr/>
        </p:nvSpPr>
        <p:spPr>
          <a:xfrm>
            <a:off x="616593" y="2865143"/>
            <a:ext cx="4436214" cy="738664"/>
          </a:xfrm>
          <a:prstGeom prst="rect">
            <a:avLst/>
          </a:prstGeom>
          <a:noFill/>
        </p:spPr>
        <p:txBody>
          <a:bodyPr wrap="none" rtlCol="0">
            <a:spAutoFit/>
          </a:bodyPr>
          <a:lstStyle/>
          <a:p>
            <a:pPr marL="342900" indent="-342900">
              <a:buFont typeface="Arial" panose="020B0604020202020204" pitchFamily="34" charset="0"/>
              <a:buChar char="•"/>
              <a:defRPr/>
            </a:pPr>
            <a:r>
              <a:rPr lang="en-US" sz="2100" dirty="0">
                <a:solidFill>
                  <a:prstClr val="white"/>
                </a:solidFill>
                <a:latin typeface="Calibri" panose="020F0502020204030204"/>
                <a:cs typeface="Arial" panose="020B0604020202020204" pitchFamily="34" charset="0"/>
                <a:sym typeface="Arial"/>
              </a:rPr>
              <a:t>Must Choose From a </a:t>
            </a:r>
            <a:r>
              <a:rPr lang="en-US" sz="2100" b="1" dirty="0">
                <a:solidFill>
                  <a:srgbClr val="FFFF00"/>
                </a:solidFill>
                <a:latin typeface="Calibri" panose="020F0502020204030204"/>
                <a:cs typeface="Arial" panose="020B0604020202020204" pitchFamily="34" charset="0"/>
                <a:sym typeface="Arial"/>
              </a:rPr>
              <a:t>Specified </a:t>
            </a:r>
            <a:br>
              <a:rPr lang="en-US" sz="2100" b="1" dirty="0">
                <a:solidFill>
                  <a:srgbClr val="FFFF00"/>
                </a:solidFill>
                <a:latin typeface="Calibri" panose="020F0502020204030204"/>
                <a:cs typeface="Arial" panose="020B0604020202020204" pitchFamily="34" charset="0"/>
                <a:sym typeface="Arial"/>
              </a:rPr>
            </a:br>
            <a:r>
              <a:rPr lang="en-US" sz="2100" b="1" dirty="0">
                <a:solidFill>
                  <a:srgbClr val="FFFF00"/>
                </a:solidFill>
                <a:latin typeface="Calibri" panose="020F0502020204030204"/>
                <a:cs typeface="Arial" panose="020B0604020202020204" pitchFamily="34" charset="0"/>
                <a:sym typeface="Arial"/>
              </a:rPr>
              <a:t>Network</a:t>
            </a:r>
            <a:r>
              <a:rPr lang="en-US" sz="2100" dirty="0">
                <a:solidFill>
                  <a:prstClr val="white"/>
                </a:solidFill>
                <a:latin typeface="Calibri" panose="020F0502020204030204"/>
                <a:cs typeface="Arial" panose="020B0604020202020204" pitchFamily="34" charset="0"/>
                <a:sym typeface="Arial"/>
              </a:rPr>
              <a:t> of Physicians and Facilities</a:t>
            </a:r>
          </a:p>
        </p:txBody>
      </p:sp>
      <p:sp>
        <p:nvSpPr>
          <p:cNvPr id="23" name="TextBox 22">
            <a:extLst>
              <a:ext uri="{FF2B5EF4-FFF2-40B4-BE49-F238E27FC236}">
                <a16:creationId xmlns:a16="http://schemas.microsoft.com/office/drawing/2014/main" id="{873B9893-DC30-19D6-846D-18025E99B344}"/>
              </a:ext>
            </a:extLst>
          </p:cNvPr>
          <p:cNvSpPr txBox="1"/>
          <p:nvPr/>
        </p:nvSpPr>
        <p:spPr>
          <a:xfrm>
            <a:off x="616593" y="3653523"/>
            <a:ext cx="1648208"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RX Pricing</a:t>
            </a:r>
          </a:p>
        </p:txBody>
      </p:sp>
      <p:sp>
        <p:nvSpPr>
          <p:cNvPr id="4" name="TextBox 3">
            <a:extLst>
              <a:ext uri="{FF2B5EF4-FFF2-40B4-BE49-F238E27FC236}">
                <a16:creationId xmlns:a16="http://schemas.microsoft.com/office/drawing/2014/main" id="{7E459A3C-E511-0AFB-7130-177E688BD8DC}"/>
              </a:ext>
            </a:extLst>
          </p:cNvPr>
          <p:cNvSpPr txBox="1"/>
          <p:nvPr/>
        </p:nvSpPr>
        <p:spPr>
          <a:xfrm>
            <a:off x="10898662" y="-1767016"/>
            <a:ext cx="184731" cy="369332"/>
          </a:xfrm>
          <a:prstGeom prst="rect">
            <a:avLst/>
          </a:prstGeom>
          <a:noFill/>
        </p:spPr>
        <p:txBody>
          <a:bodyPr wrap="none" rtlCol="0">
            <a:spAutoFit/>
          </a:bodyPr>
          <a:lstStyle/>
          <a:p>
            <a:pPr>
              <a:defRPr/>
            </a:pPr>
            <a:endParaRPr lang="en-US" dirty="0">
              <a:solidFill>
                <a:prstClr val="black"/>
              </a:solidFill>
              <a:latin typeface="Calibri" panose="020F0502020204030204"/>
              <a:cs typeface="Arial"/>
              <a:sym typeface="Arial"/>
            </a:endParaRPr>
          </a:p>
        </p:txBody>
      </p:sp>
      <p:sp>
        <p:nvSpPr>
          <p:cNvPr id="3" name="TextBox 2">
            <a:extLst>
              <a:ext uri="{FF2B5EF4-FFF2-40B4-BE49-F238E27FC236}">
                <a16:creationId xmlns:a16="http://schemas.microsoft.com/office/drawing/2014/main" id="{E6E27018-6B73-1278-9D34-F4EA4080F746}"/>
              </a:ext>
            </a:extLst>
          </p:cNvPr>
          <p:cNvSpPr txBox="1"/>
          <p:nvPr/>
        </p:nvSpPr>
        <p:spPr>
          <a:xfrm>
            <a:off x="616594" y="4118737"/>
            <a:ext cx="5297944" cy="738664"/>
          </a:xfrm>
          <a:prstGeom prst="rect">
            <a:avLst/>
          </a:prstGeom>
          <a:noFill/>
        </p:spPr>
        <p:txBody>
          <a:bodyPr wrap="squar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Higher</a:t>
            </a:r>
            <a:r>
              <a:rPr lang="en-US" sz="2100" dirty="0">
                <a:solidFill>
                  <a:prstClr val="white"/>
                </a:solidFill>
                <a:latin typeface="Calibri" panose="020F0502020204030204"/>
                <a:cs typeface="Arial" panose="020B0604020202020204" pitchFamily="34" charset="0"/>
                <a:sym typeface="Arial"/>
              </a:rPr>
              <a:t> Co-shares, Co-Pays and</a:t>
            </a:r>
            <a:br>
              <a:rPr lang="en-US" sz="2100" dirty="0">
                <a:solidFill>
                  <a:prstClr val="white"/>
                </a:solidFill>
                <a:latin typeface="Calibri" panose="020F0502020204030204"/>
                <a:cs typeface="Arial" panose="020B0604020202020204" pitchFamily="34" charset="0"/>
                <a:sym typeface="Arial"/>
              </a:rPr>
            </a:br>
            <a:r>
              <a:rPr lang="en-US" sz="2100" dirty="0">
                <a:solidFill>
                  <a:prstClr val="white"/>
                </a:solidFill>
                <a:latin typeface="Calibri" panose="020F0502020204030204"/>
                <a:cs typeface="Arial" panose="020B0604020202020204" pitchFamily="34" charset="0"/>
                <a:sym typeface="Arial"/>
              </a:rPr>
              <a:t>Provider Fees</a:t>
            </a:r>
          </a:p>
        </p:txBody>
      </p:sp>
      <p:sp>
        <p:nvSpPr>
          <p:cNvPr id="9" name="TextBox 8">
            <a:extLst>
              <a:ext uri="{FF2B5EF4-FFF2-40B4-BE49-F238E27FC236}">
                <a16:creationId xmlns:a16="http://schemas.microsoft.com/office/drawing/2014/main" id="{6E0A998C-B643-56D5-F54D-827067CA1099}"/>
              </a:ext>
            </a:extLst>
          </p:cNvPr>
          <p:cNvSpPr txBox="1"/>
          <p:nvPr/>
        </p:nvSpPr>
        <p:spPr>
          <a:xfrm>
            <a:off x="620489" y="4907116"/>
            <a:ext cx="5032788"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Extra Cost</a:t>
            </a:r>
            <a:r>
              <a:rPr lang="en-US" sz="2100" b="1" dirty="0">
                <a:solidFill>
                  <a:prstClr val="white"/>
                </a:solidFill>
                <a:latin typeface="Calibri" panose="020F0502020204030204"/>
                <a:cs typeface="Arial" panose="020B0604020202020204" pitchFamily="34" charset="0"/>
                <a:sym typeface="Arial"/>
              </a:rPr>
              <a:t> </a:t>
            </a:r>
            <a:r>
              <a:rPr lang="en-US" sz="2100" dirty="0">
                <a:solidFill>
                  <a:prstClr val="white"/>
                </a:solidFill>
                <a:latin typeface="Calibri" panose="020F0502020204030204"/>
                <a:cs typeface="Arial" panose="020B0604020202020204" pitchFamily="34" charset="0"/>
                <a:sym typeface="Arial"/>
              </a:rPr>
              <a:t>for Telehealth or Not Available</a:t>
            </a:r>
          </a:p>
        </p:txBody>
      </p:sp>
      <p:sp>
        <p:nvSpPr>
          <p:cNvPr id="25" name="TextBox 24">
            <a:extLst>
              <a:ext uri="{FF2B5EF4-FFF2-40B4-BE49-F238E27FC236}">
                <a16:creationId xmlns:a16="http://schemas.microsoft.com/office/drawing/2014/main" id="{1F87CC46-9F99-B63A-B76A-107EAED7C776}"/>
              </a:ext>
            </a:extLst>
          </p:cNvPr>
          <p:cNvSpPr txBox="1"/>
          <p:nvPr/>
        </p:nvSpPr>
        <p:spPr>
          <a:xfrm>
            <a:off x="6680124" y="4112581"/>
            <a:ext cx="4967655" cy="769441"/>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Lower</a:t>
            </a:r>
            <a:r>
              <a:rPr lang="en-US" sz="2200" dirty="0">
                <a:solidFill>
                  <a:prstClr val="white"/>
                </a:solidFill>
                <a:latin typeface="Calibri" panose="020F0502020204030204"/>
                <a:cs typeface="Arial" panose="020B0604020202020204" pitchFamily="34" charset="0"/>
                <a:sym typeface="Arial"/>
              </a:rPr>
              <a:t> Co-Pays, Co-Shares and</a:t>
            </a:r>
            <a:br>
              <a:rPr lang="en-US" sz="2200" dirty="0">
                <a:solidFill>
                  <a:prstClr val="white"/>
                </a:solidFill>
                <a:latin typeface="Calibri" panose="020F0502020204030204"/>
                <a:cs typeface="Arial" panose="020B0604020202020204" pitchFamily="34" charset="0"/>
                <a:sym typeface="Arial"/>
              </a:rPr>
            </a:br>
            <a:r>
              <a:rPr lang="en-US" sz="2200" dirty="0">
                <a:solidFill>
                  <a:prstClr val="white"/>
                </a:solidFill>
                <a:latin typeface="Calibri" panose="020F0502020204030204"/>
                <a:cs typeface="Arial" panose="020B0604020202020204" pitchFamily="34" charset="0"/>
                <a:sym typeface="Arial"/>
              </a:rPr>
              <a:t>Provider Fees</a:t>
            </a:r>
          </a:p>
        </p:txBody>
      </p:sp>
      <p:sp>
        <p:nvSpPr>
          <p:cNvPr id="26" name="TextBox 25">
            <a:extLst>
              <a:ext uri="{FF2B5EF4-FFF2-40B4-BE49-F238E27FC236}">
                <a16:creationId xmlns:a16="http://schemas.microsoft.com/office/drawing/2014/main" id="{E4E38F59-D25E-82C8-4075-061A767E38B5}"/>
              </a:ext>
            </a:extLst>
          </p:cNvPr>
          <p:cNvSpPr txBox="1"/>
          <p:nvPr/>
        </p:nvSpPr>
        <p:spPr>
          <a:xfrm>
            <a:off x="6680125" y="4907116"/>
            <a:ext cx="4364977" cy="430887"/>
          </a:xfrm>
          <a:prstGeom prst="rect">
            <a:avLst/>
          </a:prstGeom>
          <a:noFill/>
        </p:spPr>
        <p:txBody>
          <a:bodyPr wrap="non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Included</a:t>
            </a:r>
            <a:r>
              <a:rPr lang="en-US" sz="2200" dirty="0">
                <a:solidFill>
                  <a:prstClr val="white"/>
                </a:solidFill>
                <a:latin typeface="Calibri" panose="020F0502020204030204"/>
                <a:cs typeface="Arial" panose="020B0604020202020204" pitchFamily="34" charset="0"/>
                <a:sym typeface="Arial"/>
              </a:rPr>
              <a:t> 24/7 Telehealth - $0 Fee</a:t>
            </a:r>
          </a:p>
        </p:txBody>
      </p:sp>
      <p:sp>
        <p:nvSpPr>
          <p:cNvPr id="29" name="TextBox 28">
            <a:extLst>
              <a:ext uri="{FF2B5EF4-FFF2-40B4-BE49-F238E27FC236}">
                <a16:creationId xmlns:a16="http://schemas.microsoft.com/office/drawing/2014/main" id="{65A87D18-51F4-CA0F-56DA-04B281B0D383}"/>
              </a:ext>
            </a:extLst>
          </p:cNvPr>
          <p:cNvSpPr txBox="1"/>
          <p:nvPr/>
        </p:nvSpPr>
        <p:spPr>
          <a:xfrm>
            <a:off x="620489" y="5372330"/>
            <a:ext cx="4285147"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Does not cover </a:t>
            </a:r>
            <a:r>
              <a:rPr lang="en-US" sz="2100" dirty="0">
                <a:solidFill>
                  <a:prstClr val="white"/>
                </a:solidFill>
                <a:latin typeface="Calibri" panose="020F0502020204030204"/>
                <a:cs typeface="Arial" panose="020B0604020202020204" pitchFamily="34" charset="0"/>
                <a:sym typeface="Arial"/>
              </a:rPr>
              <a:t>Migrants in the US</a:t>
            </a:r>
          </a:p>
        </p:txBody>
      </p:sp>
      <p:sp>
        <p:nvSpPr>
          <p:cNvPr id="30" name="TextBox 29">
            <a:extLst>
              <a:ext uri="{FF2B5EF4-FFF2-40B4-BE49-F238E27FC236}">
                <a16:creationId xmlns:a16="http://schemas.microsoft.com/office/drawing/2014/main" id="{4A00D999-8C3B-B670-82D2-361536CB3FC4}"/>
              </a:ext>
            </a:extLst>
          </p:cNvPr>
          <p:cNvSpPr txBox="1"/>
          <p:nvPr/>
        </p:nvSpPr>
        <p:spPr>
          <a:xfrm>
            <a:off x="6680124" y="5372330"/>
            <a:ext cx="4967652" cy="769441"/>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Mexico, Guatemala and Canada </a:t>
            </a:r>
            <a:r>
              <a:rPr lang="en-US" sz="2200" dirty="0">
                <a:solidFill>
                  <a:prstClr val="white"/>
                </a:solidFill>
                <a:latin typeface="Calibri" panose="020F0502020204030204"/>
                <a:cs typeface="Arial" panose="020B0604020202020204" pitchFamily="34" charset="0"/>
                <a:sym typeface="Arial"/>
              </a:rPr>
              <a:t>with</a:t>
            </a:r>
            <a:br>
              <a:rPr lang="en-US" sz="2200" dirty="0">
                <a:solidFill>
                  <a:prstClr val="white"/>
                </a:solidFill>
                <a:latin typeface="Calibri" panose="020F0502020204030204"/>
                <a:cs typeface="Arial" panose="020B0604020202020204" pitchFamily="34" charset="0"/>
                <a:sym typeface="Arial"/>
              </a:rPr>
            </a:br>
            <a:r>
              <a:rPr lang="en-US" sz="2200" b="1" dirty="0">
                <a:solidFill>
                  <a:srgbClr val="F47359"/>
                </a:solidFill>
                <a:latin typeface="Calibri" panose="020F0502020204030204"/>
                <a:cs typeface="Arial" panose="020B0604020202020204" pitchFamily="34" charset="0"/>
                <a:sym typeface="Arial"/>
              </a:rPr>
              <a:t>no SSN</a:t>
            </a:r>
            <a:r>
              <a:rPr lang="en-US" sz="2200" dirty="0">
                <a:solidFill>
                  <a:srgbClr val="F47359"/>
                </a:solidFill>
                <a:latin typeface="Calibri" panose="020F0502020204030204"/>
                <a:cs typeface="Arial" panose="020B0604020202020204" pitchFamily="34" charset="0"/>
                <a:sym typeface="Arial"/>
              </a:rPr>
              <a:t> </a:t>
            </a:r>
            <a:r>
              <a:rPr lang="en-US" sz="2200" dirty="0">
                <a:solidFill>
                  <a:prstClr val="white"/>
                </a:solidFill>
                <a:latin typeface="Calibri" panose="020F0502020204030204"/>
                <a:cs typeface="Arial" panose="020B0604020202020204" pitchFamily="34" charset="0"/>
                <a:sym typeface="Arial"/>
              </a:rPr>
              <a:t>– millions of people</a:t>
            </a:r>
          </a:p>
        </p:txBody>
      </p:sp>
      <p:sp>
        <p:nvSpPr>
          <p:cNvPr id="33" name="TextBox 32">
            <a:extLst>
              <a:ext uri="{FF2B5EF4-FFF2-40B4-BE49-F238E27FC236}">
                <a16:creationId xmlns:a16="http://schemas.microsoft.com/office/drawing/2014/main" id="{550ECB5A-F66E-14AD-BC26-4624680017A2}"/>
              </a:ext>
            </a:extLst>
          </p:cNvPr>
          <p:cNvSpPr txBox="1"/>
          <p:nvPr/>
        </p:nvSpPr>
        <p:spPr>
          <a:xfrm>
            <a:off x="3016250" y="6303008"/>
            <a:ext cx="6159500" cy="369332"/>
          </a:xfrm>
          <a:prstGeom prst="rect">
            <a:avLst/>
          </a:prstGeom>
          <a:noFill/>
        </p:spPr>
        <p:txBody>
          <a:bodyPr wrap="square" rtlCol="0">
            <a:spAutoFit/>
          </a:bodyPr>
          <a:lstStyle/>
          <a:p>
            <a:pPr algn="ctr">
              <a:defRPr/>
            </a:pPr>
            <a:r>
              <a:rPr lang="en-US" i="1" dirty="0">
                <a:solidFill>
                  <a:prstClr val="white"/>
                </a:solidFill>
                <a:latin typeface="Calibri" panose="020F0502020204030204"/>
                <a:cs typeface="Arial"/>
                <a:sym typeface="Arial"/>
              </a:rPr>
              <a:t>*See Impact Website, Pricing and Guidelines for Full Details</a:t>
            </a:r>
          </a:p>
        </p:txBody>
      </p:sp>
      <p:sp>
        <p:nvSpPr>
          <p:cNvPr id="34" name="TextBox 33">
            <a:extLst>
              <a:ext uri="{FF2B5EF4-FFF2-40B4-BE49-F238E27FC236}">
                <a16:creationId xmlns:a16="http://schemas.microsoft.com/office/drawing/2014/main" id="{DF775BCB-B9A8-A2DD-DECD-424162B7D04D}"/>
              </a:ext>
            </a:extLst>
          </p:cNvPr>
          <p:cNvSpPr txBox="1"/>
          <p:nvPr/>
        </p:nvSpPr>
        <p:spPr>
          <a:xfrm>
            <a:off x="9626972" y="956717"/>
            <a:ext cx="275167" cy="461665"/>
          </a:xfrm>
          <a:prstGeom prst="rect">
            <a:avLst/>
          </a:prstGeom>
          <a:noFill/>
        </p:spPr>
        <p:txBody>
          <a:bodyPr wrap="square" rtlCol="0">
            <a:spAutoFit/>
          </a:bodyPr>
          <a:lstStyle/>
          <a:p>
            <a:pPr>
              <a:defRPr/>
            </a:pPr>
            <a:r>
              <a:rPr lang="en-US" sz="2400" dirty="0">
                <a:solidFill>
                  <a:prstClr val="white"/>
                </a:solidFill>
                <a:latin typeface="Calibri" panose="020F0502020204030204"/>
                <a:cs typeface="Arial"/>
                <a:sym typeface="Arial"/>
              </a:rPr>
              <a:t>*</a:t>
            </a:r>
          </a:p>
        </p:txBody>
      </p:sp>
      <p:pic>
        <p:nvPicPr>
          <p:cNvPr id="6" name="Picture 5" descr="A blue and grey color palette&#10;&#10;Description automatically generated">
            <a:extLst>
              <a:ext uri="{FF2B5EF4-FFF2-40B4-BE49-F238E27FC236}">
                <a16:creationId xmlns:a16="http://schemas.microsoft.com/office/drawing/2014/main" id="{9F47344E-DFE4-646A-156A-51CAA38EE3FD}"/>
              </a:ext>
            </a:extLst>
          </p:cNvPr>
          <p:cNvPicPr>
            <a:picLocks noChangeAspect="1"/>
          </p:cNvPicPr>
          <p:nvPr/>
        </p:nvPicPr>
        <p:blipFill>
          <a:blip r:embed="rId6"/>
          <a:stretch>
            <a:fillRect/>
          </a:stretch>
        </p:blipFill>
        <p:spPr>
          <a:xfrm rot="16200000">
            <a:off x="-2540291" y="3077238"/>
            <a:ext cx="3562350" cy="1104900"/>
          </a:xfrm>
          <a:prstGeom prst="rect">
            <a:avLst/>
          </a:prstGeom>
        </p:spPr>
      </p:pic>
    </p:spTree>
    <p:extLst>
      <p:ext uri="{BB962C8B-B14F-4D97-AF65-F5344CB8AC3E}">
        <p14:creationId xmlns:p14="http://schemas.microsoft.com/office/powerpoint/2010/main" val="41992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750"/>
                                        <p:tgtEl>
                                          <p:spTgt spid="32"/>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p:bldP spid="15" grpId="0"/>
      <p:bldP spid="11" grpId="0"/>
      <p:bldP spid="14" grpId="0"/>
      <p:bldP spid="18" grpId="0"/>
      <p:bldP spid="20" grpId="0"/>
      <p:bldP spid="22" grpId="0"/>
      <p:bldP spid="23" grpId="0"/>
      <p:bldP spid="3" grpId="0"/>
      <p:bldP spid="9" grpId="0"/>
      <p:bldP spid="25" grpId="0"/>
      <p:bldP spid="26"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364" y="223323"/>
            <a:ext cx="2677272" cy="708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267751" y="1058924"/>
            <a:ext cx="5831605" cy="1569660"/>
          </a:xfrm>
          <a:prstGeom prst="rect">
            <a:avLst/>
          </a:prstGeom>
          <a:noFill/>
        </p:spPr>
        <p:txBody>
          <a:bodyPr wrap="square" lIns="0" rIns="0" rtlCol="0">
            <a:spAutoFit/>
          </a:bodyPr>
          <a:lstStyle/>
          <a:p>
            <a:pPr algn="ctr">
              <a:defRPr/>
            </a:pPr>
            <a:r>
              <a:rPr lang="en-US" sz="3600" b="1" dirty="0">
                <a:solidFill>
                  <a:srgbClr val="FF7559"/>
                </a:solidFill>
                <a:latin typeface="Calibri" panose="020F0502020204030204" pitchFamily="34" charset="0"/>
                <a:cs typeface="Calibri" panose="020F0502020204030204" pitchFamily="34" charset="0"/>
                <a:sym typeface="Arial"/>
              </a:rPr>
              <a:t>HEALTH &amp; WHOLENESS CREDIT</a:t>
            </a:r>
          </a:p>
          <a:p>
            <a:pPr algn="ctr">
              <a:defRPr/>
            </a:pPr>
            <a:r>
              <a:rPr lang="en-US" sz="2400" i="1" dirty="0">
                <a:solidFill>
                  <a:schemeClr val="bg1"/>
                </a:solidFill>
                <a:latin typeface="Calibri Light" panose="020F0302020204030204" pitchFamily="34" charset="0"/>
                <a:cs typeface="Calibri Light" panose="020F0302020204030204" pitchFamily="34" charset="0"/>
              </a:rPr>
              <a:t>$100 </a:t>
            </a:r>
            <a:r>
              <a:rPr lang="en-US" sz="2400" i="1" dirty="0">
                <a:solidFill>
                  <a:srgbClr val="FF7559"/>
                </a:solidFill>
                <a:latin typeface="Calibri Light" panose="020F0302020204030204" pitchFamily="34" charset="0"/>
                <a:cs typeface="Calibri Light" panose="020F0302020204030204" pitchFamily="34" charset="0"/>
              </a:rPr>
              <a:t>monthly</a:t>
            </a:r>
            <a:r>
              <a:rPr lang="en-US" sz="2400" i="1" dirty="0">
                <a:solidFill>
                  <a:schemeClr val="bg1"/>
                </a:solidFill>
                <a:latin typeface="Calibri Light" panose="020F0302020204030204" pitchFamily="34" charset="0"/>
                <a:cs typeface="Calibri Light" panose="020F0302020204030204" pitchFamily="34" charset="0"/>
              </a:rPr>
              <a:t> credited towards PRA</a:t>
            </a:r>
          </a:p>
          <a:p>
            <a:pPr algn="ctr">
              <a:defRPr/>
            </a:pPr>
            <a:endParaRPr lang="en-US" sz="3600" b="1" dirty="0">
              <a:solidFill>
                <a:srgbClr val="FF7559"/>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7B6D767B-2C63-A37C-43BE-B203FAD4E8B4}"/>
              </a:ext>
            </a:extLst>
          </p:cNvPr>
          <p:cNvPicPr>
            <a:picLocks noChangeAspect="1"/>
          </p:cNvPicPr>
          <p:nvPr/>
        </p:nvPicPr>
        <p:blipFill rotWithShape="1">
          <a:blip r:embed="rId3"/>
          <a:srcRect l="11826" t="8878" r="36210" b="48277"/>
          <a:stretch/>
        </p:blipFill>
        <p:spPr>
          <a:xfrm>
            <a:off x="456595" y="4020068"/>
            <a:ext cx="5391431" cy="250206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B14E492-ADF5-841C-2DA4-64A7D85CA335}"/>
              </a:ext>
            </a:extLst>
          </p:cNvPr>
          <p:cNvSpPr txBox="1"/>
          <p:nvPr/>
        </p:nvSpPr>
        <p:spPr>
          <a:xfrm>
            <a:off x="319412" y="1928430"/>
            <a:ext cx="5665795" cy="1946687"/>
          </a:xfrm>
          <a:prstGeom prst="rect">
            <a:avLst/>
          </a:prstGeom>
          <a:noFill/>
        </p:spPr>
        <p:txBody>
          <a:bodyPr wrap="square">
            <a:spAutoFit/>
          </a:bodyPr>
          <a:lstStyle/>
          <a:p>
            <a:pPr algn="l"/>
            <a:endParaRPr lang="en-US" sz="1050" b="1" dirty="0">
              <a:solidFill>
                <a:schemeClr val="bg1"/>
              </a:solidFill>
            </a:endParaRPr>
          </a:p>
          <a:p>
            <a:pPr marL="342900" indent="-342900" algn="l">
              <a:buBlip>
                <a:blip r:embed="rId4"/>
              </a:buBlip>
            </a:pPr>
            <a:r>
              <a:rPr lang="en-US" sz="2200" b="0" i="0" dirty="0">
                <a:solidFill>
                  <a:schemeClr val="bg1"/>
                </a:solidFill>
                <a:effectLst/>
              </a:rPr>
              <a:t>DPC (Direct Primary Care) memberships</a:t>
            </a:r>
          </a:p>
          <a:p>
            <a:pPr marL="342900" indent="-342900" algn="l">
              <a:buBlip>
                <a:blip r:embed="rId4"/>
              </a:buBlip>
            </a:pPr>
            <a:r>
              <a:rPr lang="en-US" sz="2200" b="0" i="0" dirty="0">
                <a:solidFill>
                  <a:schemeClr val="bg1"/>
                </a:solidFill>
                <a:effectLst/>
              </a:rPr>
              <a:t>Naturopathic Medications/Supplements</a:t>
            </a:r>
          </a:p>
          <a:p>
            <a:pPr marL="342900" indent="-342900" algn="l">
              <a:buBlip>
                <a:blip r:embed="rId4"/>
              </a:buBlip>
            </a:pPr>
            <a:r>
              <a:rPr lang="en-US" sz="2200" b="0" i="0" dirty="0">
                <a:solidFill>
                  <a:schemeClr val="bg1"/>
                </a:solidFill>
                <a:effectLst/>
              </a:rPr>
              <a:t>Acupuncture</a:t>
            </a:r>
          </a:p>
          <a:p>
            <a:pPr marL="342900" indent="-342900" algn="l">
              <a:buBlip>
                <a:blip r:embed="rId4"/>
              </a:buBlip>
            </a:pPr>
            <a:r>
              <a:rPr lang="en-US" sz="2200" dirty="0">
                <a:solidFill>
                  <a:schemeClr val="bg1"/>
                </a:solidFill>
              </a:rPr>
              <a:t>S</a:t>
            </a:r>
            <a:r>
              <a:rPr lang="en-US" sz="2200" b="0" i="0" dirty="0">
                <a:solidFill>
                  <a:schemeClr val="bg1"/>
                </a:solidFill>
                <a:effectLst/>
              </a:rPr>
              <a:t>ervices rendered by Naturopathic Providers</a:t>
            </a:r>
          </a:p>
          <a:p>
            <a:pPr marL="342900" indent="-342900" algn="l">
              <a:buBlip>
                <a:blip r:embed="rId4"/>
              </a:buBlip>
            </a:pPr>
            <a:r>
              <a:rPr lang="en-US" sz="2200" b="0" i="0" dirty="0">
                <a:solidFill>
                  <a:schemeClr val="bg1"/>
                </a:solidFill>
                <a:effectLst/>
              </a:rPr>
              <a:t>Gym Memberships</a:t>
            </a:r>
          </a:p>
        </p:txBody>
      </p:sp>
      <p:pic>
        <p:nvPicPr>
          <p:cNvPr id="4" name="Picture 2" descr="Free Dentist Patient photo and picture">
            <a:extLst>
              <a:ext uri="{FF2B5EF4-FFF2-40B4-BE49-F238E27FC236}">
                <a16:creationId xmlns:a16="http://schemas.microsoft.com/office/drawing/2014/main" id="{D779FC2A-56FD-35A2-7B0B-A222151EFF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0" t="15344" r="340" b="15344"/>
          <a:stretch/>
        </p:blipFill>
        <p:spPr bwMode="auto">
          <a:xfrm>
            <a:off x="6309137" y="4020067"/>
            <a:ext cx="5391431" cy="2502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18">
            <a:extLst>
              <a:ext uri="{FF2B5EF4-FFF2-40B4-BE49-F238E27FC236}">
                <a16:creationId xmlns:a16="http://schemas.microsoft.com/office/drawing/2014/main" id="{3E4B7F78-589D-6132-F3F9-B69511FCE43D}"/>
              </a:ext>
            </a:extLst>
          </p:cNvPr>
          <p:cNvSpPr txBox="1"/>
          <p:nvPr/>
        </p:nvSpPr>
        <p:spPr>
          <a:xfrm>
            <a:off x="6080677" y="1058924"/>
            <a:ext cx="5848350" cy="238526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DENTAL &amp; VISION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DISCOUNTS</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Included</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at </a:t>
            </a:r>
            <a:r>
              <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No Additional Cost</a:t>
            </a:r>
            <a:endPar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192034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iterate type="wd">
                                    <p:tmPct val="0"/>
                                  </p:iterate>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P spid="5" grpId="0"/>
    </p:bldLst>
  </p:timing>
</p:sld>
</file>

<file path=ppt/theme/theme1.xml><?xml version="1.0" encoding="utf-8"?>
<a:theme xmlns:a="http://schemas.openxmlformats.org/drawingml/2006/main" name="1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ite">
  <a:themeElements>
    <a:clrScheme name="Legacy Partners">
      <a:dk1>
        <a:srgbClr val="000000"/>
      </a:dk1>
      <a:lt1>
        <a:srgbClr val="FFFFFF"/>
      </a:lt1>
      <a:dk2>
        <a:srgbClr val="44546A"/>
      </a:dk2>
      <a:lt2>
        <a:srgbClr val="E7E6E6"/>
      </a:lt2>
      <a:accent1>
        <a:srgbClr val="00274C"/>
      </a:accent1>
      <a:accent2>
        <a:srgbClr val="FFD700"/>
      </a:accent2>
      <a:accent3>
        <a:srgbClr val="2F65A7"/>
      </a:accent3>
      <a:accent4>
        <a:srgbClr val="D6DCE5"/>
      </a:accent4>
      <a:accent5>
        <a:srgbClr val="A2790D"/>
      </a:accent5>
      <a:accent6>
        <a:srgbClr val="B38811"/>
      </a:accent6>
      <a:hlink>
        <a:srgbClr val="5C00F9"/>
      </a:hlink>
      <a:folHlink>
        <a:srgbClr val="954F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6638</TotalTime>
  <Words>972</Words>
  <Application>Microsoft Macintosh PowerPoint</Application>
  <PresentationFormat>Widescreen</PresentationFormat>
  <Paragraphs>228</Paragraphs>
  <Slides>18</Slides>
  <Notes>13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Abril Fatface</vt:lpstr>
      <vt:lpstr>Arial</vt:lpstr>
      <vt:lpstr>Calibri</vt:lpstr>
      <vt:lpstr>Calibri Light</vt:lpstr>
      <vt:lpstr>Helvetica Neue</vt:lpstr>
      <vt:lpstr>Myriad Pro</vt:lpstr>
      <vt:lpstr>Open Sans</vt:lpstr>
      <vt:lpstr>Roboto Light</vt:lpstr>
      <vt:lpstr>1_White</vt:lpstr>
      <vt:lpstr>Office Theme</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10</cp:revision>
  <dcterms:created xsi:type="dcterms:W3CDTF">2024-01-16T01:32:48Z</dcterms:created>
  <dcterms:modified xsi:type="dcterms:W3CDTF">2024-10-16T14:01:45Z</dcterms:modified>
</cp:coreProperties>
</file>